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2091995" y="1190625"/>
            <a:ext cx="15421796" cy="499111"/>
          </a:xfrm>
          <a:prstGeom prst="rect"/>
        </p:spPr>
        <p:txBody>
          <a:bodyPr bIns="0" lIns="0" rIns="0" rtlCol="0" tIns="16510" vert="horz" wrap="square">
            <a:spAutoFit/>
          </a:bodyPr>
          <a:p>
            <a:pPr indent="0" marL="2870835">
              <a:spcBef>
                <a:spcPts val="130"/>
              </a:spcBef>
              <a:buNone/>
            </a:pPr>
            <a:r>
              <a:rPr altLang="en-GB" b="1" dirty="0" lang="en-US" spc="15">
                <a:solidFill>
                  <a:srgbClr val="0F0F0F"/>
                </a:solidFill>
                <a:latin typeface="Times New Roman" panose="02020603050405020304" pitchFamily="18" charset="0"/>
                <a:cs typeface="Times New Roman" panose="02020603050405020304" pitchFamily="18" charset="0"/>
              </a:rPr>
              <a:t>V</a:t>
            </a:r>
            <a:r>
              <a:rPr altLang="en-GB" b="1" dirty="0" lang="en-US" spc="15">
                <a:solidFill>
                  <a:srgbClr val="0F0F0F"/>
                </a:solidFill>
                <a:latin typeface="Times New Roman" panose="02020603050405020304" pitchFamily="18" charset="0"/>
                <a:cs typeface="Times New Roman" panose="02020603050405020304" pitchFamily="18" charset="0"/>
              </a:rPr>
              <a:t>i</a:t>
            </a:r>
            <a:r>
              <a:rPr altLang="en-GB" b="1" dirty="0" lang="en-US" spc="15">
                <a:solidFill>
                  <a:srgbClr val="0F0F0F"/>
                </a:solidFill>
                <a:latin typeface="Times New Roman" panose="02020603050405020304" pitchFamily="18" charset="0"/>
                <a:cs typeface="Times New Roman" panose="02020603050405020304" pitchFamily="18" charset="0"/>
              </a:rPr>
              <a:t>s</a:t>
            </a:r>
            <a:r>
              <a:rPr altLang="en-GB" b="1" dirty="0" lang="en-US" spc="15">
                <a:solidFill>
                  <a:srgbClr val="0F0F0F"/>
                </a:solidFill>
                <a:latin typeface="Times New Roman" panose="02020603050405020304" pitchFamily="18" charset="0"/>
                <a:cs typeface="Times New Roman" panose="02020603050405020304" pitchFamily="18" charset="0"/>
              </a:rPr>
              <a:t>u</a:t>
            </a:r>
            <a:r>
              <a:rPr altLang="en-GB" b="1" dirty="0" lang="en-US" spc="15">
                <a:solidFill>
                  <a:srgbClr val="0F0F0F"/>
                </a:solidFill>
                <a:latin typeface="Times New Roman" panose="02020603050405020304" pitchFamily="18" charset="0"/>
                <a:cs typeface="Times New Roman" panose="02020603050405020304" pitchFamily="18" charset="0"/>
              </a:rPr>
              <a:t>a</a:t>
            </a:r>
            <a:r>
              <a:rPr altLang="en-GB" b="1" dirty="0" lang="en-US" spc="15">
                <a:solidFill>
                  <a:srgbClr val="0F0F0F"/>
                </a:solidFill>
                <a:latin typeface="Times New Roman" panose="02020603050405020304" pitchFamily="18" charset="0"/>
                <a:cs typeface="Times New Roman" panose="02020603050405020304" pitchFamily="18" charset="0"/>
              </a:rPr>
              <a:t>l</a:t>
            </a:r>
            <a:r>
              <a:rPr altLang="en-GB" b="1" dirty="0" lang="en-US" spc="15">
                <a:solidFill>
                  <a:srgbClr val="0F0F0F"/>
                </a:solidFill>
                <a:latin typeface="Times New Roman" panose="02020603050405020304" pitchFamily="18" charset="0"/>
                <a:cs typeface="Times New Roman" panose="02020603050405020304" pitchFamily="18" charset="0"/>
              </a:rPr>
              <a:t>i</a:t>
            </a:r>
            <a:r>
              <a:rPr altLang="en-GB" b="1" dirty="0" lang="en-US" spc="15">
                <a:solidFill>
                  <a:srgbClr val="0F0F0F"/>
                </a:solidFill>
                <a:latin typeface="Times New Roman" panose="02020603050405020304" pitchFamily="18" charset="0"/>
                <a:cs typeface="Times New Roman" panose="02020603050405020304" pitchFamily="18" charset="0"/>
              </a:rPr>
              <a:t>z</a:t>
            </a:r>
            <a:r>
              <a:rPr altLang="en-GB" b="1" dirty="0" lang="en-US" spc="15">
                <a:solidFill>
                  <a:srgbClr val="0F0F0F"/>
                </a:solidFill>
                <a:latin typeface="Times New Roman" panose="02020603050405020304" pitchFamily="18" charset="0"/>
                <a:cs typeface="Times New Roman" panose="02020603050405020304" pitchFamily="18" charset="0"/>
              </a:rPr>
              <a:t>i</a:t>
            </a:r>
            <a:r>
              <a:rPr altLang="en-GB" b="1" dirty="0" lang="en-US" spc="15">
                <a:solidFill>
                  <a:srgbClr val="0F0F0F"/>
                </a:solidFill>
                <a:latin typeface="Times New Roman" panose="02020603050405020304" pitchFamily="18" charset="0"/>
                <a:cs typeface="Times New Roman" panose="02020603050405020304" pitchFamily="18" charset="0"/>
              </a:rPr>
              <a:t>n</a:t>
            </a:r>
            <a:r>
              <a:rPr altLang="en-GB" b="1" dirty="0" lang="en-US" spc="15">
                <a:solidFill>
                  <a:srgbClr val="0F0F0F"/>
                </a:solidFill>
                <a:latin typeface="Times New Roman" panose="02020603050405020304" pitchFamily="18" charset="0"/>
                <a:cs typeface="Times New Roman" panose="02020603050405020304" pitchFamily="18" charset="0"/>
              </a:rPr>
              <a:t>g</a:t>
            </a:r>
            <a:r>
              <a:rPr altLang="en-GB" b="1" dirty="0" lang="en-US" spc="15">
                <a:solidFill>
                  <a:srgbClr val="0F0F0F"/>
                </a:solidFill>
                <a:latin typeface="Times New Roman" panose="02020603050405020304" pitchFamily="18" charset="0"/>
                <a:cs typeface="Times New Roman" panose="02020603050405020304" pitchFamily="18" charset="0"/>
              </a:rPr>
              <a:t> </a:t>
            </a:r>
            <a:r>
              <a:rPr altLang="en-GB" b="1" dirty="0" lang="en-US" spc="15">
                <a:solidFill>
                  <a:srgbClr val="0F0F0F"/>
                </a:solidFill>
                <a:latin typeface="Times New Roman" panose="02020603050405020304" pitchFamily="18" charset="0"/>
                <a:cs typeface="Times New Roman" panose="02020603050405020304" pitchFamily="18" charset="0"/>
              </a:rPr>
              <a:t>E</a:t>
            </a:r>
            <a:r>
              <a:rPr altLang="en-GB" b="1" dirty="0" lang="en-US" spc="15">
                <a:solidFill>
                  <a:srgbClr val="0F0F0F"/>
                </a:solidFill>
                <a:latin typeface="Times New Roman" panose="02020603050405020304" pitchFamily="18" charset="0"/>
                <a:cs typeface="Times New Roman" panose="02020603050405020304" pitchFamily="18" charset="0"/>
              </a:rPr>
              <a:t>m</a:t>
            </a:r>
            <a:r>
              <a:rPr altLang="en-GB" b="1" dirty="0" lang="en-US" spc="15">
                <a:solidFill>
                  <a:srgbClr val="0F0F0F"/>
                </a:solidFill>
                <a:latin typeface="Times New Roman" panose="02020603050405020304" pitchFamily="18" charset="0"/>
                <a:cs typeface="Times New Roman" panose="02020603050405020304" pitchFamily="18" charset="0"/>
              </a:rPr>
              <a:t>p</a:t>
            </a:r>
            <a:r>
              <a:rPr altLang="en-GB" b="1" dirty="0" lang="en-US" spc="15">
                <a:solidFill>
                  <a:srgbClr val="0F0F0F"/>
                </a:solidFill>
                <a:latin typeface="Times New Roman" panose="02020603050405020304" pitchFamily="18" charset="0"/>
                <a:cs typeface="Times New Roman" panose="02020603050405020304" pitchFamily="18" charset="0"/>
              </a:rPr>
              <a:t>l</a:t>
            </a:r>
            <a:r>
              <a:rPr altLang="en-GB" b="1" dirty="0" lang="en-US" spc="15">
                <a:solidFill>
                  <a:srgbClr val="0F0F0F"/>
                </a:solidFill>
                <a:latin typeface="Times New Roman" panose="02020603050405020304" pitchFamily="18" charset="0"/>
                <a:cs typeface="Times New Roman" panose="02020603050405020304" pitchFamily="18" charset="0"/>
              </a:rPr>
              <a:t>o</a:t>
            </a:r>
            <a:r>
              <a:rPr altLang="en-GB" b="1" dirty="0" lang="en-US" spc="15">
                <a:solidFill>
                  <a:srgbClr val="0F0F0F"/>
                </a:solidFill>
                <a:latin typeface="Times New Roman" panose="02020603050405020304" pitchFamily="18" charset="0"/>
                <a:cs typeface="Times New Roman" panose="02020603050405020304" pitchFamily="18" charset="0"/>
              </a:rPr>
              <a:t>y</a:t>
            </a:r>
            <a:r>
              <a:rPr altLang="en-GB" b="1" dirty="0" lang="en-US" spc="15">
                <a:solidFill>
                  <a:srgbClr val="0F0F0F"/>
                </a:solidFill>
                <a:latin typeface="Times New Roman" panose="02020603050405020304" pitchFamily="18" charset="0"/>
                <a:cs typeface="Times New Roman" panose="02020603050405020304" pitchFamily="18" charset="0"/>
              </a:rPr>
              <a:t>e</a:t>
            </a:r>
            <a:r>
              <a:rPr altLang="en-GB" b="1" dirty="0" lang="en-US" spc="15">
                <a:solidFill>
                  <a:srgbClr val="0F0F0F"/>
                </a:solidFill>
                <a:latin typeface="Times New Roman" panose="02020603050405020304" pitchFamily="18" charset="0"/>
                <a:cs typeface="Times New Roman" panose="02020603050405020304" pitchFamily="18" charset="0"/>
              </a:rPr>
              <a:t>e</a:t>
            </a:r>
            <a:r>
              <a:rPr altLang="en-GB" b="1" dirty="0" lang="en-US" spc="15">
                <a:solidFill>
                  <a:srgbClr val="0F0F0F"/>
                </a:solidFill>
                <a:latin typeface="Times New Roman" panose="02020603050405020304" pitchFamily="18" charset="0"/>
                <a:cs typeface="Times New Roman" panose="02020603050405020304" pitchFamily="18" charset="0"/>
              </a:rPr>
              <a:t> </a:t>
            </a:r>
            <a:r>
              <a:rPr altLang="en-GB" b="1" dirty="0" lang="en-US" spc="15">
                <a:solidFill>
                  <a:srgbClr val="0F0F0F"/>
                </a:solidFill>
                <a:latin typeface="Times New Roman" panose="02020603050405020304" pitchFamily="18" charset="0"/>
                <a:cs typeface="Times New Roman" panose="02020603050405020304" pitchFamily="18" charset="0"/>
              </a:rPr>
              <a:t>A</a:t>
            </a:r>
            <a:r>
              <a:rPr altLang="en-GB" b="1" dirty="0" lang="en-US" spc="15">
                <a:solidFill>
                  <a:srgbClr val="0F0F0F"/>
                </a:solidFill>
                <a:latin typeface="Times New Roman" panose="02020603050405020304" pitchFamily="18" charset="0"/>
                <a:cs typeface="Times New Roman" panose="02020603050405020304" pitchFamily="18" charset="0"/>
              </a:rPr>
              <a:t>t</a:t>
            </a:r>
            <a:r>
              <a:rPr altLang="en-GB" b="1" dirty="0" lang="en-US" spc="15">
                <a:solidFill>
                  <a:srgbClr val="0F0F0F"/>
                </a:solidFill>
                <a:latin typeface="Times New Roman" panose="02020603050405020304" pitchFamily="18" charset="0"/>
                <a:cs typeface="Times New Roman" panose="02020603050405020304" pitchFamily="18" charset="0"/>
              </a:rPr>
              <a:t>t</a:t>
            </a:r>
            <a:r>
              <a:rPr altLang="en-GB" b="1" dirty="0" lang="en-US" spc="15">
                <a:solidFill>
                  <a:srgbClr val="0F0F0F"/>
                </a:solidFill>
                <a:latin typeface="Times New Roman" panose="02020603050405020304" pitchFamily="18" charset="0"/>
                <a:cs typeface="Times New Roman" panose="02020603050405020304" pitchFamily="18" charset="0"/>
              </a:rPr>
              <a:t>e</a:t>
            </a:r>
            <a:r>
              <a:rPr altLang="en-GB" b="1" dirty="0" lang="en-US" spc="15">
                <a:solidFill>
                  <a:srgbClr val="0F0F0F"/>
                </a:solidFill>
                <a:latin typeface="Times New Roman" panose="02020603050405020304" pitchFamily="18" charset="0"/>
                <a:cs typeface="Times New Roman" panose="02020603050405020304" pitchFamily="18" charset="0"/>
              </a:rPr>
              <a:t>n</a:t>
            </a:r>
            <a:r>
              <a:rPr altLang="en-GB" b="1" dirty="0" lang="en-US" spc="15">
                <a:solidFill>
                  <a:srgbClr val="0F0F0F"/>
                </a:solidFill>
                <a:latin typeface="Times New Roman" panose="02020603050405020304" pitchFamily="18" charset="0"/>
                <a:cs typeface="Times New Roman" panose="02020603050405020304" pitchFamily="18" charset="0"/>
              </a:rPr>
              <a:t>d</a:t>
            </a:r>
            <a:r>
              <a:rPr altLang="en-GB" b="1" dirty="0" lang="en-US" spc="15">
                <a:solidFill>
                  <a:srgbClr val="0F0F0F"/>
                </a:solidFill>
                <a:latin typeface="Times New Roman" panose="02020603050405020304" pitchFamily="18" charset="0"/>
                <a:cs typeface="Times New Roman" panose="02020603050405020304" pitchFamily="18" charset="0"/>
              </a:rPr>
              <a:t>a</a:t>
            </a:r>
            <a:r>
              <a:rPr altLang="en-GB" b="1" dirty="0" lang="en-US" spc="15">
                <a:solidFill>
                  <a:srgbClr val="0F0F0F"/>
                </a:solidFill>
                <a:latin typeface="Times New Roman" panose="02020603050405020304" pitchFamily="18" charset="0"/>
                <a:cs typeface="Times New Roman" panose="02020603050405020304" pitchFamily="18" charset="0"/>
              </a:rPr>
              <a:t>n</a:t>
            </a:r>
            <a:r>
              <a:rPr altLang="en-GB" b="1" dirty="0" lang="en-US" spc="15">
                <a:solidFill>
                  <a:srgbClr val="0F0F0F"/>
                </a:solidFill>
                <a:latin typeface="Times New Roman" panose="02020603050405020304" pitchFamily="18" charset="0"/>
                <a:cs typeface="Times New Roman" panose="02020603050405020304" pitchFamily="18" charset="0"/>
              </a:rPr>
              <a:t>c</a:t>
            </a:r>
            <a:r>
              <a:rPr altLang="en-GB" b="1" dirty="0" lang="en-US" spc="15">
                <a:solidFill>
                  <a:srgbClr val="0F0F0F"/>
                </a:solidFill>
                <a:latin typeface="Times New Roman" panose="02020603050405020304" pitchFamily="18" charset="0"/>
                <a:cs typeface="Times New Roman" panose="02020603050405020304" pitchFamily="18" charset="0"/>
              </a:rPr>
              <a:t>e</a:t>
            </a:r>
            <a:r>
              <a:rPr altLang="en-GB" b="1" dirty="0" lang="en-US" spc="15">
                <a:solidFill>
                  <a:srgbClr val="0F0F0F"/>
                </a:solidFill>
                <a:latin typeface="Times New Roman" panose="02020603050405020304" pitchFamily="18" charset="0"/>
                <a:cs typeface="Times New Roman" panose="02020603050405020304" pitchFamily="18" charset="0"/>
              </a:rPr>
              <a:t> </a:t>
            </a:r>
            <a:r>
              <a:rPr altLang="en-GB" b="1" dirty="0" lang="en-US" spc="15">
                <a:solidFill>
                  <a:srgbClr val="0F0F0F"/>
                </a:solidFill>
                <a:latin typeface="Times New Roman" panose="02020603050405020304" pitchFamily="18" charset="0"/>
                <a:cs typeface="Times New Roman" panose="02020603050405020304" pitchFamily="18" charset="0"/>
              </a:rPr>
              <a:t>T</a:t>
            </a:r>
            <a:r>
              <a:rPr altLang="en-GB" b="1" dirty="0" lang="en-US" spc="15">
                <a:solidFill>
                  <a:srgbClr val="0F0F0F"/>
                </a:solidFill>
                <a:latin typeface="Times New Roman" panose="02020603050405020304" pitchFamily="18" charset="0"/>
                <a:cs typeface="Times New Roman" panose="02020603050405020304" pitchFamily="18" charset="0"/>
              </a:rPr>
              <a:t>r</a:t>
            </a:r>
            <a:r>
              <a:rPr altLang="en-GB" b="1" dirty="0" lang="en-US" spc="15">
                <a:solidFill>
                  <a:srgbClr val="0F0F0F"/>
                </a:solidFill>
                <a:latin typeface="Times New Roman" panose="02020603050405020304" pitchFamily="18" charset="0"/>
                <a:cs typeface="Times New Roman" panose="02020603050405020304" pitchFamily="18" charset="0"/>
              </a:rPr>
              <a:t>e</a:t>
            </a:r>
            <a:r>
              <a:rPr altLang="en-GB" b="1" dirty="0" lang="en-US" spc="15">
                <a:solidFill>
                  <a:srgbClr val="0F0F0F"/>
                </a:solidFill>
                <a:latin typeface="Times New Roman" panose="02020603050405020304" pitchFamily="18" charset="0"/>
                <a:cs typeface="Times New Roman" panose="02020603050405020304" pitchFamily="18" charset="0"/>
              </a:rPr>
              <a:t>n</a:t>
            </a:r>
            <a:r>
              <a:rPr altLang="en-GB" b="1" dirty="0" lang="en-US" spc="15">
                <a:solidFill>
                  <a:srgbClr val="0F0F0F"/>
                </a:solidFill>
                <a:latin typeface="Times New Roman" panose="02020603050405020304" pitchFamily="18" charset="0"/>
                <a:cs typeface="Times New Roman" panose="02020603050405020304" pitchFamily="18" charset="0"/>
              </a:rPr>
              <a:t>d</a:t>
            </a:r>
            <a:r>
              <a:rPr altLang="en-GB" b="1" dirty="0" lang="en-US" spc="15">
                <a:solidFill>
                  <a:srgbClr val="0F0F0F"/>
                </a:solidFill>
                <a:latin typeface="Times New Roman" panose="02020603050405020304" pitchFamily="18" charset="0"/>
                <a:cs typeface="Times New Roman" panose="02020603050405020304" pitchFamily="18" charset="0"/>
              </a:rPr>
              <a:t>s</a:t>
            </a:r>
            <a:r>
              <a:rPr altLang="en-GB" b="1" dirty="0" lang="en-US" spc="15">
                <a:solidFill>
                  <a:srgbClr val="0F0F0F"/>
                </a:solidFill>
                <a:latin typeface="Times New Roman" panose="02020603050405020304" pitchFamily="18" charset="0"/>
                <a:cs typeface="Times New Roman" panose="02020603050405020304" pitchFamily="18" charset="0"/>
              </a:rPr>
              <a:t> </a:t>
            </a:r>
            <a:r>
              <a:rPr altLang="en-GB" b="1" dirty="0" lang="en-US" spc="15">
                <a:solidFill>
                  <a:srgbClr val="0F0F0F"/>
                </a:solidFill>
                <a:latin typeface="Times New Roman" panose="02020603050405020304" pitchFamily="18" charset="0"/>
                <a:cs typeface="Times New Roman" panose="02020603050405020304" pitchFamily="18" charset="0"/>
              </a:rPr>
              <a:t>W</a:t>
            </a:r>
            <a:r>
              <a:rPr altLang="en-GB" b="1" dirty="0" lang="en-US" spc="15">
                <a:solidFill>
                  <a:srgbClr val="0F0F0F"/>
                </a:solidFill>
                <a:latin typeface="Times New Roman" panose="02020603050405020304" pitchFamily="18" charset="0"/>
                <a:cs typeface="Times New Roman" panose="02020603050405020304" pitchFamily="18" charset="0"/>
              </a:rPr>
              <a:t>i</a:t>
            </a:r>
            <a:r>
              <a:rPr altLang="en-GB" b="1" dirty="0" lang="en-US" spc="15">
                <a:solidFill>
                  <a:srgbClr val="0F0F0F"/>
                </a:solidFill>
                <a:latin typeface="Times New Roman" panose="02020603050405020304" pitchFamily="18" charset="0"/>
                <a:cs typeface="Times New Roman" panose="02020603050405020304" pitchFamily="18" charset="0"/>
              </a:rPr>
              <a:t>t</a:t>
            </a:r>
            <a:r>
              <a:rPr altLang="en-GB" b="1" dirty="0" lang="en-US" spc="15">
                <a:solidFill>
                  <a:srgbClr val="0F0F0F"/>
                </a:solidFill>
                <a:latin typeface="Times New Roman" panose="02020603050405020304" pitchFamily="18" charset="0"/>
                <a:cs typeface="Times New Roman" panose="02020603050405020304" pitchFamily="18" charset="0"/>
              </a:rPr>
              <a:t>h</a:t>
            </a:r>
            <a:r>
              <a:rPr altLang="en-GB" b="1" dirty="0" lang="en-US" spc="15">
                <a:solidFill>
                  <a:srgbClr val="0F0F0F"/>
                </a:solidFill>
                <a:latin typeface="Times New Roman" panose="02020603050405020304" pitchFamily="18" charset="0"/>
                <a:cs typeface="Times New Roman" panose="02020603050405020304" pitchFamily="18" charset="0"/>
              </a:rPr>
              <a:t> </a:t>
            </a:r>
            <a:r>
              <a:rPr altLang="en-GB" b="1" dirty="0" lang="en-US" spc="15">
                <a:solidFill>
                  <a:srgbClr val="0F0F0F"/>
                </a:solidFill>
                <a:latin typeface="Times New Roman" panose="02020603050405020304" pitchFamily="18" charset="0"/>
                <a:cs typeface="Times New Roman" panose="02020603050405020304" pitchFamily="18" charset="0"/>
              </a:rPr>
              <a:t>E</a:t>
            </a:r>
            <a:r>
              <a:rPr altLang="en-GB" b="1" dirty="0" lang="en-US" spc="15">
                <a:solidFill>
                  <a:srgbClr val="0F0F0F"/>
                </a:solidFill>
                <a:latin typeface="Times New Roman" panose="02020603050405020304" pitchFamily="18" charset="0"/>
                <a:cs typeface="Times New Roman" panose="02020603050405020304" pitchFamily="18" charset="0"/>
              </a:rPr>
              <a:t>x</a:t>
            </a:r>
            <a:r>
              <a:rPr altLang="en-GB" b="1" dirty="0" lang="en-US" spc="15">
                <a:solidFill>
                  <a:srgbClr val="0F0F0F"/>
                </a:solidFill>
                <a:latin typeface="Times New Roman" panose="02020603050405020304" pitchFamily="18" charset="0"/>
                <a:cs typeface="Times New Roman" panose="02020603050405020304" pitchFamily="18" charset="0"/>
              </a:rPr>
              <a:t>c</a:t>
            </a:r>
            <a:r>
              <a:rPr altLang="en-GB" b="1" dirty="0" lang="en-US" spc="15">
                <a:solidFill>
                  <a:srgbClr val="0F0F0F"/>
                </a:solidFill>
                <a:latin typeface="Times New Roman" panose="02020603050405020304" pitchFamily="18" charset="0"/>
                <a:cs typeface="Times New Roman" panose="02020603050405020304" pitchFamily="18" charset="0"/>
              </a:rPr>
              <a:t>e</a:t>
            </a:r>
            <a:r>
              <a:rPr altLang="en-GB" b="1" dirty="0" lang="en-US" spc="15">
                <a:solidFill>
                  <a:srgbClr val="0F0F0F"/>
                </a:solidFill>
                <a:latin typeface="Times New Roman" panose="02020603050405020304" pitchFamily="18" charset="0"/>
                <a:cs typeface="Times New Roman" panose="02020603050405020304" pitchFamily="18" charset="0"/>
              </a:rPr>
              <a:t>l</a:t>
            </a:r>
            <a:r>
              <a:rPr altLang="en-GB" b="1" dirty="0" lang="en-US" spc="15">
                <a:solidFill>
                  <a:srgbClr val="0F0F0F"/>
                </a:solidFill>
                <a:latin typeface="Times New Roman" panose="02020603050405020304" pitchFamily="18" charset="0"/>
                <a:cs typeface="Times New Roman" panose="02020603050405020304" pitchFamily="18" charset="0"/>
              </a:rPr>
              <a:t> </a:t>
            </a:r>
            <a:r>
              <a:rPr altLang="en-GB" b="1" dirty="0" lang="en-US" spc="15">
                <a:solidFill>
                  <a:srgbClr val="0F0F0F"/>
                </a:solidFill>
                <a:latin typeface="Times New Roman" panose="02020603050405020304" pitchFamily="18" charset="0"/>
                <a:cs typeface="Times New Roman" panose="02020603050405020304" pitchFamily="18" charset="0"/>
              </a:rPr>
              <a:t>C</a:t>
            </a:r>
            <a:r>
              <a:rPr altLang="en-GB" b="1" dirty="0" lang="en-US" spc="15">
                <a:solidFill>
                  <a:srgbClr val="0F0F0F"/>
                </a:solidFill>
                <a:latin typeface="Times New Roman" panose="02020603050405020304" pitchFamily="18" charset="0"/>
                <a:cs typeface="Times New Roman" panose="02020603050405020304" pitchFamily="18" charset="0"/>
              </a:rPr>
              <a:t>h</a:t>
            </a:r>
            <a:r>
              <a:rPr altLang="en-GB" b="1" dirty="0" lang="en-US" spc="15">
                <a:solidFill>
                  <a:srgbClr val="0F0F0F"/>
                </a:solidFill>
                <a:latin typeface="Times New Roman" panose="02020603050405020304" pitchFamily="18" charset="0"/>
                <a:cs typeface="Times New Roman" panose="02020603050405020304" pitchFamily="18" charset="0"/>
              </a:rPr>
              <a:t>a</a:t>
            </a:r>
            <a:r>
              <a:rPr altLang="en-GB" b="1" dirty="0" lang="en-US" spc="15">
                <a:solidFill>
                  <a:srgbClr val="0F0F0F"/>
                </a:solidFill>
                <a:latin typeface="Times New Roman" panose="02020603050405020304" pitchFamily="18" charset="0"/>
                <a:cs typeface="Times New Roman" panose="02020603050405020304" pitchFamily="18" charset="0"/>
              </a:rPr>
              <a:t>r</a:t>
            </a:r>
            <a:r>
              <a:rPr altLang="en-GB" b="1" dirty="0" lang="en-US" spc="15">
                <a:solidFill>
                  <a:srgbClr val="0F0F0F"/>
                </a:solidFill>
                <a:latin typeface="Times New Roman" panose="02020603050405020304" pitchFamily="18" charset="0"/>
                <a:cs typeface="Times New Roman" panose="02020603050405020304" pitchFamily="18" charset="0"/>
              </a:rPr>
              <a:t>t</a:t>
            </a:r>
            <a:r>
              <a:rPr altLang="en-GB" b="1" dirty="0" lang="en-US" spc="15">
                <a:solidFill>
                  <a:srgbClr val="0F0F0F"/>
                </a:solidFill>
                <a:latin typeface="Times New Roman" panose="02020603050405020304" pitchFamily="18" charset="0"/>
                <a:cs typeface="Times New Roman" panose="02020603050405020304" pitchFamily="18" charset="0"/>
              </a:rPr>
              <a:t>s</a:t>
            </a: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1"/>
          </a:xfrm>
          <a:prstGeom prst="rect"/>
          <a:noFill/>
        </p:spPr>
        <p:txBody>
          <a:bodyPr rtlCol="0" wrap="square">
            <a:spAutoFit/>
          </a:bodyPr>
          <a:p>
            <a:r>
              <a:rPr sz="2400" lang="en-US"/>
              <a:t>STUDENT NAME:</a:t>
            </a:r>
            <a:r>
              <a:rPr altLang="en-GB" sz="2400" lang="en-US"/>
              <a:t> </a:t>
            </a:r>
            <a:r>
              <a:rPr altLang="en-GB" sz="2400" lang="en-US"/>
              <a:t>I</a:t>
            </a:r>
            <a:r>
              <a:rPr altLang="en-GB" sz="2400" lang="en-US"/>
              <a:t>.</a:t>
            </a:r>
            <a:r>
              <a:rPr altLang="en-GB" sz="2400" lang="en-US"/>
              <a:t> </a:t>
            </a:r>
            <a:r>
              <a:rPr altLang="en-GB" sz="2400" lang="en-US"/>
              <a:t>S</a:t>
            </a:r>
            <a:r>
              <a:rPr altLang="en-GB" sz="2400" lang="en-US"/>
              <a:t>u</a:t>
            </a:r>
            <a:r>
              <a:rPr altLang="en-GB" sz="2400" lang="en-US"/>
              <a:t>m</a:t>
            </a:r>
            <a:r>
              <a:rPr altLang="en-GB" sz="2400" lang="en-US"/>
              <a:t>a</a:t>
            </a:r>
            <a:r>
              <a:rPr altLang="en-GB" sz="2400" lang="en-US"/>
              <a:t>i</a:t>
            </a:r>
            <a:r>
              <a:rPr altLang="en-GB" sz="2400" lang="en-US"/>
              <a:t>y</a:t>
            </a:r>
            <a:r>
              <a:rPr altLang="en-GB" sz="2400" lang="en-US"/>
              <a:t>a</a:t>
            </a:r>
            <a:r>
              <a:rPr altLang="en-GB" sz="2400" lang="en-US"/>
              <a:t> </a:t>
            </a:r>
            <a:r>
              <a:rPr altLang="en-GB" sz="2400" lang="en-US"/>
              <a:t>F</a:t>
            </a:r>
            <a:r>
              <a:rPr altLang="en-GB" sz="2400" lang="en-US"/>
              <a:t>a</a:t>
            </a:r>
            <a:r>
              <a:rPr altLang="en-GB" sz="2400" lang="en-US"/>
              <a:t>t</a:t>
            </a:r>
            <a:r>
              <a:rPr altLang="en-GB" sz="2400" lang="en-US"/>
              <a:t>h</a:t>
            </a:r>
            <a:r>
              <a:rPr altLang="en-GB" sz="2400" lang="en-US"/>
              <a:t>i</a:t>
            </a:r>
            <a:r>
              <a:rPr altLang="en-GB" sz="2400" lang="en-US"/>
              <a:t>m</a:t>
            </a:r>
            <a:r>
              <a:rPr altLang="en-GB" sz="2400" lang="en-US"/>
              <a:t>a</a:t>
            </a:r>
            <a:endParaRPr dirty="0" sz="2400" lang="en-US"/>
          </a:p>
          <a:p>
            <a:r>
              <a:rPr dirty="0" sz="2400" lang="en-US"/>
              <a:t>REGISTER NO:</a:t>
            </a:r>
            <a:r>
              <a:rPr altLang="en-GB" dirty="0" sz="2400" lang="en-US"/>
              <a:t> </a:t>
            </a:r>
            <a:r>
              <a:rPr altLang="en-GB" dirty="0" sz="2400" lang="en-US"/>
              <a:t>3</a:t>
            </a:r>
            <a:r>
              <a:rPr altLang="en-GB" dirty="0" sz="2400" lang="en-US"/>
              <a:t>1</a:t>
            </a:r>
            <a:r>
              <a:rPr altLang="en-GB" dirty="0" sz="2400" lang="en-US"/>
              <a:t>2</a:t>
            </a:r>
            <a:r>
              <a:rPr altLang="en-GB" dirty="0" sz="2400" lang="en-US"/>
              <a:t>2</a:t>
            </a:r>
            <a:r>
              <a:rPr altLang="en-GB" dirty="0" sz="2400" lang="en-US"/>
              <a:t>0</a:t>
            </a:r>
            <a:r>
              <a:rPr altLang="en-GB" dirty="0" sz="2400" lang="en-US"/>
              <a:t>7</a:t>
            </a:r>
            <a:r>
              <a:rPr altLang="en-GB" dirty="0" sz="2400" lang="en-US"/>
              <a:t>7</a:t>
            </a:r>
            <a:r>
              <a:rPr altLang="en-GB" dirty="0" sz="2400" lang="en-US"/>
              <a:t>7</a:t>
            </a:r>
            <a:r>
              <a:rPr altLang="en-GB" dirty="0" sz="2400" lang="en-US"/>
              <a:t>8</a:t>
            </a:r>
            <a:endParaRPr altLang="en-US" lang="zh-CN"/>
          </a:p>
          <a:p>
            <a:r>
              <a:rPr dirty="0" sz="2400" lang="en-US"/>
              <a:t>DEPARTMENT:</a:t>
            </a:r>
            <a:r>
              <a:rPr altLang="en-GB" dirty="0" sz="2400" lang="en-US"/>
              <a:t> </a:t>
            </a:r>
            <a:r>
              <a:rPr altLang="en-GB" dirty="0" sz="2400" lang="en-US"/>
              <a:t>C</a:t>
            </a:r>
            <a:r>
              <a:rPr altLang="en-GB" dirty="0" sz="2400" lang="en-US"/>
              <a:t>o</a:t>
            </a:r>
            <a:r>
              <a:rPr altLang="en-GB" dirty="0" sz="2400" lang="en-US"/>
              <a:t>m</a:t>
            </a:r>
            <a:r>
              <a:rPr altLang="en-GB" dirty="0" sz="2400" lang="en-US"/>
              <a:t>m</a:t>
            </a:r>
            <a:r>
              <a:rPr altLang="en-GB" dirty="0" sz="2400" lang="en-US"/>
              <a:t>e</a:t>
            </a:r>
            <a:r>
              <a:rPr altLang="en-GB" dirty="0" sz="2400" lang="en-US"/>
              <a:t>r</a:t>
            </a:r>
            <a:r>
              <a:rPr altLang="en-GB" dirty="0" sz="2400" lang="en-US"/>
              <a:t>c</a:t>
            </a:r>
            <a:r>
              <a:rPr altLang="en-GB" dirty="0" sz="2400" lang="en-US"/>
              <a:t>e</a:t>
            </a:r>
            <a:endParaRPr altLang="en-US" lang="zh-CN"/>
          </a:p>
          <a:p>
            <a:r>
              <a:rPr dirty="0" sz="2400" lang="en-US"/>
              <a:t>COLLEGE</a:t>
            </a:r>
            <a:r>
              <a:rPr altLang="en-GB" dirty="0" sz="2400" lang="en-US"/>
              <a:t>:</a:t>
            </a:r>
            <a:r>
              <a:rPr altLang="en-GB" dirty="0" sz="2400" lang="en-US"/>
              <a:t> </a:t>
            </a:r>
            <a:r>
              <a:rPr altLang="en-GB" dirty="0" sz="2400" lang="en-US"/>
              <a:t>T</a:t>
            </a:r>
            <a:r>
              <a:rPr altLang="en-GB" dirty="0" sz="2400" lang="en-US"/>
              <a:t>h</a:t>
            </a:r>
            <a:r>
              <a:rPr altLang="en-GB" dirty="0" sz="2400" lang="en-US"/>
              <a:t>e</a:t>
            </a:r>
            <a:r>
              <a:rPr altLang="en-GB" dirty="0" sz="2400" lang="en-US"/>
              <a:t> </a:t>
            </a:r>
            <a:r>
              <a:rPr altLang="en-GB" dirty="0" sz="2400" lang="en-US"/>
              <a:t>Q</a:t>
            </a:r>
            <a:r>
              <a:rPr altLang="en-GB" dirty="0" sz="2400" lang="en-US"/>
              <a:t>u</a:t>
            </a:r>
            <a:r>
              <a:rPr altLang="en-GB" dirty="0" sz="2400" lang="en-US"/>
              <a:t>a</a:t>
            </a:r>
            <a:r>
              <a:rPr altLang="en-GB" dirty="0" sz="2400" lang="en-US"/>
              <a:t>i</a:t>
            </a:r>
            <a:r>
              <a:rPr altLang="en-GB" dirty="0" sz="2400" lang="en-US"/>
              <a:t>d</a:t>
            </a:r>
            <a:r>
              <a:rPr altLang="en-GB" dirty="0" sz="2400" lang="en-US"/>
              <a:t>e</a:t>
            </a:r>
            <a:r>
              <a:rPr altLang="en-GB" dirty="0" sz="2400" lang="en-US"/>
              <a:t> </a:t>
            </a:r>
            <a:r>
              <a:rPr altLang="en-GB" dirty="0" sz="2400" lang="en-US"/>
              <a:t>M</a:t>
            </a:r>
            <a:r>
              <a:rPr altLang="en-GB" dirty="0" sz="2400" lang="en-US"/>
              <a:t>i</a:t>
            </a:r>
            <a:r>
              <a:rPr altLang="en-GB" dirty="0" sz="2400" lang="en-US"/>
              <a:t>l</a:t>
            </a:r>
            <a:r>
              <a:rPr altLang="en-GB" dirty="0" sz="2400" lang="en-US"/>
              <a:t>l</a:t>
            </a:r>
            <a:r>
              <a:rPr altLang="en-GB" dirty="0" sz="2400" lang="en-US"/>
              <a:t>e</a:t>
            </a:r>
            <a:r>
              <a:rPr altLang="en-GB" dirty="0" sz="2400" lang="en-US"/>
              <a:t>t</a:t>
            </a:r>
            <a:r>
              <a:rPr altLang="en-GB" dirty="0" sz="2400" lang="en-US"/>
              <a:t>h</a:t>
            </a:r>
            <a:r>
              <a:rPr altLang="en-GB" dirty="0" sz="2400" lang="en-US"/>
              <a:t> </a:t>
            </a:r>
            <a:r>
              <a:rPr altLang="en-GB" dirty="0" sz="2400" lang="en-US"/>
              <a:t>C</a:t>
            </a:r>
            <a:r>
              <a:rPr altLang="en-GB" dirty="0" sz="2400" lang="en-US"/>
              <a:t>o</a:t>
            </a:r>
            <a:r>
              <a:rPr altLang="en-GB" dirty="0" sz="2400" lang="en-US"/>
              <a:t>l</a:t>
            </a:r>
            <a:r>
              <a:rPr altLang="en-GB" dirty="0" sz="2400" lang="en-US"/>
              <a:t>l</a:t>
            </a:r>
            <a:r>
              <a:rPr altLang="en-GB" dirty="0" sz="2400" lang="en-US"/>
              <a:t>e</a:t>
            </a:r>
            <a:r>
              <a:rPr altLang="en-GB" dirty="0" sz="2400" lang="en-US"/>
              <a:t>g</a:t>
            </a:r>
            <a:r>
              <a:rPr altLang="en-GB" dirty="0" sz="2400" lang="en-US"/>
              <a:t>e</a:t>
            </a:r>
            <a:r>
              <a:rPr altLang="en-GB" dirty="0" sz="2400" lang="en-US"/>
              <a:t> </a:t>
            </a:r>
            <a:r>
              <a:rPr altLang="en-GB" dirty="0" sz="2400" lang="en-US"/>
              <a:t>F</a:t>
            </a:r>
            <a:r>
              <a:rPr altLang="en-GB" dirty="0" sz="2400" lang="en-US"/>
              <a:t>o</a:t>
            </a:r>
            <a:r>
              <a:rPr altLang="en-GB" dirty="0" sz="2400" lang="en-US"/>
              <a:t>r</a:t>
            </a:r>
            <a:r>
              <a:rPr altLang="en-GB" dirty="0" sz="2400" lang="en-US"/>
              <a:t> </a:t>
            </a:r>
            <a:r>
              <a:rPr altLang="en-GB" dirty="0" sz="2400" lang="en-US"/>
              <a:t>M</a:t>
            </a:r>
            <a:r>
              <a:rPr altLang="en-GB" dirty="0" sz="2400" lang="en-US"/>
              <a:t>e</a:t>
            </a:r>
            <a:r>
              <a:rPr altLang="en-GB" dirty="0" sz="2400" lang="en-US"/>
              <a:t>n</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563273"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0" name=""/>
          <p:cNvSpPr txBox="1"/>
          <p:nvPr/>
        </p:nvSpPr>
        <p:spPr>
          <a:xfrm rot="21587652">
            <a:off x="750444" y="880385"/>
            <a:ext cx="10462813" cy="5958842"/>
          </a:xfrm>
          <a:prstGeom prst="rect"/>
        </p:spPr>
        <p:txBody>
          <a:bodyPr rtlCol="0" wrap="square">
            <a:spAutoFit/>
          </a:bodyPr>
          <a:p>
            <a:r>
              <a:rPr sz="2800" lang="en-GB">
                <a:solidFill>
                  <a:srgbClr val="000000"/>
                </a:solidFill>
              </a:rPr>
              <a:t>_Data Modeling:_
- Source: HR attendance records
- Transformation: Clean, format, and aggregate data
_Key Models:_
- Attendance Rate
- Absenteeism
- Predictive
_Modeling Techniques:_
- Descriptive Analytics
- Diagnostic Analytics
- Predictive Analytics
_Excel Tools:_
- PivotTables
- Charts</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938578"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21572158">
            <a:off x="1231493" y="1424487"/>
            <a:ext cx="9909225" cy="5245358"/>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1" name=""/>
          <p:cNvSpPr txBox="1"/>
          <p:nvPr/>
        </p:nvSpPr>
        <p:spPr>
          <a:xfrm>
            <a:off x="755332" y="1460378"/>
            <a:ext cx="8200295" cy="5120640"/>
          </a:xfrm>
          <a:prstGeom prst="rect"/>
        </p:spPr>
        <p:txBody>
          <a:bodyPr rtlCol="0" wrap="square">
            <a:spAutoFit/>
          </a:bodyPr>
          <a:p>
            <a:r>
              <a:rPr sz="2800" lang="en-GB">
                <a:solidFill>
                  <a:srgbClr val="000000"/>
                </a:solidFill>
              </a:rPr>
              <a:t>In conclusion, visualizing employee attendance trends with Excel charts provides a powerful tool for understanding patterns and making informed decisions. By leveraging various chart types and analytical features, organizations can identify trends, detect anomalies, and gain insights into attendance behavior. This not only aids in managing workforce productivity but also helps in strategic planning and improving overall employee engagement. Regularly updating and analyzing these charts ensures that attendance data remains relevant and actionable.</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0"/>
          </a:xfrm>
          <a:prstGeom prst="rect"/>
          <a:noFill/>
        </p:spPr>
        <p:txBody>
          <a:bodyPr rtlCol="0" wrap="square">
            <a:spAutoFit/>
          </a:bodyPr>
          <a:p>
            <a:r>
              <a:rPr altLang="en-GB" b="1" dirty="0" sz="4400" lang="en-US">
                <a:solidFill>
                  <a:srgbClr val="0F0F0F"/>
                </a:solidFill>
                <a:latin typeface="Times New Roman" panose="02020603050405020304" pitchFamily="18" charset="0"/>
                <a:cs typeface="Times New Roman" panose="02020603050405020304" pitchFamily="18" charset="0"/>
              </a:rPr>
              <a:t>Visu</a:t>
            </a:r>
            <a:r>
              <a:rPr altLang="en-GB" b="1" dirty="0" sz="4400" lang="en-US">
                <a:solidFill>
                  <a:srgbClr val="0F0F0F"/>
                </a:solidFill>
                <a:latin typeface="Times New Roman" panose="02020603050405020304" pitchFamily="18" charset="0"/>
                <a:cs typeface="Times New Roman" panose="02020603050405020304" pitchFamily="18" charset="0"/>
              </a:rPr>
              <a:t>a</a:t>
            </a:r>
            <a:r>
              <a:rPr altLang="en-GB" b="1" dirty="0" sz="4400" lang="en-US">
                <a:solidFill>
                  <a:srgbClr val="0F0F0F"/>
                </a:solidFill>
                <a:latin typeface="Times New Roman" panose="02020603050405020304" pitchFamily="18" charset="0"/>
                <a:cs typeface="Times New Roman" panose="02020603050405020304" pitchFamily="18" charset="0"/>
              </a:rPr>
              <a:t>l</a:t>
            </a:r>
            <a:r>
              <a:rPr altLang="en-GB" b="1" dirty="0" sz="4400" lang="en-US">
                <a:solidFill>
                  <a:srgbClr val="0F0F0F"/>
                </a:solidFill>
                <a:latin typeface="Times New Roman" panose="02020603050405020304" pitchFamily="18" charset="0"/>
                <a:cs typeface="Times New Roman" panose="02020603050405020304" pitchFamily="18" charset="0"/>
              </a:rPr>
              <a:t>i</a:t>
            </a:r>
            <a:r>
              <a:rPr altLang="en-GB" b="1" dirty="0" sz="4400" lang="en-US">
                <a:solidFill>
                  <a:srgbClr val="0F0F0F"/>
                </a:solidFill>
                <a:latin typeface="Times New Roman" panose="02020603050405020304" pitchFamily="18" charset="0"/>
                <a:cs typeface="Times New Roman" panose="02020603050405020304" pitchFamily="18" charset="0"/>
              </a:rPr>
              <a:t>z</a:t>
            </a:r>
            <a:r>
              <a:rPr altLang="en-GB" b="1" dirty="0" sz="4400" lang="en-US">
                <a:solidFill>
                  <a:srgbClr val="0F0F0F"/>
                </a:solidFill>
                <a:latin typeface="Times New Roman" panose="02020603050405020304" pitchFamily="18" charset="0"/>
                <a:cs typeface="Times New Roman" panose="02020603050405020304" pitchFamily="18" charset="0"/>
              </a:rPr>
              <a:t>i</a:t>
            </a:r>
            <a:r>
              <a:rPr altLang="en-GB" b="1" dirty="0" sz="4400" lang="en-US">
                <a:solidFill>
                  <a:srgbClr val="0F0F0F"/>
                </a:solidFill>
                <a:latin typeface="Times New Roman" panose="02020603050405020304" pitchFamily="18" charset="0"/>
                <a:cs typeface="Times New Roman" panose="02020603050405020304" pitchFamily="18" charset="0"/>
              </a:rPr>
              <a:t>n</a:t>
            </a:r>
            <a:r>
              <a:rPr altLang="en-GB" b="1" dirty="0" sz="4400" lang="en-US">
                <a:solidFill>
                  <a:srgbClr val="0F0F0F"/>
                </a:solidFill>
                <a:latin typeface="Times New Roman" panose="02020603050405020304" pitchFamily="18" charset="0"/>
                <a:cs typeface="Times New Roman" panose="02020603050405020304" pitchFamily="18" charset="0"/>
              </a:rPr>
              <a:t>g</a:t>
            </a:r>
            <a:r>
              <a:rPr altLang="en-GB" b="1" dirty="0" sz="4400" lang="en-US">
                <a:solidFill>
                  <a:srgbClr val="0F0F0F"/>
                </a:solidFill>
                <a:latin typeface="Times New Roman" panose="02020603050405020304" pitchFamily="18" charset="0"/>
                <a:cs typeface="Times New Roman" panose="02020603050405020304" pitchFamily="18" charset="0"/>
              </a:rPr>
              <a:t> </a:t>
            </a:r>
            <a:r>
              <a:rPr altLang="en-GB" b="1" dirty="0" sz="4400" lang="en-US">
                <a:solidFill>
                  <a:srgbClr val="0F0F0F"/>
                </a:solidFill>
                <a:latin typeface="Times New Roman" panose="02020603050405020304" pitchFamily="18" charset="0"/>
                <a:cs typeface="Times New Roman" panose="02020603050405020304" pitchFamily="18" charset="0"/>
              </a:rPr>
              <a:t>Employ</a:t>
            </a:r>
            <a:r>
              <a:rPr altLang="en-GB" b="1" dirty="0" sz="4400" lang="en-US">
                <a:solidFill>
                  <a:srgbClr val="0F0F0F"/>
                </a:solidFill>
                <a:latin typeface="Times New Roman" panose="02020603050405020304" pitchFamily="18" charset="0"/>
                <a:cs typeface="Times New Roman" panose="02020603050405020304" pitchFamily="18" charset="0"/>
              </a:rPr>
              <a:t>e</a:t>
            </a:r>
            <a:r>
              <a:rPr altLang="en-GB" b="1" dirty="0" sz="4400" lang="en-US">
                <a:solidFill>
                  <a:srgbClr val="0F0F0F"/>
                </a:solidFill>
                <a:latin typeface="Times New Roman" panose="02020603050405020304" pitchFamily="18" charset="0"/>
                <a:cs typeface="Times New Roman" panose="02020603050405020304" pitchFamily="18" charset="0"/>
              </a:rPr>
              <a:t>e</a:t>
            </a:r>
            <a:r>
              <a:rPr altLang="en-GB" b="1" dirty="0" sz="4400" lang="en-US">
                <a:solidFill>
                  <a:srgbClr val="0F0F0F"/>
                </a:solidFill>
                <a:latin typeface="Times New Roman" panose="02020603050405020304" pitchFamily="18" charset="0"/>
                <a:cs typeface="Times New Roman" panose="02020603050405020304" pitchFamily="18" charset="0"/>
              </a:rPr>
              <a:t> </a:t>
            </a:r>
            <a:r>
              <a:rPr altLang="en-GB" b="1" dirty="0" sz="4400" lang="en-US">
                <a:solidFill>
                  <a:srgbClr val="0F0F0F"/>
                </a:solidFill>
                <a:latin typeface="Times New Roman" panose="02020603050405020304" pitchFamily="18" charset="0"/>
                <a:cs typeface="Times New Roman" panose="02020603050405020304" pitchFamily="18" charset="0"/>
              </a:rPr>
              <a:t>A</a:t>
            </a:r>
            <a:r>
              <a:rPr altLang="en-GB" b="1" dirty="0" sz="4400" lang="en-US">
                <a:solidFill>
                  <a:srgbClr val="0F0F0F"/>
                </a:solidFill>
                <a:latin typeface="Times New Roman" panose="02020603050405020304" pitchFamily="18" charset="0"/>
                <a:cs typeface="Times New Roman" panose="02020603050405020304" pitchFamily="18" charset="0"/>
              </a:rPr>
              <a:t>t</a:t>
            </a:r>
            <a:r>
              <a:rPr altLang="en-GB" b="1" dirty="0" sz="4400" lang="en-US">
                <a:solidFill>
                  <a:srgbClr val="0F0F0F"/>
                </a:solidFill>
                <a:latin typeface="Times New Roman" panose="02020603050405020304" pitchFamily="18" charset="0"/>
                <a:cs typeface="Times New Roman" panose="02020603050405020304" pitchFamily="18" charset="0"/>
              </a:rPr>
              <a:t>t</a:t>
            </a:r>
            <a:r>
              <a:rPr altLang="en-GB" b="1" dirty="0" sz="4400" lang="en-US">
                <a:solidFill>
                  <a:srgbClr val="0F0F0F"/>
                </a:solidFill>
                <a:latin typeface="Times New Roman" panose="02020603050405020304" pitchFamily="18" charset="0"/>
                <a:cs typeface="Times New Roman" panose="02020603050405020304" pitchFamily="18" charset="0"/>
              </a:rPr>
              <a:t>e</a:t>
            </a:r>
            <a:r>
              <a:rPr altLang="en-GB" b="1" dirty="0" sz="4400" lang="en-US">
                <a:solidFill>
                  <a:srgbClr val="0F0F0F"/>
                </a:solidFill>
                <a:latin typeface="Times New Roman" panose="02020603050405020304" pitchFamily="18" charset="0"/>
                <a:cs typeface="Times New Roman" panose="02020603050405020304" pitchFamily="18" charset="0"/>
              </a:rPr>
              <a:t>n</a:t>
            </a:r>
            <a:r>
              <a:rPr altLang="en-GB" b="1" dirty="0" sz="4400" lang="en-US">
                <a:solidFill>
                  <a:srgbClr val="0F0F0F"/>
                </a:solidFill>
                <a:latin typeface="Times New Roman" panose="02020603050405020304" pitchFamily="18" charset="0"/>
                <a:cs typeface="Times New Roman" panose="02020603050405020304" pitchFamily="18" charset="0"/>
              </a:rPr>
              <a:t>d</a:t>
            </a:r>
            <a:r>
              <a:rPr altLang="en-GB" b="1" dirty="0" sz="4400" lang="en-US">
                <a:solidFill>
                  <a:srgbClr val="0F0F0F"/>
                </a:solidFill>
                <a:latin typeface="Times New Roman" panose="02020603050405020304" pitchFamily="18" charset="0"/>
                <a:cs typeface="Times New Roman" panose="02020603050405020304" pitchFamily="18" charset="0"/>
              </a:rPr>
              <a:t>a</a:t>
            </a:r>
            <a:r>
              <a:rPr altLang="en-GB" b="1" dirty="0" sz="4400" lang="en-US">
                <a:solidFill>
                  <a:srgbClr val="0F0F0F"/>
                </a:solidFill>
                <a:latin typeface="Times New Roman" panose="02020603050405020304" pitchFamily="18" charset="0"/>
                <a:cs typeface="Times New Roman" panose="02020603050405020304" pitchFamily="18" charset="0"/>
              </a:rPr>
              <a:t>nce</a:t>
            </a:r>
            <a:r>
              <a:rPr altLang="en-GB" b="1" dirty="0" sz="4400" lang="en-US">
                <a:solidFill>
                  <a:srgbClr val="0F0F0F"/>
                </a:solidFill>
                <a:latin typeface="Times New Roman" panose="02020603050405020304" pitchFamily="18" charset="0"/>
                <a:cs typeface="Times New Roman" panose="02020603050405020304" pitchFamily="18" charset="0"/>
              </a:rPr>
              <a:t> </a:t>
            </a:r>
            <a:r>
              <a:rPr altLang="en-GB" b="1" dirty="0" sz="4400" lang="en-US">
                <a:solidFill>
                  <a:srgbClr val="0F0F0F"/>
                </a:solidFill>
                <a:latin typeface="Times New Roman" panose="02020603050405020304" pitchFamily="18" charset="0"/>
                <a:cs typeface="Times New Roman" panose="02020603050405020304" pitchFamily="18" charset="0"/>
              </a:rPr>
              <a:t>T</a:t>
            </a:r>
            <a:r>
              <a:rPr altLang="en-GB" b="1" dirty="0" sz="4400" lang="en-US">
                <a:solidFill>
                  <a:srgbClr val="0F0F0F"/>
                </a:solidFill>
                <a:latin typeface="Times New Roman" panose="02020603050405020304" pitchFamily="18" charset="0"/>
                <a:cs typeface="Times New Roman" panose="02020603050405020304" pitchFamily="18" charset="0"/>
              </a:rPr>
              <a:t>r</a:t>
            </a:r>
            <a:r>
              <a:rPr altLang="en-GB" b="1" dirty="0" sz="4400" lang="en-US">
                <a:solidFill>
                  <a:srgbClr val="0F0F0F"/>
                </a:solidFill>
                <a:latin typeface="Times New Roman" panose="02020603050405020304" pitchFamily="18" charset="0"/>
                <a:cs typeface="Times New Roman" panose="02020603050405020304" pitchFamily="18" charset="0"/>
              </a:rPr>
              <a:t>e</a:t>
            </a:r>
            <a:r>
              <a:rPr altLang="en-GB" b="1" dirty="0" sz="4400" lang="en-US">
                <a:solidFill>
                  <a:srgbClr val="0F0F0F"/>
                </a:solidFill>
                <a:latin typeface="Times New Roman" panose="02020603050405020304" pitchFamily="18" charset="0"/>
                <a:cs typeface="Times New Roman" panose="02020603050405020304" pitchFamily="18" charset="0"/>
              </a:rPr>
              <a:t>n</a:t>
            </a:r>
            <a:r>
              <a:rPr altLang="en-GB" b="1" dirty="0" sz="4400" lang="en-US">
                <a:solidFill>
                  <a:srgbClr val="0F0F0F"/>
                </a:solidFill>
                <a:latin typeface="Times New Roman" panose="02020603050405020304" pitchFamily="18" charset="0"/>
                <a:cs typeface="Times New Roman" panose="02020603050405020304" pitchFamily="18" charset="0"/>
              </a:rPr>
              <a:t>d</a:t>
            </a:r>
            <a:r>
              <a:rPr altLang="en-GB" b="1" dirty="0" sz="4400" lang="en-US">
                <a:solidFill>
                  <a:srgbClr val="0F0F0F"/>
                </a:solidFill>
                <a:latin typeface="Times New Roman" panose="02020603050405020304" pitchFamily="18" charset="0"/>
                <a:cs typeface="Times New Roman" panose="02020603050405020304" pitchFamily="18" charset="0"/>
              </a:rPr>
              <a:t>s</a:t>
            </a:r>
            <a:r>
              <a:rPr altLang="en-GB" b="1" dirty="0" sz="4400" lang="en-US">
                <a:solidFill>
                  <a:srgbClr val="0F0F0F"/>
                </a:solidFill>
                <a:latin typeface="Times New Roman" panose="02020603050405020304" pitchFamily="18" charset="0"/>
                <a:cs typeface="Times New Roman" panose="02020603050405020304" pitchFamily="18" charset="0"/>
              </a:rPr>
              <a:t> </a:t>
            </a:r>
            <a:r>
              <a:rPr altLang="en-GB" b="1" dirty="0" sz="4400" lang="en-US">
                <a:solidFill>
                  <a:srgbClr val="0F0F0F"/>
                </a:solidFill>
                <a:latin typeface="Times New Roman" panose="02020603050405020304" pitchFamily="18" charset="0"/>
                <a:cs typeface="Times New Roman" panose="02020603050405020304" pitchFamily="18" charset="0"/>
              </a:rPr>
              <a:t>With</a:t>
            </a:r>
            <a:r>
              <a:rPr altLang="en-GB" b="1" dirty="0" sz="4400" lang="en-US">
                <a:solidFill>
                  <a:srgbClr val="0F0F0F"/>
                </a:solidFill>
                <a:latin typeface="Times New Roman" panose="02020603050405020304" pitchFamily="18" charset="0"/>
                <a:cs typeface="Times New Roman" panose="02020603050405020304" pitchFamily="18" charset="0"/>
              </a:rPr>
              <a:t> </a:t>
            </a:r>
            <a:r>
              <a:rPr altLang="en-GB" b="1" dirty="0" sz="4400" lang="en-US">
                <a:solidFill>
                  <a:srgbClr val="0F0F0F"/>
                </a:solidFill>
                <a:latin typeface="Times New Roman" panose="02020603050405020304" pitchFamily="18" charset="0"/>
                <a:cs typeface="Times New Roman" panose="02020603050405020304" pitchFamily="18" charset="0"/>
              </a:rPr>
              <a:t>E</a:t>
            </a:r>
            <a:r>
              <a:rPr altLang="en-GB" b="1" dirty="0" sz="4400" lang="en-US">
                <a:solidFill>
                  <a:srgbClr val="0F0F0F"/>
                </a:solidFill>
                <a:latin typeface="Times New Roman" panose="02020603050405020304" pitchFamily="18" charset="0"/>
                <a:cs typeface="Times New Roman" panose="02020603050405020304" pitchFamily="18" charset="0"/>
              </a:rPr>
              <a:t>x</a:t>
            </a:r>
            <a:r>
              <a:rPr altLang="en-GB" b="1" dirty="0" sz="4400" lang="en-US">
                <a:solidFill>
                  <a:srgbClr val="0F0F0F"/>
                </a:solidFill>
                <a:latin typeface="Times New Roman" panose="02020603050405020304" pitchFamily="18" charset="0"/>
                <a:cs typeface="Times New Roman" panose="02020603050405020304" pitchFamily="18" charset="0"/>
              </a:rPr>
              <a:t>c</a:t>
            </a:r>
            <a:r>
              <a:rPr altLang="en-GB" b="1" dirty="0" sz="4400" lang="en-US">
                <a:solidFill>
                  <a:srgbClr val="0F0F0F"/>
                </a:solidFill>
                <a:latin typeface="Times New Roman" panose="02020603050405020304" pitchFamily="18" charset="0"/>
                <a:cs typeface="Times New Roman" panose="02020603050405020304" pitchFamily="18" charset="0"/>
              </a:rPr>
              <a:t>e</a:t>
            </a:r>
            <a:r>
              <a:rPr altLang="en-GB" b="1" dirty="0" sz="4400" lang="en-US">
                <a:solidFill>
                  <a:srgbClr val="0F0F0F"/>
                </a:solidFill>
                <a:latin typeface="Times New Roman" panose="02020603050405020304" pitchFamily="18" charset="0"/>
                <a:cs typeface="Times New Roman" panose="02020603050405020304" pitchFamily="18" charset="0"/>
              </a:rPr>
              <a:t>l</a:t>
            </a:r>
            <a:r>
              <a:rPr altLang="en-GB" b="1" dirty="0" sz="4400" lang="en-US">
                <a:solidFill>
                  <a:srgbClr val="0F0F0F"/>
                </a:solidFill>
                <a:latin typeface="Times New Roman" panose="02020603050405020304" pitchFamily="18" charset="0"/>
                <a:cs typeface="Times New Roman" panose="02020603050405020304" pitchFamily="18" charset="0"/>
              </a:rPr>
              <a:t> </a:t>
            </a:r>
            <a:r>
              <a:rPr altLang="en-GB" b="1" dirty="0" sz="4400" lang="en-US">
                <a:solidFill>
                  <a:srgbClr val="0F0F0F"/>
                </a:solidFill>
                <a:latin typeface="Times New Roman" panose="02020603050405020304" pitchFamily="18" charset="0"/>
                <a:cs typeface="Times New Roman" panose="02020603050405020304" pitchFamily="18" charset="0"/>
              </a:rPr>
              <a:t>C</a:t>
            </a:r>
            <a:r>
              <a:rPr altLang="en-GB" b="1" dirty="0" sz="4400" lang="en-US">
                <a:solidFill>
                  <a:srgbClr val="0F0F0F"/>
                </a:solidFill>
                <a:latin typeface="Times New Roman" panose="02020603050405020304" pitchFamily="18" charset="0"/>
                <a:cs typeface="Times New Roman" panose="02020603050405020304" pitchFamily="18" charset="0"/>
              </a:rPr>
              <a:t>h</a:t>
            </a:r>
            <a:r>
              <a:rPr altLang="en-GB" b="1" dirty="0" sz="4400" lang="en-US">
                <a:solidFill>
                  <a:srgbClr val="0F0F0F"/>
                </a:solidFill>
                <a:latin typeface="Times New Roman" panose="02020603050405020304" pitchFamily="18" charset="0"/>
                <a:cs typeface="Times New Roman" panose="02020603050405020304" pitchFamily="18" charset="0"/>
              </a:rPr>
              <a:t>a</a:t>
            </a:r>
            <a:r>
              <a:rPr altLang="en-GB" b="1" dirty="0" sz="4400" lang="en-US">
                <a:solidFill>
                  <a:srgbClr val="0F0F0F"/>
                </a:solidFill>
                <a:latin typeface="Times New Roman" panose="02020603050405020304" pitchFamily="18" charset="0"/>
                <a:cs typeface="Times New Roman" panose="02020603050405020304" pitchFamily="18" charset="0"/>
              </a:rPr>
              <a:t>r</a:t>
            </a:r>
            <a:r>
              <a:rPr altLang="en-GB" b="1" dirty="0" sz="4400" lang="en-US">
                <a:solidFill>
                  <a:srgbClr val="0F0F0F"/>
                </a:solidFill>
                <a:latin typeface="Times New Roman" panose="02020603050405020304" pitchFamily="18" charset="0"/>
                <a:cs typeface="Times New Roman" panose="02020603050405020304" pitchFamily="18" charset="0"/>
              </a:rPr>
              <a:t>t</a:t>
            </a:r>
            <a:r>
              <a:rPr altLang="en-GB" b="1" dirty="0" sz="4400" lang="en-US">
                <a:solidFill>
                  <a:srgbClr val="0F0F0F"/>
                </a:solidFill>
                <a:latin typeface="Times New Roman" panose="02020603050405020304" pitchFamily="18" charset="0"/>
                <a:cs typeface="Times New Roman" panose="02020603050405020304" pitchFamily="18" charset="0"/>
              </a:rPr>
              <a:t>s</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rot="91333">
            <a:off x="320324" y="-124164"/>
            <a:ext cx="12481713" cy="7430178"/>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210506" y="445388"/>
            <a:ext cx="2886389"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906014"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r>
              <a:rPr altLang="en-GB" dirty="0" sz="4250" lang="en-US" spc="10"/>
              <a: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rot="21581858">
            <a:off x="1344265" y="1528781"/>
            <a:ext cx="6865151" cy="5120640"/>
          </a:xfrm>
          <a:prstGeom prst="rect"/>
        </p:spPr>
        <p:txBody>
          <a:bodyPr rtlCol="0" wrap="square">
            <a:spAutoFit/>
          </a:bodyPr>
          <a:p>
            <a:r>
              <a:rPr sz="2800" lang="en-GB">
                <a:solidFill>
                  <a:srgbClr val="000000"/>
                </a:solidFill>
              </a:rPr>
              <a:t>1. Monitor attendance rates over time for individual employees and 
2. Compare attendance performance across departments and locations.
3. Identify top performers and employees with poor attendance records.
4. Detect patterns and anomalies in attendance data, such as seasonal fluctuations or unusual absences.
5. Communicate insights and trends to management and team leaders to inform data-driven decisions.</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5" name="TextBox 10"/>
          <p:cNvSpPr txBox="1"/>
          <p:nvPr/>
        </p:nvSpPr>
        <p:spPr>
          <a:xfrm>
            <a:off x="814630" y="1961673"/>
            <a:ext cx="8262694" cy="40030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Employee Attendance Trends Visualization</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Objective: Track and analyze employee attendance trends</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Deliverables: Excel dashboard, user guide, data dictionary</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KPIs: Attendance Rate, Absenteeism Rate, Average Days Absent</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Top Performers and Poor Attendance Records</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Timeline: 10 days</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Resources: Excel software, HR attendance data</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Project team: HR manager, data analyst, Excel expert</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Create an interactive and dynamic Excel dashboard</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Enable HR managers to make data-driven decisions</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6" name=""/>
          <p:cNvSpPr txBox="1"/>
          <p:nvPr/>
        </p:nvSpPr>
        <p:spPr>
          <a:xfrm>
            <a:off x="1082923" y="899159"/>
            <a:ext cx="7553243" cy="5539740"/>
          </a:xfrm>
          <a:prstGeom prst="rect"/>
        </p:spPr>
        <p:txBody>
          <a:bodyPr rtlCol="0" wrap="square">
            <a:spAutoFit/>
          </a:bodyPr>
          <a:p>
            <a:r>
              <a:rPr sz="2800" lang="en-GB">
                <a:solidFill>
                  <a:srgbClr val="000000"/>
                </a:solidFill>
              </a:rPr>
              <a:t>
1. HR Managers
2. Team Leaders
3. Department Heads
4. Operations Managers
5. Business Analysts
6. Management Team
7. Supervisors
8. Employee Relations Specialists
9. Payroll Managers
10. Decision-makers who need attendance insights</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7" name=""/>
          <p:cNvSpPr txBox="1"/>
          <p:nvPr/>
        </p:nvSpPr>
        <p:spPr>
          <a:xfrm>
            <a:off x="1674209" y="1729037"/>
            <a:ext cx="8163804" cy="5120641"/>
          </a:xfrm>
          <a:prstGeom prst="rect"/>
        </p:spPr>
        <p:txBody>
          <a:bodyPr rtlCol="0" wrap="square">
            <a:spAutoFit/>
          </a:bodyPr>
          <a:p>
            <a:r>
              <a:rPr sz="2800" lang="en-GB">
                <a:solidFill>
                  <a:srgbClr val="000000"/>
                </a:solidFill>
              </a:rPr>
              <a:t>Solution: Interactive Excel dashboard visualizing employee attendance trends and patterns.
Value Proposition:
- Improve attendance tracking and analysis
- Inform data-driven decisions
- Boost productivity and reduce absenteeism
- Enhance employee management and insights
- Save time and reduce costs
</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08" name=""/>
          <p:cNvSpPr txBox="1"/>
          <p:nvPr/>
        </p:nvSpPr>
        <p:spPr>
          <a:xfrm rot="6840">
            <a:off x="589024" y="480061"/>
            <a:ext cx="11013952" cy="6377939"/>
          </a:xfrm>
          <a:prstGeom prst="rect"/>
        </p:spPr>
        <p:txBody>
          <a:bodyPr rtlCol="0" wrap="square">
            <a:spAutoFit/>
          </a:bodyPr>
          <a:p>
            <a:r>
              <a:rPr sz="2800" lang="en-GB">
                <a:solidFill>
                  <a:srgbClr val="000000"/>
                </a:solidFill>
              </a:rPr>
              <a:t>
+ Employee ID
+ Name
+ Department
+ Location
+ Date
+ Attendance Status (Present, Absent, Late, Left Early)
+ Reason for Absence (optional)
_Format:_
+ Date: MM/DD/YYYY
+ Attendance Status: Categorical
_Volume:_
+ 100-1000+ employees
+ 1000-10,000+ attendance records
+ 1-2 years of data</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9" name=""/>
          <p:cNvSpPr txBox="1"/>
          <p:nvPr/>
        </p:nvSpPr>
        <p:spPr>
          <a:xfrm rot="13864">
            <a:off x="2526029" y="1365397"/>
            <a:ext cx="8301160" cy="5120640"/>
          </a:xfrm>
          <a:prstGeom prst="rect"/>
        </p:spPr>
        <p:txBody>
          <a:bodyPr rtlCol="0" wrap="square">
            <a:spAutoFit/>
          </a:bodyPr>
          <a:p>
            <a:r>
              <a:rPr sz="2800" lang="en-GB">
                <a:solidFill>
                  <a:srgbClr val="000000"/>
                </a:solidFill>
              </a:rPr>
              <a:t>Key "Wow" Elements:
1. Live Attendance Dashboards: Real-time insights into employee attendance trends.
2. Predictive Analytics: Forecast absenteeism and identify areas for improvement.
3. Customizable Charts: Personalized views for HR, management, and employees.
4. Automated Reporting: Scheduled reports for timely decision-making.
5. Data-Driven Insights: Uncover hidden trends and correlations to inform HR strategy.</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2024-09-02T04:52:35Z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166865b4ec73475a8bad02bdcc02a202</vt:lpwstr>
  </property>
</Properties>
</file>