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74" r:id="rId8"/>
    <p:sldId id="263" r:id="rId9"/>
    <p:sldId id="271" r:id="rId10"/>
    <p:sldId id="276" r:id="rId11"/>
    <p:sldId id="264" r:id="rId12"/>
    <p:sldId id="277"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7E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6</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15</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09-09-2025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314632" y="550607"/>
            <a:ext cx="11729884" cy="2785696"/>
          </a:xfrm>
        </p:spPr>
        <p:txBody>
          <a:bodyPr>
            <a:normAutofit/>
          </a:bodyPr>
          <a:lstStyle/>
          <a:p>
            <a:r>
              <a:rPr lang="en-US" sz="88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BROWSERSTACK</a:t>
            </a:r>
            <a:br>
              <a:rPr lang="en-US" sz="88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br>
            <a:r>
              <a:rPr lang="en-US" sz="88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DEMO</a:t>
            </a:r>
            <a:r>
              <a:rPr lang="en-US" sz="8800" b="1" kern="1400" dirty="0">
                <a:solidFill>
                  <a:srgbClr val="2F2F2F"/>
                </a:solidFill>
                <a:effectLst/>
                <a:latin typeface="Cooper Black" panose="0208090404030B020404" pitchFamily="18" charset="0"/>
                <a:ea typeface="MS Gothic" panose="020B0609070205080204" pitchFamily="49" charset="-128"/>
                <a:cs typeface="Tahoma" panose="020B0604030504040204" pitchFamily="34" charset="0"/>
              </a:rPr>
              <a:t>  WEBSITE</a:t>
            </a:r>
            <a:endParaRPr lang="en-IN" sz="4000"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628102"/>
            <a:ext cx="8689976" cy="156332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Vaishali </a:t>
            </a:r>
            <a:r>
              <a:rPr lang="en-US" sz="1800" u="sng" kern="1400" dirty="0" err="1">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sonanis</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a:t>
            </a:r>
            <a:r>
              <a:rPr lang="en-US" sz="1800" u="sng" kern="1400" dirty="0">
                <a:solidFill>
                  <a:srgbClr val="2F2F2F"/>
                </a:solidFill>
                <a:highlight>
                  <a:srgbClr val="FF00FF"/>
                </a:highlight>
                <a:latin typeface="Arial Black" panose="020B0A04020102020204" pitchFamily="34" charset="0"/>
                <a:ea typeface="Calibri" panose="020F0502020204030204" pitchFamily="34" charset="0"/>
                <a:cs typeface="Calibri" panose="020F0502020204030204" pitchFamily="34" charset="0"/>
              </a:rPr>
              <a:t>mam</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r>
              <a:rPr lang="en-IN" b="1" dirty="0"/>
              <a:t>                                                      </a:t>
            </a:r>
            <a:r>
              <a:rPr lang="en-IN" sz="1600" b="1" dirty="0">
                <a:solidFill>
                  <a:schemeClr val="tx1"/>
                </a:solidFill>
                <a:latin typeface="Arial Black" panose="020B0A04020102020204" pitchFamily="34" charset="0"/>
              </a:rPr>
              <a:t>by KOTHAPALLI SUMALATHA</a:t>
            </a:r>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57B71-714E-0535-F374-53D5E4593B4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95E1FFF-B8C2-D3A4-965C-90CAEFBD4BB0}"/>
              </a:ext>
            </a:extLst>
          </p:cNvPr>
          <p:cNvPicPr>
            <a:picLocks noChangeAspect="1"/>
          </p:cNvPicPr>
          <p:nvPr/>
        </p:nvPicPr>
        <p:blipFill>
          <a:blip r:embed="rId2"/>
          <a:stretch>
            <a:fillRect/>
          </a:stretch>
        </p:blipFill>
        <p:spPr>
          <a:xfrm>
            <a:off x="294967" y="673404"/>
            <a:ext cx="11415252" cy="5511191"/>
          </a:xfrm>
          <a:prstGeom prst="rect">
            <a:avLst/>
          </a:prstGeom>
        </p:spPr>
      </p:pic>
    </p:spTree>
    <p:extLst>
      <p:ext uri="{BB962C8B-B14F-4D97-AF65-F5344CB8AC3E}">
        <p14:creationId xmlns:p14="http://schemas.microsoft.com/office/powerpoint/2010/main" val="222920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307-614D-47FE-FF23-53140EB76040}"/>
              </a:ext>
            </a:extLst>
          </p:cNvPr>
          <p:cNvSpPr>
            <a:spLocks noGrp="1"/>
          </p:cNvSpPr>
          <p:nvPr>
            <p:ph sz="quarter" idx="13"/>
          </p:nvPr>
        </p:nvSpPr>
        <p:spPr>
          <a:xfrm>
            <a:off x="913774" y="285135"/>
            <a:ext cx="10363826" cy="6312310"/>
          </a:xfrm>
        </p:spPr>
        <p:txBody>
          <a:bodyPr>
            <a:normAutofit fontScale="47500" lnSpcReduction="20000"/>
          </a:bodyPr>
          <a:lstStyle/>
          <a:p>
            <a:pPr>
              <a:buFont typeface="Wingdings" panose="05000000000000000000" pitchFamily="2" charset="2"/>
              <a:buChar char="Ø"/>
            </a:pPr>
            <a:r>
              <a:rPr lang="en-US" sz="5000" b="1" dirty="0">
                <a:latin typeface="Arial Black" panose="020B0A04020102020204" pitchFamily="34" charset="0"/>
              </a:rPr>
              <a:t>DEFECT IDENTIFIER :- D_002</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DEFECT SUMMARY :-privacy policy link is not working by clicking read more it is navigating to home mage instead of opening privacy policy.</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TEST ID :- TC_02</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TEST CASE NAME :-TC _ privacy _ policy</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MODULE NAME :- HOME PAGE</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REPRODUCIBLE :- YES</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SEVERITY :- HIGH</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 PRIORITY :- medium</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RAISED BY :- KOTHAPALLI SUMALATHA</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ASSIGNED TO :-TL</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DATE OF ASSIGNMENT :-01/09/2025</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STATUS :- OPEN</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SNAP SHOTS :- BELOW</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FIXED BY :-DEVELOPER</a:t>
            </a: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9547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6F1735-6FA5-5C0B-48D3-8A3BC899BC7F}"/>
              </a:ext>
            </a:extLst>
          </p:cNvPr>
          <p:cNvPicPr>
            <a:picLocks noChangeAspect="1"/>
          </p:cNvPicPr>
          <p:nvPr/>
        </p:nvPicPr>
        <p:blipFill>
          <a:blip r:embed="rId2"/>
          <a:stretch>
            <a:fillRect/>
          </a:stretch>
        </p:blipFill>
        <p:spPr>
          <a:xfrm>
            <a:off x="6351638" y="883136"/>
            <a:ext cx="5840361" cy="5091727"/>
          </a:xfrm>
          <a:prstGeom prst="rect">
            <a:avLst/>
          </a:prstGeom>
        </p:spPr>
      </p:pic>
      <p:pic>
        <p:nvPicPr>
          <p:cNvPr id="8" name="Picture 7">
            <a:extLst>
              <a:ext uri="{FF2B5EF4-FFF2-40B4-BE49-F238E27FC236}">
                <a16:creationId xmlns:a16="http://schemas.microsoft.com/office/drawing/2014/main" id="{502EC564-EA45-A120-11C2-3311FD2879CD}"/>
              </a:ext>
            </a:extLst>
          </p:cNvPr>
          <p:cNvPicPr>
            <a:picLocks noChangeAspect="1"/>
          </p:cNvPicPr>
          <p:nvPr/>
        </p:nvPicPr>
        <p:blipFill>
          <a:blip r:embed="rId3"/>
          <a:stretch>
            <a:fillRect/>
          </a:stretch>
        </p:blipFill>
        <p:spPr>
          <a:xfrm>
            <a:off x="0" y="816428"/>
            <a:ext cx="6351638" cy="5225143"/>
          </a:xfrm>
          <a:prstGeom prst="rect">
            <a:avLst/>
          </a:prstGeom>
        </p:spPr>
      </p:pic>
    </p:spTree>
    <p:extLst>
      <p:ext uri="{BB962C8B-B14F-4D97-AF65-F5344CB8AC3E}">
        <p14:creationId xmlns:p14="http://schemas.microsoft.com/office/powerpoint/2010/main" val="135755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913774" y="2005781"/>
            <a:ext cx="10363826" cy="3323303"/>
          </a:xfrm>
        </p:spPr>
        <p:txBody>
          <a:bodyPr>
            <a:normAutofit/>
          </a:bodyPr>
          <a:lstStyle/>
          <a:p>
            <a:pPr marL="0" indent="0">
              <a:buNone/>
            </a:pPr>
            <a:r>
              <a:rPr lang="en-US" dirty="0">
                <a:effectLst/>
                <a:latin typeface="Calibri" panose="020F0502020204030204" pitchFamily="34" charset="0"/>
                <a:ea typeface="Calibri" panose="020F0502020204030204" pitchFamily="34" charset="0"/>
                <a:cs typeface="Calibri" panose="020F0502020204030204" pitchFamily="34" charset="0"/>
              </a:rPr>
              <a:t>1.DURING AUTOMATION TESTING I FACED SOME UI TESTING PROBLEMS BECAUSE IN THIS WEBSITE SOME LINKS AND BUTTONS ARE NOT CLICKABLE.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2.SOMETIMES DUE TO AUTOMATION TOOLS MY SYSTEM STRUCKS IN MIDDLE OF EXECUTION.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3.DURING AUTOMATION TESTING IT TAKES SOME TIME FOR LOADING DUE TO NETWORK SPEED ISSUES.</a:t>
            </a:r>
          </a:p>
        </p:txBody>
      </p:sp>
    </p:spTree>
    <p:extLst>
      <p:ext uri="{BB962C8B-B14F-4D97-AF65-F5344CB8AC3E}">
        <p14:creationId xmlns:p14="http://schemas.microsoft.com/office/powerpoint/2010/main" val="9362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1543665"/>
            <a:ext cx="10364451" cy="972687"/>
          </a:xfrm>
        </p:spPr>
        <p:txBody>
          <a:bodyPr>
            <a:normAutofit fontScale="90000"/>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913774" y="2349910"/>
            <a:ext cx="10363826" cy="3441289"/>
          </a:xfrm>
        </p:spPr>
        <p:txBody>
          <a:bodyPr/>
          <a:lstStyle/>
          <a:p>
            <a:pPr lvl="0" algn="just">
              <a:lnSpc>
                <a:spcPct val="107000"/>
              </a:lnSpc>
              <a:spcBef>
                <a:spcPts val="800"/>
              </a:spcBef>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CAPSTONE PROJECT </a:t>
            </a:r>
            <a:r>
              <a:rPr lang="en-IN" dirty="0">
                <a:latin typeface="Calibri" panose="020F0502020204030204" pitchFamily="34" charset="0"/>
                <a:ea typeface="Calibri" panose="020F0502020204030204" pitchFamily="34" charset="0"/>
                <a:cs typeface="Calibri" panose="020F0502020204030204" pitchFamily="34" charset="0"/>
              </a:rPr>
              <a:t>HANDLED AND TESTED SMOOTHLY </a:t>
            </a:r>
            <a:r>
              <a:rPr lang="en-IN" dirty="0">
                <a:effectLst/>
                <a:latin typeface="Calibri" panose="020F0502020204030204" pitchFamily="34" charset="0"/>
                <a:ea typeface="Calibri" panose="020F0502020204030204" pitchFamily="34" charset="0"/>
                <a:cs typeface="Calibri" panose="020F0502020204030204" pitchFamily="34" charset="0"/>
              </a:rPr>
              <a:t>Because of HANDS ON EXPERINCE IN DOING MINI PROJECTS GIVEN BY TRAINER.</a:t>
            </a:r>
          </a:p>
          <a:p>
            <a:pPr lvl="0" algn="just">
              <a:lnSpc>
                <a:spcPct val="107000"/>
              </a:lnSpc>
              <a:spcBef>
                <a:spcPts val="800"/>
              </a:spcBef>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 IT Helps to find out bugs and clarify my doubts.</a:t>
            </a:r>
          </a:p>
          <a:p>
            <a:pPr lvl="0" algn="just">
              <a:lnSpc>
                <a:spcPct val="107000"/>
              </a:lnSpc>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Manual testing needs strong observation and in that </a:t>
            </a:r>
            <a:r>
              <a:rPr lang="en-IN" dirty="0">
                <a:latin typeface="Calibri" panose="020F0502020204030204" pitchFamily="34" charset="0"/>
                <a:ea typeface="Calibri" panose="020F0502020204030204" pitchFamily="34" charset="0"/>
                <a:cs typeface="Calibri" panose="020F0502020204030204" pitchFamily="34" charset="0"/>
              </a:rPr>
              <a:t>we</a:t>
            </a:r>
            <a:r>
              <a:rPr lang="en-IN" dirty="0">
                <a:effectLst/>
                <a:latin typeface="Calibri" panose="020F0502020204030204" pitchFamily="34" charset="0"/>
                <a:ea typeface="Calibri" panose="020F0502020204030204" pitchFamily="34" charset="0"/>
                <a:cs typeface="Calibri" panose="020F0502020204030204" pitchFamily="34" charset="0"/>
              </a:rPr>
              <a:t> need to apply all possibilities  in test cases.</a:t>
            </a:r>
          </a:p>
          <a:p>
            <a:pPr marL="0" indent="0">
              <a:buNone/>
            </a:pPr>
            <a:endParaRPr lang="en-IN" dirty="0"/>
          </a:p>
        </p:txBody>
      </p:sp>
    </p:spTree>
    <p:extLst>
      <p:ext uri="{BB962C8B-B14F-4D97-AF65-F5344CB8AC3E}">
        <p14:creationId xmlns:p14="http://schemas.microsoft.com/office/powerpoint/2010/main" val="15743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q"/>
            </a:pPr>
            <a:r>
              <a:rPr lang="en-US" cap="none" dirty="0"/>
              <a:t>IN THIS PROJECT, I WORKED ON TESTING THE BROWSERSTACK WEBSITE. I STRATED BY UNDERSTANDING ITS FEATURES AND BREAKING THE APPLICATION INTO TESTABLE MODULES LIKE USER LOGIN, PRODUCT SEARCH, ADD TO CART, AND CHECKOUT. I MANAGED TASKS USING MANAUAL TESTING, CREATED TEST PLANS AND STRATEGIES, AND EXECUTED BOTH MANUAL AND AUTOMATED TEST CASES.</a:t>
            </a:r>
          </a:p>
          <a:p>
            <a:pPr>
              <a:buFont typeface="Wingdings" panose="05000000000000000000" pitchFamily="2" charset="2"/>
              <a:buChar char="q"/>
            </a:pPr>
            <a:r>
              <a:rPr lang="en-US" cap="none" dirty="0"/>
              <a:t>I LOGGED AND TRACKED DEFECTS, GENERATED REPORTS SUCH AS TEST SUMMARIES AND DEFECT ANALYSIS, AND FINALLY PRESENTED THE PROJECT OUTCOME TO THE TRAINER, SHOWCASING MY TESTING APPROACH AND FINDINGS ON THE BROWSERSTACK PLATFORM.</a:t>
            </a:r>
          </a:p>
          <a:p>
            <a:pPr marL="0" indent="0">
              <a:buNone/>
            </a:pPr>
            <a:endParaRPr lang="en-US" dirty="0"/>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5C7-8070-13C8-42B0-89D73FAF3AB0}"/>
              </a:ext>
            </a:extLst>
          </p:cNvPr>
          <p:cNvSpPr>
            <a:spLocks noGrp="1"/>
          </p:cNvSpPr>
          <p:nvPr>
            <p:ph type="title"/>
          </p:nvPr>
        </p:nvSpPr>
        <p:spPr>
          <a:xfrm>
            <a:off x="913775" y="658761"/>
            <a:ext cx="10364451" cy="442452"/>
          </a:xfrm>
        </p:spPr>
        <p:txBody>
          <a:bodyPr>
            <a:normAutofit fontScale="90000"/>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Modules of </a:t>
            </a:r>
            <a:r>
              <a:rPr lang="en-US" sz="4400" cap="none" dirty="0">
                <a:latin typeface="Arial Rounded MT Bold" panose="020F0704030504030204" pitchFamily="34" charset="0"/>
                <a:ea typeface="Corbel" panose="020B0503020204020204" pitchFamily="34" charset="0"/>
                <a:cs typeface="Tahoma" panose="020B0604030504040204" pitchFamily="34" charset="0"/>
              </a:rPr>
              <a:t>BSTACK DEMO</a:t>
            </a:r>
            <a:r>
              <a:rPr lang="en-US" sz="4400" dirty="0">
                <a:latin typeface="Arial Rounded MT Bold" panose="020F0704030504030204" pitchFamily="34" charset="0"/>
                <a:ea typeface="Corbel" panose="020B0503020204020204" pitchFamily="34" charset="0"/>
                <a:cs typeface="Tahoma" panose="020B0604030504040204" pitchFamily="34" charset="0"/>
              </a:rPr>
              <a:t> website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CD40836-C6EE-9E90-9BA3-9CF559A07293}"/>
              </a:ext>
            </a:extLst>
          </p:cNvPr>
          <p:cNvSpPr>
            <a:spLocks noGrp="1"/>
          </p:cNvSpPr>
          <p:nvPr>
            <p:ph sz="quarter" idx="13"/>
          </p:nvPr>
        </p:nvSpPr>
        <p:spPr>
          <a:xfrm>
            <a:off x="913774" y="1002890"/>
            <a:ext cx="10363826" cy="5348748"/>
          </a:xfrm>
        </p:spPr>
        <p:txBody>
          <a:bodyPr>
            <a:normAutofit fontScale="92500" lnSpcReduction="10000"/>
          </a:bodyPr>
          <a:lstStyle/>
          <a:p>
            <a:pPr marL="0" lvl="0" indent="0" algn="just">
              <a:lnSpc>
                <a:spcPct val="107000"/>
              </a:lnSpc>
              <a:spcBef>
                <a:spcPts val="800"/>
              </a:spcBef>
              <a:buNone/>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Sign in</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SEARCH</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ADD TO CART</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DELETE FROM CART</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CHECKOUT</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ORDERS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ORDERBY</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OFFERS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VENDORS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FAVOURITES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LOGOUT</a:t>
            </a:r>
          </a:p>
          <a:p>
            <a:pPr marL="342900" indent="-342900" algn="just">
              <a:lnSpc>
                <a:spcPct val="107000"/>
              </a:lnSpc>
              <a:buFont typeface="Symbol" panose="05050102010706020507" pitchFamily="18" charset="2"/>
              <a:buChar char=""/>
            </a:pPr>
            <a:endParaRPr lang="en-US" sz="2400" dirty="0">
              <a:solidFill>
                <a:srgbClr val="FFFFFF"/>
              </a:solidFill>
              <a:latin typeface="Poppins"/>
              <a:ea typeface="Poppins"/>
              <a:cs typeface="Poppins"/>
              <a:sym typeface="Poppins"/>
            </a:endParaRPr>
          </a:p>
          <a:p>
            <a:pPr marL="342900" indent="-342900" algn="just">
              <a:lnSpc>
                <a:spcPct val="107000"/>
              </a:lnSpc>
              <a:buFont typeface="Symbol" panose="05050102010706020507" pitchFamily="18" charset="2"/>
              <a:buChar char=""/>
            </a:pPr>
            <a:endParaRPr lang="en-US" sz="2400" dirty="0">
              <a:latin typeface="Poppins"/>
              <a:ea typeface="Poppins"/>
              <a:cs typeface="Poppins"/>
              <a:sym typeface="Poppins"/>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11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53888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lstStyle/>
          <a:p>
            <a:pPr algn="l"/>
            <a:r>
              <a:rPr lang="en-US" sz="3600" dirty="0">
                <a:effectLst/>
                <a:latin typeface="Arial Rounded MT Bold" panose="020F0704030504030204" pitchFamily="34" charset="0"/>
                <a:ea typeface="Corbel" panose="020B0503020204020204" pitchFamily="34" charset="0"/>
                <a:cs typeface="Tahoma" panose="020B0604030504040204" pitchFamily="34" charset="0"/>
              </a:rPr>
              <a:t>Responsibilities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algn="just">
              <a:lnSpc>
                <a:spcPct val="107000"/>
              </a:lnSpc>
              <a:buFont typeface="Wingdings" panose="05000000000000000000" pitchFamily="2" charset="2"/>
              <a:buChar char="q"/>
            </a:pPr>
            <a:r>
              <a:rPr lang="en-US" sz="1800" dirty="0"/>
              <a:t>Understanding project requirements.</a:t>
            </a:r>
          </a:p>
          <a:p>
            <a:pPr lvl="0" algn="just">
              <a:lnSpc>
                <a:spcPct val="107000"/>
              </a:lnSpc>
              <a:buFont typeface="Wingdings" panose="05000000000000000000" pitchFamily="2" charset="2"/>
              <a:buChar char="q"/>
            </a:pPr>
            <a:r>
              <a:rPr lang="en-US" sz="1800" dirty="0"/>
              <a:t>Dividing the application into testable modules.</a:t>
            </a:r>
          </a:p>
          <a:p>
            <a:pPr lvl="0" algn="just">
              <a:lnSpc>
                <a:spcPct val="107000"/>
              </a:lnSpc>
              <a:buFont typeface="Wingdings" panose="05000000000000000000" pitchFamily="2" charset="2"/>
              <a:buChar char="q"/>
            </a:pPr>
            <a:r>
              <a:rPr lang="en-US" sz="1800" dirty="0"/>
              <a:t>Creating and managing tasks in tools like JENKINS AND FRAMEWORKS LIKE CUCUMBER BDD.</a:t>
            </a:r>
          </a:p>
          <a:p>
            <a:pPr lvl="0" algn="just">
              <a:lnSpc>
                <a:spcPct val="107000"/>
              </a:lnSpc>
              <a:buFont typeface="Wingdings" panose="05000000000000000000" pitchFamily="2" charset="2"/>
              <a:buChar char="q"/>
            </a:pPr>
            <a:r>
              <a:rPr lang="en-US" sz="1800" dirty="0"/>
              <a:t>Preparing test plans and strategies.</a:t>
            </a:r>
          </a:p>
          <a:p>
            <a:pPr lvl="0" algn="just">
              <a:lnSpc>
                <a:spcPct val="107000"/>
              </a:lnSpc>
              <a:buFont typeface="Wingdings" panose="05000000000000000000" pitchFamily="2" charset="2"/>
              <a:buChar char="q"/>
            </a:pPr>
            <a:r>
              <a:rPr lang="en-US" sz="1800" dirty="0"/>
              <a:t>Writing and executing test cases (manual + automated).</a:t>
            </a:r>
          </a:p>
          <a:p>
            <a:pPr lvl="0" algn="just">
              <a:lnSpc>
                <a:spcPct val="107000"/>
              </a:lnSpc>
              <a:buFont typeface="Wingdings" panose="05000000000000000000" pitchFamily="2" charset="2"/>
              <a:buChar char="q"/>
            </a:pPr>
            <a:r>
              <a:rPr lang="en-US" sz="1800" dirty="0"/>
              <a:t>Logging and tracking defects.</a:t>
            </a:r>
          </a:p>
          <a:p>
            <a:pPr lvl="0" algn="just">
              <a:lnSpc>
                <a:spcPct val="107000"/>
              </a:lnSpc>
              <a:buFont typeface="Wingdings" panose="05000000000000000000" pitchFamily="2" charset="2"/>
              <a:buChar char="q"/>
            </a:pPr>
            <a:r>
              <a:rPr lang="en-US" sz="1800" dirty="0"/>
              <a:t>Generating reports (Test Reports, Defect Reports, Analysis Reports).</a:t>
            </a:r>
          </a:p>
          <a:p>
            <a:pPr lvl="0" algn="just">
              <a:lnSpc>
                <a:spcPct val="107000"/>
              </a:lnSpc>
              <a:buFont typeface="Wingdings" panose="05000000000000000000" pitchFamily="2" charset="2"/>
              <a:buChar char="q"/>
            </a:pPr>
            <a:r>
              <a:rPr lang="en-US" sz="1800" dirty="0"/>
              <a:t>Presenting the project outcome to TRAINER.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758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212258"/>
            <a:ext cx="10363826" cy="4178710"/>
          </a:xfrm>
        </p:spPr>
        <p:txBody>
          <a:bodyPr>
            <a:normAutofit/>
          </a:bodyPr>
          <a:lstStyle/>
          <a:p>
            <a:r>
              <a:rPr lang="en-US" sz="3000" b="1" dirty="0">
                <a:effectLst/>
                <a:latin typeface="Calibri" panose="020F0502020204030204" pitchFamily="34" charset="0"/>
                <a:ea typeface="Calibri" panose="020F0502020204030204" pitchFamily="34" charset="0"/>
                <a:cs typeface="Calibri" panose="020F0502020204030204" pitchFamily="34" charset="0"/>
              </a:rPr>
              <a:t>What is BROWSERSTACK DEMO?</a:t>
            </a:r>
            <a:endParaRPr lang="en-IN" sz="3000" b="1" dirty="0">
              <a:latin typeface="Calibri" panose="020F0502020204030204" pitchFamily="34" charset="0"/>
              <a:ea typeface="Calibri" panose="020F0502020204030204" pitchFamily="34" charset="0"/>
              <a:cs typeface="Calibri" panose="020F0502020204030204" pitchFamily="34" charset="0"/>
            </a:endParaRPr>
          </a:p>
          <a:p>
            <a:r>
              <a:rPr lang="en-US" dirty="0"/>
              <a:t>Browser stack Demo is a sample e-commerce website designed to showcase online shopping features and workflows for demo and testing purposes.</a:t>
            </a:r>
          </a:p>
          <a:p>
            <a:r>
              <a:rPr lang="en-US" dirty="0"/>
              <a:t> It features a simple storefront offering products from various vendors such as Apple, Samsung, Google, and OnePlus, along with typical functionalities like product search, customer sign-in, favorites, orders, and offers.</a:t>
            </a:r>
          </a:p>
          <a:p>
            <a:r>
              <a:rPr lang="en-US" dirty="0"/>
              <a:t>This site is commonly used for automation testing, demonstrations, and learning web retail platform functionalities in a controlled environment</a:t>
            </a:r>
          </a:p>
          <a:p>
            <a:pPr marL="0" indent="0">
              <a:buNone/>
            </a:pPr>
            <a:endParaRPr lang="en-IN" dirty="0"/>
          </a:p>
        </p:txBody>
      </p:sp>
    </p:spTree>
    <p:extLst>
      <p:ext uri="{BB962C8B-B14F-4D97-AF65-F5344CB8AC3E}">
        <p14:creationId xmlns:p14="http://schemas.microsoft.com/office/powerpoint/2010/main" val="3233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a:xfrm>
            <a:off x="913775" y="383458"/>
            <a:ext cx="10364451" cy="766916"/>
          </a:xfrm>
        </p:spPr>
        <p:txBody>
          <a:bodyPr>
            <a:normAutofit fontScale="90000"/>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452284" y="1238865"/>
            <a:ext cx="11346425" cy="5329083"/>
          </a:xfrm>
        </p:spPr>
        <p:txBody>
          <a:bodyPr>
            <a:normAutofit fontScale="92500"/>
          </a:bodyPr>
          <a:lstStyle/>
          <a:p>
            <a:pPr marL="1028700" indent="-342900" algn="just">
              <a:lnSpc>
                <a:spcPct val="107000"/>
              </a:lnSpc>
              <a:spcBef>
                <a:spcPts val="800"/>
              </a:spcBef>
              <a:buFont typeface="Wingdings" panose="05000000000000000000" pitchFamily="2" charset="2"/>
              <a:buChar char="ü"/>
            </a:pPr>
            <a:r>
              <a:rPr lang="en-US" sz="2800" b="1" dirty="0">
                <a:effectLst/>
                <a:latin typeface="Arial Black" panose="020B0A04020102020204" pitchFamily="34" charset="0"/>
                <a:ea typeface="Corbel" panose="020B0503020204020204" pitchFamily="34" charset="0"/>
                <a:cs typeface="Tahoma" panose="020B0604030504040204" pitchFamily="34" charset="0"/>
              </a:rPr>
              <a:t>Module 1 :  </a:t>
            </a:r>
            <a:r>
              <a:rPr lang="en-US" sz="2800" b="1" dirty="0">
                <a:effectLst/>
                <a:highlight>
                  <a:srgbClr val="FF00FF"/>
                </a:highlight>
                <a:latin typeface="Arial Black" panose="020B0A04020102020204" pitchFamily="34" charset="0"/>
                <a:ea typeface="Corbel" panose="020B0503020204020204" pitchFamily="34" charset="0"/>
                <a:cs typeface="Tahoma" panose="020B0604030504040204" pitchFamily="34" charset="0"/>
              </a:rPr>
              <a:t>Sign in page</a:t>
            </a:r>
            <a:endParaRPr lang="en-IN" sz="28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dirty="0">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orbel" panose="020B0503020204020204" pitchFamily="34" charset="0"/>
                <a:cs typeface="Tahoma" panose="020B0604030504040204" pitchFamily="34" charset="0"/>
              </a:rPr>
              <a:t>Allows users to log into BROWSERSTACK DEMO WEBSITE.</a:t>
            </a:r>
            <a:endParaRPr lang="en-IN" sz="24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800" b="1" dirty="0">
                <a:effectLst/>
                <a:latin typeface="Arial Black" panose="020B0A04020102020204" pitchFamily="34" charset="0"/>
                <a:ea typeface="Corbel" panose="020B0503020204020204" pitchFamily="34" charset="0"/>
                <a:cs typeface="Tahoma" panose="020B0604030504040204" pitchFamily="34" charset="0"/>
              </a:rPr>
              <a:t>Module 2 :</a:t>
            </a:r>
            <a:r>
              <a:rPr lang="en-US" sz="2800" b="1" dirty="0" err="1">
                <a:effectLst/>
                <a:highlight>
                  <a:srgbClr val="00FF00"/>
                </a:highlight>
                <a:latin typeface="Arial Black" panose="020B0A04020102020204" pitchFamily="34" charset="0"/>
                <a:ea typeface="Corbel" panose="020B0503020204020204" pitchFamily="34" charset="0"/>
                <a:cs typeface="Tahoma" panose="020B0604030504040204" pitchFamily="34" charset="0"/>
              </a:rPr>
              <a:t>sEARCH</a:t>
            </a:r>
            <a:endParaRPr lang="en-IN" sz="2800" dirty="0">
              <a:effectLst/>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sz="2400" dirty="0">
                <a:effectLst/>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Enables product discovery using keywords</a:t>
            </a:r>
            <a:r>
              <a:rPr lang="en-US" sz="2400" dirty="0"/>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800" dirty="0">
                <a:effectLst/>
                <a:latin typeface="Arial Black" panose="020B0A04020102020204" pitchFamily="34" charset="0"/>
                <a:ea typeface="Corbel" panose="020B0503020204020204" pitchFamily="34" charset="0"/>
                <a:cs typeface="Tahoma" panose="020B0604030504040204" pitchFamily="34" charset="0"/>
              </a:rPr>
              <a:t>Module 4 :  </a:t>
            </a:r>
            <a:r>
              <a:rPr lang="en-US" sz="2800" b="1" dirty="0">
                <a:highlight>
                  <a:srgbClr val="00FFFF"/>
                </a:highlight>
                <a:latin typeface="Arial Black" panose="020B0A04020102020204" pitchFamily="34" charset="0"/>
                <a:ea typeface="Poppins"/>
                <a:cs typeface="Poppins"/>
                <a:sym typeface="Poppins"/>
              </a:rPr>
              <a:t>ADD TO CART  </a:t>
            </a:r>
          </a:p>
          <a:p>
            <a:pPr marL="685800" indent="0" algn="just">
              <a:lnSpc>
                <a:spcPct val="107000"/>
              </a:lnSpc>
              <a:buNone/>
            </a:pPr>
            <a:r>
              <a:rPr lang="en-US" sz="2600" b="1" dirty="0">
                <a:latin typeface="Arial Black" panose="020B0A04020102020204" pitchFamily="34" charset="0"/>
                <a:ea typeface="Poppins"/>
                <a:cs typeface="Poppins"/>
                <a:sym typeface="Poppins"/>
              </a:rPr>
              <a:t>   </a:t>
            </a:r>
            <a:r>
              <a:rPr lang="en-US" sz="2400" dirty="0">
                <a:latin typeface="Calibri" panose="020F0502020204030204" pitchFamily="34" charset="0"/>
                <a:ea typeface="Calibri" panose="020F0502020204030204" pitchFamily="34" charset="0"/>
                <a:cs typeface="Calibri" panose="020F0502020204030204" pitchFamily="34" charset="0"/>
              </a:rPr>
              <a:t>Lets users choose items to buy and collect them in a shopping cart</a:t>
            </a:r>
            <a:r>
              <a:rPr lang="en-US" dirty="0"/>
              <a:t>.</a:t>
            </a:r>
            <a:endParaRPr lang="en-US" sz="2600" b="1" dirty="0">
              <a:latin typeface="Arial Black" panose="020B0A04020102020204" pitchFamily="34" charset="0"/>
              <a:ea typeface="Poppins"/>
              <a:cs typeface="Poppins"/>
              <a:sym typeface="Poppins"/>
            </a:endParaRP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4 : </a:t>
            </a:r>
            <a:r>
              <a:rPr lang="en-US" sz="2800" dirty="0">
                <a:highlight>
                  <a:srgbClr val="FFFF00"/>
                </a:highlight>
                <a:latin typeface="Arial Black" panose="020B0A04020102020204" pitchFamily="34" charset="0"/>
                <a:ea typeface="Poppins"/>
                <a:cs typeface="Poppins"/>
                <a:sym typeface="Poppins"/>
              </a:rPr>
              <a:t>DELETE FROM CART</a:t>
            </a:r>
            <a:endParaRPr lang="en-IN" sz="2800" dirty="0">
              <a:highlight>
                <a:srgbClr val="FF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Permits removal of selected items from the shopping cart before checkout</a:t>
            </a:r>
            <a:r>
              <a:rPr lang="en-US" dirty="0"/>
              <a:t>.</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3000" dirty="0">
                <a:latin typeface="Arial Black" panose="020B0A04020102020204" pitchFamily="34" charset="0"/>
                <a:ea typeface="Corbel" panose="020B0503020204020204" pitchFamily="34" charset="0"/>
                <a:cs typeface="Tahoma" panose="020B0604030504040204" pitchFamily="34" charset="0"/>
              </a:rPr>
              <a:t>Module 5 : </a:t>
            </a:r>
            <a:r>
              <a:rPr lang="en-US" sz="3000" dirty="0">
                <a:highlight>
                  <a:srgbClr val="808000"/>
                </a:highlight>
                <a:latin typeface="Arial Black" panose="020B0A04020102020204" pitchFamily="34" charset="0"/>
              </a:rPr>
              <a:t>CHECKOUT</a:t>
            </a:r>
            <a:endParaRPr lang="en-IN" sz="3000" b="1" dirty="0">
              <a:highlight>
                <a:srgbClr val="8080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t>   </a:t>
            </a:r>
            <a:r>
              <a:rPr lang="en-US" sz="2600" dirty="0">
                <a:latin typeface="Calibri" panose="020F0502020204030204" pitchFamily="34" charset="0"/>
                <a:ea typeface="Calibri" panose="020F0502020204030204" pitchFamily="34" charset="0"/>
                <a:cs typeface="Calibri" panose="020F0502020204030204" pitchFamily="34" charset="0"/>
              </a:rPr>
              <a:t>Processes the order and payment to complete a purchase securely.</a:t>
            </a:r>
          </a:p>
          <a:p>
            <a:pPr marL="685800" indent="0" algn="just">
              <a:lnSpc>
                <a:spcPct val="107000"/>
              </a:lnSpc>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IN" sz="2300" dirty="0">
              <a:effectLst/>
              <a:highlight>
                <a:srgbClr val="00FFFF"/>
              </a:highlight>
              <a:latin typeface="Arial Black" panose="020B0A04020102020204" pitchFamily="34" charset="0"/>
              <a:ea typeface="Corbel" panose="020B0503020204020204" pitchFamily="34" charset="0"/>
              <a:cs typeface="Tahoma" panose="020B060403050404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B5BF-E975-45DB-BC5F-E44DE53BD3E5}"/>
              </a:ext>
            </a:extLst>
          </p:cNvPr>
          <p:cNvSpPr>
            <a:spLocks noGrp="1"/>
          </p:cNvSpPr>
          <p:nvPr>
            <p:ph sz="quarter" idx="13"/>
          </p:nvPr>
        </p:nvSpPr>
        <p:spPr>
          <a:xfrm>
            <a:off x="422787" y="216310"/>
            <a:ext cx="11346426" cy="6400800"/>
          </a:xfrm>
        </p:spPr>
        <p:txBody>
          <a:bodyPr>
            <a:normAutofit fontScale="92500"/>
          </a:bodyPr>
          <a:lstStyle/>
          <a:p>
            <a:pPr marL="1028700" indent="-342900" algn="just">
              <a:lnSpc>
                <a:spcPct val="107000"/>
              </a:lnSpc>
              <a:spcBef>
                <a:spcPts val="800"/>
              </a:spcBef>
              <a:buFont typeface="Wingdings" panose="05000000000000000000" pitchFamily="2" charset="2"/>
              <a:buChar char="ü"/>
            </a:pPr>
            <a:r>
              <a:rPr lang="en-US" sz="2800" b="1" dirty="0">
                <a:latin typeface="Arial Black" panose="020B0A04020102020204" pitchFamily="34" charset="0"/>
                <a:ea typeface="Corbel" panose="020B0503020204020204" pitchFamily="34" charset="0"/>
                <a:cs typeface="Tahoma" panose="020B0604030504040204" pitchFamily="34" charset="0"/>
              </a:rPr>
              <a:t>Module 6 :  </a:t>
            </a:r>
            <a:r>
              <a:rPr lang="en-US" sz="2800" dirty="0">
                <a:highlight>
                  <a:srgbClr val="FF00FF"/>
                </a:highlight>
                <a:latin typeface="Arial Black" panose="020B0A04020102020204" pitchFamily="34" charset="0"/>
              </a:rPr>
              <a:t>ORDERS</a:t>
            </a:r>
            <a:endParaRPr lang="en-IN" sz="2800" dirty="0">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Displays past and current orders for tracking and reference.</a:t>
            </a:r>
          </a:p>
          <a:p>
            <a:pPr marL="1028700" indent="-342900" algn="just">
              <a:lnSpc>
                <a:spcPct val="107000"/>
              </a:lnSpc>
              <a:buFont typeface="Wingdings" panose="05000000000000000000" pitchFamily="2" charset="2"/>
              <a:buChar char="ü"/>
            </a:pPr>
            <a:r>
              <a:rPr lang="en-US" sz="2800" b="1" dirty="0">
                <a:latin typeface="Arial Black" panose="020B0A04020102020204" pitchFamily="34" charset="0"/>
                <a:ea typeface="Corbel" panose="020B0503020204020204" pitchFamily="34" charset="0"/>
                <a:cs typeface="Tahoma" panose="020B0604030504040204" pitchFamily="34" charset="0"/>
              </a:rPr>
              <a:t>Module 7 :  </a:t>
            </a:r>
            <a:r>
              <a:rPr lang="en-US" sz="2800" dirty="0">
                <a:highlight>
                  <a:srgbClr val="00FF00"/>
                </a:highlight>
                <a:latin typeface="Arial Black" panose="020B0A04020102020204" pitchFamily="34" charset="0"/>
              </a:rPr>
              <a:t>ORDERBY</a:t>
            </a:r>
            <a:endParaRPr lang="en-IN" sz="28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Offers sorting options for products based on criteria such as price.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8 :  </a:t>
            </a:r>
            <a:r>
              <a:rPr lang="en-US" sz="2800" dirty="0">
                <a:highlight>
                  <a:srgbClr val="00FFFF"/>
                </a:highlight>
                <a:latin typeface="Arial Black" panose="020B0A04020102020204" pitchFamily="34" charset="0"/>
              </a:rPr>
              <a:t>OFFERS</a:t>
            </a:r>
            <a:endParaRPr lang="en-IN" sz="2800" dirty="0">
              <a:highlight>
                <a:srgbClr val="00FFFF"/>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Showcases special deals, discounts, or promotional items available to users.</a:t>
            </a:r>
            <a:endParaRPr lang="en-IN" sz="2400" dirty="0">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9 :  </a:t>
            </a:r>
            <a:r>
              <a:rPr lang="en-US" sz="2800" dirty="0">
                <a:highlight>
                  <a:srgbClr val="FFFF00"/>
                </a:highlight>
                <a:latin typeface="Arial Black" panose="020B0A04020102020204" pitchFamily="34" charset="0"/>
              </a:rPr>
              <a:t>VENDORS</a:t>
            </a:r>
            <a:endParaRPr lang="en-IN" sz="2800" dirty="0">
              <a:highlight>
                <a:srgbClr val="FF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Lists available brands or merchants featured in the store.</a:t>
            </a: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10 :  </a:t>
            </a:r>
            <a:r>
              <a:rPr lang="en-US" sz="2800" dirty="0">
                <a:highlight>
                  <a:srgbClr val="808080"/>
                </a:highlight>
                <a:latin typeface="Arial Black" panose="020B0A04020102020204" pitchFamily="34" charset="0"/>
              </a:rPr>
              <a:t>FAVOURITES</a:t>
            </a:r>
            <a:endParaRPr lang="en-IN" sz="2800" dirty="0">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Lets users save and review preferred products for future purchases</a:t>
            </a:r>
            <a:r>
              <a:rPr lang="en-US" sz="2400" dirty="0"/>
              <a:t>.</a:t>
            </a:r>
          </a:p>
          <a:p>
            <a:pPr marL="1028700" indent="-342900" algn="just">
              <a:lnSpc>
                <a:spcPct val="107000"/>
              </a:lnSpc>
              <a:buFont typeface="Wingdings" panose="05000000000000000000" pitchFamily="2" charset="2"/>
              <a:buChar char="ü"/>
            </a:pPr>
            <a:r>
              <a:rPr lang="en-US" sz="2800" b="1" dirty="0">
                <a:latin typeface="Arial Black" panose="020B0A04020102020204" pitchFamily="34" charset="0"/>
                <a:ea typeface="Corbel" panose="020B0503020204020204" pitchFamily="34" charset="0"/>
                <a:cs typeface="Tahoma" panose="020B0604030504040204" pitchFamily="34" charset="0"/>
              </a:rPr>
              <a:t>Module 11 :  </a:t>
            </a:r>
            <a:r>
              <a:rPr lang="en-US" sz="2800" dirty="0">
                <a:highlight>
                  <a:srgbClr val="FF00FF"/>
                </a:highlight>
                <a:latin typeface="Arial Black" panose="020B0A04020102020204" pitchFamily="34" charset="0"/>
              </a:rPr>
              <a:t>LOGOUT</a:t>
            </a:r>
          </a:p>
          <a:p>
            <a:pPr marL="685800" indent="0" algn="just">
              <a:lnSpc>
                <a:spcPct val="107000"/>
              </a:lnSpc>
              <a:buNone/>
            </a:pPr>
            <a:r>
              <a:rPr lang="en-US" dirty="0"/>
              <a:t>    </a:t>
            </a:r>
            <a:r>
              <a:rPr lang="en-US" sz="2400" dirty="0"/>
              <a:t>Allows users to securely end their session on the platform.</a:t>
            </a:r>
            <a:endParaRPr lang="en-US" sz="2400" dirty="0">
              <a:highlight>
                <a:srgbClr val="FF00FF"/>
              </a:highlight>
            </a:endParaRPr>
          </a:p>
          <a:p>
            <a:pPr marL="1028700" indent="-342900" algn="just">
              <a:lnSpc>
                <a:spcPct val="107000"/>
              </a:lnSpc>
              <a:buFont typeface="Wingdings" panose="05000000000000000000" pitchFamily="2" charset="2"/>
              <a:buChar char="ü"/>
            </a:pPr>
            <a:endParaRPr lang="en-US" b="1" dirty="0">
              <a:highlight>
                <a:srgbClr val="FF00FF"/>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04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a:xfrm>
            <a:off x="913774" y="2214694"/>
            <a:ext cx="10363826" cy="3576505"/>
          </a:xfrm>
        </p:spPr>
        <p:txBody>
          <a:bodyPr/>
          <a:lstStyle/>
          <a:p>
            <a:pPr marL="971550" indent="-285750" algn="just">
              <a:lnSpc>
                <a:spcPct val="107000"/>
              </a:lnSpc>
              <a:spcBef>
                <a:spcPts val="800"/>
              </a:spcBef>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had </a:t>
            </a:r>
            <a:r>
              <a:rPr lang="en-US" dirty="0">
                <a:effectLst/>
                <a:latin typeface="Calibri" panose="020F0502020204030204" pitchFamily="34" charset="0"/>
                <a:ea typeface="Calibri" panose="020F0502020204030204" pitchFamily="34" charset="0"/>
                <a:cs typeface="Calibri" panose="020F0502020204030204" pitchFamily="34" charset="0"/>
              </a:rPr>
              <a:t>created a Defect report on those defects.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658761" y="422787"/>
            <a:ext cx="10618839" cy="6243484"/>
          </a:xfrm>
        </p:spPr>
        <p:txBody>
          <a:bodyPr>
            <a:normAutofit fontScale="77500" lnSpcReduction="20000"/>
          </a:bodyPr>
          <a:lstStyle/>
          <a:p>
            <a:pPr>
              <a:lnSpc>
                <a:spcPct val="170000"/>
              </a:lnSpc>
              <a:spcBef>
                <a:spcPts val="800"/>
              </a:spcBef>
              <a:spcAft>
                <a:spcPts val="285"/>
              </a:spcAft>
              <a:buFont typeface="Wingdings" panose="05000000000000000000" pitchFamily="2" charset="2"/>
              <a:buChar char="Ø"/>
            </a:pPr>
            <a:r>
              <a:rPr lang="en-US" sz="2400" dirty="0">
                <a:latin typeface="Arial Black" panose="020B0A04020102020204" pitchFamily="34" charset="0"/>
              </a:rPr>
              <a:t>Defect identifier :- d_001</a:t>
            </a:r>
            <a:br>
              <a:rPr lang="en-US" dirty="0"/>
            </a:br>
            <a:r>
              <a:rPr lang="en-US" b="1" dirty="0"/>
              <a:t>➤ </a:t>
            </a:r>
            <a:r>
              <a:rPr lang="en-US" sz="2300" b="1" dirty="0">
                <a:latin typeface="Calibri" panose="020F0502020204030204" pitchFamily="34" charset="0"/>
                <a:ea typeface="Calibri" panose="020F0502020204030204" pitchFamily="34" charset="0"/>
                <a:cs typeface="Calibri" panose="020F0502020204030204" pitchFamily="34" charset="0"/>
              </a:rPr>
              <a:t>DEFECT SUMMARY </a:t>
            </a:r>
            <a:r>
              <a:rPr lang="en-US" sz="2300" dirty="0">
                <a:latin typeface="Calibri" panose="020F0502020204030204" pitchFamily="34" charset="0"/>
                <a:ea typeface="Calibri" panose="020F0502020204030204" pitchFamily="34" charset="0"/>
                <a:cs typeface="Calibri" panose="020F0502020204030204" pitchFamily="34" charset="0"/>
              </a:rPr>
              <a:t>:- Profile links on the BROWSERSTACK DEMO website are not clickable or viewable, preventing users from accessing linked profiles.</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TEST ID :- </a:t>
            </a:r>
            <a:r>
              <a:rPr lang="en-US" sz="2300" dirty="0">
                <a:latin typeface="Calibri" panose="020F0502020204030204" pitchFamily="34" charset="0"/>
                <a:ea typeface="Calibri" panose="020F0502020204030204" pitchFamily="34" charset="0"/>
                <a:cs typeface="Calibri" panose="020F0502020204030204" pitchFamily="34" charset="0"/>
              </a:rPr>
              <a:t>TC_01</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TEST CASE NAME :- </a:t>
            </a:r>
            <a:r>
              <a:rPr lang="en-US" sz="2300" dirty="0">
                <a:latin typeface="Calibri" panose="020F0502020204030204" pitchFamily="34" charset="0"/>
                <a:ea typeface="Calibri" panose="020F0502020204030204" pitchFamily="34" charset="0"/>
                <a:cs typeface="Calibri" panose="020F0502020204030204" pitchFamily="34" charset="0"/>
              </a:rPr>
              <a:t>TC_PROFILE_LINKS_NOT_CLICKABLE</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MODULE NAME :- </a:t>
            </a:r>
            <a:r>
              <a:rPr lang="en-US" sz="2300" dirty="0">
                <a:latin typeface="Calibri" panose="020F0502020204030204" pitchFamily="34" charset="0"/>
                <a:ea typeface="Calibri" panose="020F0502020204030204" pitchFamily="34" charset="0"/>
                <a:cs typeface="Calibri" panose="020F0502020204030204" pitchFamily="34" charset="0"/>
              </a:rPr>
              <a:t>SIGN IN</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REPRODUCIBLE :- </a:t>
            </a:r>
            <a:r>
              <a:rPr lang="en-US" sz="2300" dirty="0">
                <a:latin typeface="Calibri" panose="020F0502020204030204" pitchFamily="34" charset="0"/>
                <a:ea typeface="Calibri" panose="020F0502020204030204" pitchFamily="34" charset="0"/>
                <a:cs typeface="Calibri" panose="020F0502020204030204" pitchFamily="34" charset="0"/>
              </a:rPr>
              <a:t>YES</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SEVERITY :- </a:t>
            </a:r>
            <a:r>
              <a:rPr lang="en-US" sz="2300" dirty="0">
                <a:latin typeface="Calibri" panose="020F0502020204030204" pitchFamily="34" charset="0"/>
                <a:ea typeface="Calibri" panose="020F0502020204030204" pitchFamily="34" charset="0"/>
                <a:cs typeface="Calibri" panose="020F0502020204030204" pitchFamily="34" charset="0"/>
              </a:rPr>
              <a:t>MEDIUM</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PRIORITY :- </a:t>
            </a:r>
            <a:r>
              <a:rPr lang="en-US" sz="2300" dirty="0">
                <a:latin typeface="Calibri" panose="020F0502020204030204" pitchFamily="34" charset="0"/>
                <a:ea typeface="Calibri" panose="020F0502020204030204" pitchFamily="34" charset="0"/>
                <a:cs typeface="Calibri" panose="020F0502020204030204" pitchFamily="34" charset="0"/>
              </a:rPr>
              <a:t>HIGH</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RAISED BY :- </a:t>
            </a:r>
            <a:r>
              <a:rPr lang="en-US" sz="2300" dirty="0">
                <a:latin typeface="Calibri" panose="020F0502020204030204" pitchFamily="34" charset="0"/>
                <a:ea typeface="Calibri" panose="020F0502020204030204" pitchFamily="34" charset="0"/>
                <a:cs typeface="Calibri" panose="020F0502020204030204" pitchFamily="34" charset="0"/>
              </a:rPr>
              <a:t>KOTHAPALLI SUMALATHA</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ASSIGNED TO :- </a:t>
            </a:r>
            <a:r>
              <a:rPr lang="en-US" sz="2300" dirty="0">
                <a:latin typeface="Calibri" panose="020F0502020204030204" pitchFamily="34" charset="0"/>
                <a:ea typeface="Calibri" panose="020F0502020204030204" pitchFamily="34" charset="0"/>
                <a:cs typeface="Calibri" panose="020F0502020204030204" pitchFamily="34" charset="0"/>
              </a:rPr>
              <a:t>TL</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DATE OF ASSIGNMENT :- </a:t>
            </a:r>
            <a:r>
              <a:rPr lang="en-US" sz="2300" dirty="0">
                <a:latin typeface="Calibri" panose="020F0502020204030204" pitchFamily="34" charset="0"/>
                <a:ea typeface="Calibri" panose="020F0502020204030204" pitchFamily="34" charset="0"/>
                <a:cs typeface="Calibri" panose="020F0502020204030204" pitchFamily="34" charset="0"/>
              </a:rPr>
              <a:t>01/09/2025</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STATUS :- </a:t>
            </a:r>
            <a:r>
              <a:rPr lang="en-US" sz="2300" dirty="0">
                <a:latin typeface="Calibri" panose="020F0502020204030204" pitchFamily="34" charset="0"/>
                <a:ea typeface="Calibri" panose="020F0502020204030204" pitchFamily="34" charset="0"/>
                <a:cs typeface="Calibri" panose="020F0502020204030204" pitchFamily="34" charset="0"/>
              </a:rPr>
              <a:t>PENDING</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SNAP SHOTS :- </a:t>
            </a:r>
            <a:r>
              <a:rPr lang="en-US" sz="2300" dirty="0">
                <a:latin typeface="Calibri" panose="020F0502020204030204" pitchFamily="34" charset="0"/>
                <a:ea typeface="Calibri" panose="020F0502020204030204" pitchFamily="34" charset="0"/>
                <a:cs typeface="Calibri" panose="020F0502020204030204" pitchFamily="34" charset="0"/>
              </a:rPr>
              <a:t>BELOW</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FIXED BY :- </a:t>
            </a:r>
            <a:r>
              <a:rPr lang="en-US" sz="2300" dirty="0">
                <a:latin typeface="Calibri" panose="020F0502020204030204" pitchFamily="34" charset="0"/>
                <a:ea typeface="Calibri" panose="020F0502020204030204" pitchFamily="34" charset="0"/>
                <a:cs typeface="Calibri" panose="020F0502020204030204" pitchFamily="34" charset="0"/>
              </a:rPr>
              <a:t>DEVELOPER</a:t>
            </a:r>
            <a:endParaRPr lang="en-IN" sz="2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752</TotalTime>
  <Words>969</Words>
  <Application>Microsoft Office PowerPoint</Application>
  <PresentationFormat>Widescreen</PresentationFormat>
  <Paragraphs>107</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Black</vt:lpstr>
      <vt:lpstr>Arial Rounded MT Bold</vt:lpstr>
      <vt:lpstr>Calibri</vt:lpstr>
      <vt:lpstr>Cooper Black</vt:lpstr>
      <vt:lpstr>Corbel</vt:lpstr>
      <vt:lpstr>Courier New</vt:lpstr>
      <vt:lpstr>Poppins</vt:lpstr>
      <vt:lpstr>Symbol</vt:lpstr>
      <vt:lpstr>Tw Cen MT</vt:lpstr>
      <vt:lpstr>Wingdings</vt:lpstr>
      <vt:lpstr>Droplet</vt:lpstr>
      <vt:lpstr>BROWSERSTACK DEMO  WEBSITE</vt:lpstr>
      <vt:lpstr>Introduction :  </vt:lpstr>
      <vt:lpstr>Modules of BSTACK DEMO website </vt:lpstr>
      <vt:lpstr>Responsibilities</vt:lpstr>
      <vt:lpstr>Overview </vt:lpstr>
      <vt:lpstr>Modules </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Sumalatha Kothapalli</dc:creator>
  <cp:lastModifiedBy>Sumalatha K</cp:lastModifiedBy>
  <cp:revision>58</cp:revision>
  <dcterms:created xsi:type="dcterms:W3CDTF">2024-02-15T17:31:50Z</dcterms:created>
  <dcterms:modified xsi:type="dcterms:W3CDTF">2025-09-09T05:42:06Z</dcterms:modified>
</cp:coreProperties>
</file>