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0"/>
  </p:notesMasterIdLst>
  <p:sldIdLst>
    <p:sldId id="256" r:id="rId2"/>
    <p:sldId id="257" r:id="rId3"/>
    <p:sldId id="258" r:id="rId4"/>
    <p:sldId id="273" r:id="rId5"/>
    <p:sldId id="259" r:id="rId6"/>
    <p:sldId id="260" r:id="rId7"/>
    <p:sldId id="261" r:id="rId8"/>
    <p:sldId id="274" r:id="rId9"/>
    <p:sldId id="275" r:id="rId10"/>
    <p:sldId id="276" r:id="rId11"/>
    <p:sldId id="263" r:id="rId12"/>
    <p:sldId id="271" r:id="rId13"/>
    <p:sldId id="272" r:id="rId14"/>
    <p:sldId id="264" r:id="rId15"/>
    <p:sldId id="270" r:id="rId16"/>
    <p:sldId id="265" r:id="rId17"/>
    <p:sldId id="266"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317"/>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Module 1: 	</a:t>
            </a:r>
            <a:r>
              <a:rPr lang="en-US" sz="1800" b="1" dirty="0" err="1">
                <a:effectLst/>
                <a:latin typeface="Calibri" panose="020F0502020204030204" pitchFamily="34" charset="0"/>
                <a:ea typeface="Corbel" panose="020B0503020204020204" pitchFamily="34" charset="0"/>
                <a:cs typeface="Tahoma" panose="020B0604030504040204" pitchFamily="34" charset="0"/>
              </a:rPr>
              <a:t>Signn</a:t>
            </a:r>
            <a:r>
              <a:rPr lang="en-US" sz="1800" b="1" dirty="0">
                <a:effectLst/>
                <a:latin typeface="Calibri" panose="020F0502020204030204" pitchFamily="34" charset="0"/>
                <a:ea typeface="Corbel" panose="020B0503020204020204" pitchFamily="34" charset="0"/>
                <a:cs typeface="Tahoma" panose="020B0604030504040204" pitchFamily="34" charset="0"/>
              </a:rPr>
              <a:t> in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Sign in page which included personal info </a:t>
            </a:r>
            <a:r>
              <a:rPr lang="en-US" sz="1800" dirty="0">
                <a:effectLst/>
                <a:latin typeface="Calibri" panose="020F0502020204030204" pitchFamily="34" charset="0"/>
                <a:ea typeface="Corbel" panose="020B0503020204020204" pitchFamily="34" charset="0"/>
                <a:cs typeface="Tahoma" panose="020B0604030504040204" pitchFamily="34" charset="0"/>
              </a:rPr>
              <a:t>as email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dirty="0">
                <a:effectLst/>
                <a:latin typeface="Calibri" panose="020F0502020204030204" pitchFamily="34" charset="0"/>
                <a:ea typeface="Corbel" panose="020B0503020204020204" pitchFamily="34" charset="0"/>
                <a:cs typeface="Tahoma" panose="020B0604030504040204" pitchFamily="34" charset="0"/>
              </a:rPr>
              <a:t>address, password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US" sz="1800" b="1" dirty="0">
                <a:effectLst/>
                <a:latin typeface="Calibri" panose="020F0502020204030204" pitchFamily="34" charset="0"/>
                <a:ea typeface="Corbel" panose="020B0503020204020204" pitchFamily="34" charset="0"/>
                <a:cs typeface="Tahoma" panose="020B0604030504040204" pitchFamily="34" charset="0"/>
              </a:rPr>
              <a:t>Module 2: 	Women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Checked all the functionalities on Women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b="1" dirty="0">
                <a:effectLst/>
                <a:latin typeface="Calibri" panose="020F0502020204030204" pitchFamily="34" charset="0"/>
                <a:ea typeface="Corbel" panose="020B0503020204020204" pitchFamily="34" charset="0"/>
                <a:cs typeface="Tahoma" panose="020B0604030504040204" pitchFamily="34" charset="0"/>
              </a:rPr>
              <a:t>Module 3:	</a:t>
            </a:r>
            <a:r>
              <a:rPr lang="en-IN" sz="1800" b="1" dirty="0" err="1">
                <a:effectLst/>
                <a:latin typeface="Calibri" panose="020F0502020204030204" pitchFamily="34" charset="0"/>
                <a:ea typeface="Corbel" panose="020B0503020204020204" pitchFamily="34" charset="0"/>
                <a:cs typeface="Tahoma" panose="020B0604030504040204" pitchFamily="34" charset="0"/>
              </a:rPr>
              <a:t>Tshirt</a:t>
            </a:r>
            <a:r>
              <a:rPr lang="en-IN" sz="1800" b="1" dirty="0">
                <a:effectLst/>
                <a:latin typeface="Calibri" panose="020F0502020204030204" pitchFamily="34" charset="0"/>
                <a:ea typeface="Corbel" panose="020B0503020204020204" pitchFamily="34" charset="0"/>
                <a:cs typeface="Tahoma" panose="020B0604030504040204" pitchFamily="34" charset="0"/>
              </a:rPr>
              <a:t> page</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Checked all the functionalities on T-Shirt page which included </a:t>
            </a:r>
            <a:r>
              <a:rPr lang="en-US" sz="1800" dirty="0">
                <a:effectLst/>
                <a:latin typeface="Calibri" panose="020F0502020204030204" pitchFamily="34" charset="0"/>
                <a:ea typeface="Corbel" panose="020B0503020204020204" pitchFamily="34" charset="0"/>
                <a:cs typeface="Tahoma" panose="020B0604030504040204" pitchFamily="34" charset="0"/>
              </a:rPr>
              <a:t>item details, Quantity, </a:t>
            </a:r>
            <a:r>
              <a:rPr lang="en-US" sz="1800" dirty="0" err="1">
                <a:effectLst/>
                <a:latin typeface="Calibri" panose="020F0502020204030204" pitchFamily="34" charset="0"/>
                <a:ea typeface="Corbel" panose="020B0503020204020204" pitchFamily="34" charset="0"/>
                <a:cs typeface="Tahoma" panose="020B0604030504040204" pitchFamily="34" charset="0"/>
              </a:rPr>
              <a:t>Filters,compare</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button,Add</a:t>
            </a:r>
            <a:r>
              <a:rPr lang="en-US" sz="1800" dirty="0">
                <a:effectLst/>
                <a:latin typeface="Calibri" panose="020F0502020204030204" pitchFamily="34" charset="0"/>
                <a:ea typeface="Corbel" panose="020B0503020204020204" pitchFamily="34" charset="0"/>
                <a:cs typeface="Tahoma" panose="020B0604030504040204" pitchFamily="34" charset="0"/>
              </a:rPr>
              <a:t> to cart </a:t>
            </a:r>
            <a:r>
              <a:rPr lang="en-US" sz="1800" dirty="0" err="1">
                <a:effectLst/>
                <a:latin typeface="Calibri" panose="020F0502020204030204" pitchFamily="34" charset="0"/>
                <a:ea typeface="Corbel" panose="020B0503020204020204" pitchFamily="34" charset="0"/>
                <a:cs typeface="Tahoma" panose="020B0604030504040204" pitchFamily="34" charset="0"/>
              </a:rPr>
              <a:t>button,product</a:t>
            </a:r>
            <a:r>
              <a:rPr lang="en-US" sz="1800" dirty="0">
                <a:effectLst/>
                <a:latin typeface="Calibri" panose="020F0502020204030204" pitchFamily="34" charset="0"/>
                <a:ea typeface="Corbel" panose="020B0503020204020204" pitchFamily="34" charset="0"/>
                <a:cs typeface="Tahoma" panose="020B0604030504040204" pitchFamily="34" charset="0"/>
              </a:rPr>
              <a:t> </a:t>
            </a:r>
            <a:r>
              <a:rPr lang="en-US" sz="1800" dirty="0" err="1">
                <a:effectLst/>
                <a:latin typeface="Calibri" panose="020F0502020204030204" pitchFamily="34" charset="0"/>
                <a:ea typeface="Corbel" panose="020B0503020204020204" pitchFamily="34" charset="0"/>
                <a:cs typeface="Tahoma" panose="020B0604030504040204" pitchFamily="34" charset="0"/>
              </a:rPr>
              <a:t>info,grid,list</a:t>
            </a:r>
            <a:r>
              <a:rPr lang="en-US" sz="1800" dirty="0">
                <a:effectLst/>
                <a:latin typeface="Calibri" panose="020F0502020204030204" pitchFamily="34" charset="0"/>
                <a:ea typeface="Corbel" panose="020B0503020204020204" pitchFamily="34" charset="0"/>
                <a:cs typeface="Tahoma" panose="020B0604030504040204" pitchFamily="34" charset="0"/>
              </a:rPr>
              <a:t> button</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914400" algn="just">
              <a:lnSpc>
                <a:spcPct val="107000"/>
              </a:lnSpc>
            </a:pPr>
            <a:r>
              <a:rPr lang="en-IN"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algn="just">
              <a:lnSpc>
                <a:spcPct val="107000"/>
              </a:lnSpc>
              <a:spcBef>
                <a:spcPts val="800"/>
              </a:spcBef>
            </a:pPr>
            <a:r>
              <a:rPr lang="en-US" sz="1800" b="1" dirty="0">
                <a:effectLst/>
                <a:latin typeface="Calibri" panose="020F0502020204030204" pitchFamily="34" charset="0"/>
                <a:ea typeface="Corbel" panose="020B0503020204020204" pitchFamily="34" charset="0"/>
                <a:cs typeface="Tahoma" panose="020B0604030504040204" pitchFamily="34" charset="0"/>
              </a:rPr>
              <a:t>                    Module 4:	All Buttons and Drop Down  Arrow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r>
              <a:rPr lang="en-US" sz="1800" dirty="0">
                <a:effectLst/>
                <a:latin typeface="Calibri" panose="020F0502020204030204" pitchFamily="34" charset="0"/>
                <a:ea typeface="Corbel" panose="020B0503020204020204" pitchFamily="34" charset="0"/>
              </a:rPr>
              <a:t>team checked if  all the buttons and drop down arrows of different fields are functioning  properly or not </a:t>
            </a: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7</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18</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51263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668170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2212613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2209790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201979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917938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1099414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789008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080959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6698549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19-08-2025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8823370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2350643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19-08-2025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14226420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19-08-2025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41853156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90078A6-5AA2-49B6-8A00-D839C8DDCBA2}" type="datetimeFigureOut">
              <a:rPr lang="en-IN" smtClean="0"/>
              <a:t>19-08-2025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420941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0625894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19-08-2025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9233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90078A6-5AA2-49B6-8A00-D839C8DDCBA2}" type="datetimeFigureOut">
              <a:rPr lang="en-IN" smtClean="0"/>
              <a:t>19-08-2025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E855176E-4508-4354-BC09-C12C7533C439}" type="slidenum">
              <a:rPr lang="en-IN" smtClean="0"/>
              <a:t>‹#›</a:t>
            </a:fld>
            <a:endParaRPr lang="en-IN"/>
          </a:p>
        </p:txBody>
      </p:sp>
    </p:spTree>
    <p:extLst>
      <p:ext uri="{BB962C8B-B14F-4D97-AF65-F5344CB8AC3E}">
        <p14:creationId xmlns:p14="http://schemas.microsoft.com/office/powerpoint/2010/main" val="2553334937"/>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751012" y="550607"/>
            <a:ext cx="9881664" cy="2785696"/>
          </a:xfrm>
        </p:spPr>
        <p:txBody>
          <a:bodyPr>
            <a:normAutofit/>
          </a:bodyPr>
          <a:lstStyle/>
          <a:p>
            <a:r>
              <a:rPr lang="en-US" sz="8800" b="1" kern="1400" dirty="0">
                <a:solidFill>
                  <a:srgbClr val="2F2F2F"/>
                </a:solidFill>
                <a:effectLst/>
                <a:latin typeface="Cooper Black" panose="0208090404030B020404" pitchFamily="18" charset="0"/>
                <a:ea typeface="MS Gothic" panose="020B0609070205080204" pitchFamily="49" charset="-128"/>
                <a:cs typeface="Tahoma" panose="020B0604030504040204" pitchFamily="34" charset="0"/>
              </a:rPr>
              <a:t>EBAY  WEBSITE</a:t>
            </a:r>
            <a:endParaRPr lang="en-IN" sz="4000"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1826426" y="3628102"/>
            <a:ext cx="8689976" cy="156332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Mrs. Vaishali </a:t>
            </a:r>
            <a:r>
              <a:rPr lang="en-US" sz="1800" u="sng" kern="1400" dirty="0" err="1">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Sonawane</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 Mam. </a:t>
            </a:r>
            <a:endParaRPr lang="en-IN" sz="1800" u="sng" kern="1400" dirty="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r>
              <a:rPr lang="en-IN" b="1" dirty="0"/>
              <a:t>                                                      </a:t>
            </a:r>
            <a:r>
              <a:rPr lang="en-IN" sz="1400" b="1" dirty="0">
                <a:solidFill>
                  <a:schemeClr val="tx1"/>
                </a:solidFill>
                <a:latin typeface="Arial Black" panose="020B0A04020102020204" pitchFamily="34" charset="0"/>
              </a:rPr>
              <a:t>by KOTHAPALLI SUMALATHA</a:t>
            </a:r>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36B58E-14C3-4A03-E8C0-51917A2FBD60}"/>
              </a:ext>
            </a:extLst>
          </p:cNvPr>
          <p:cNvSpPr>
            <a:spLocks noGrp="1"/>
          </p:cNvSpPr>
          <p:nvPr>
            <p:ph sz="quarter" idx="13"/>
          </p:nvPr>
        </p:nvSpPr>
        <p:spPr>
          <a:xfrm>
            <a:off x="913774" y="593558"/>
            <a:ext cx="10363826" cy="5566610"/>
          </a:xfrm>
        </p:spPr>
        <p:txBody>
          <a:bodyPr/>
          <a:lstStyle/>
          <a:p>
            <a:pPr marL="1028700" indent="-342900" algn="just">
              <a:lnSpc>
                <a:spcPct val="107000"/>
              </a:lnSpc>
              <a:spcBef>
                <a:spcPts val="800"/>
              </a:spcBef>
              <a:buFont typeface="Wingdings" panose="05000000000000000000" pitchFamily="2" charset="2"/>
              <a:buChar char="ü"/>
            </a:pPr>
            <a:r>
              <a:rPr lang="en-US" sz="2400" b="1" dirty="0">
                <a:latin typeface="Arial Black" panose="020B0A04020102020204" pitchFamily="34" charset="0"/>
                <a:ea typeface="Corbel" panose="020B0503020204020204" pitchFamily="34" charset="0"/>
                <a:cs typeface="Tahoma" panose="020B0604030504040204" pitchFamily="34" charset="0"/>
              </a:rPr>
              <a:t>Module 15 :  </a:t>
            </a:r>
            <a:r>
              <a:rPr lang="en-US" sz="2400" b="1" dirty="0">
                <a:highlight>
                  <a:srgbClr val="FF00FF"/>
                </a:highlight>
                <a:latin typeface="Arial Black" panose="020B0A04020102020204" pitchFamily="34" charset="0"/>
                <a:ea typeface="Corbel" panose="020B0503020204020204" pitchFamily="34" charset="0"/>
                <a:cs typeface="Tahoma" panose="020B0604030504040204" pitchFamily="34" charset="0"/>
              </a:rPr>
              <a:t>Tech</a:t>
            </a:r>
            <a:r>
              <a:rPr lang="en-US" sz="2400" dirty="0"/>
              <a:t>   </a:t>
            </a:r>
          </a:p>
          <a:p>
            <a:pPr marL="685800" indent="0" algn="just">
              <a:lnSpc>
                <a:spcPct val="107000"/>
              </a:lnSpc>
              <a:spcBef>
                <a:spcPts val="800"/>
              </a:spcBef>
              <a:buNone/>
            </a:pPr>
            <a:r>
              <a:rPr lang="en-US" sz="2400" dirty="0"/>
              <a:t>    </a:t>
            </a:r>
            <a:r>
              <a:rPr lang="en-US" dirty="0">
                <a:latin typeface="Calibri" panose="020F0502020204030204" pitchFamily="34" charset="0"/>
                <a:ea typeface="Calibri" panose="020F0502020204030204" pitchFamily="34" charset="0"/>
                <a:cs typeface="Calibri" panose="020F0502020204030204" pitchFamily="34" charset="0"/>
              </a:rPr>
              <a:t>Direct link to electronics and gadgets like phones, laptops, and accessories</a:t>
            </a:r>
            <a:endParaRPr lang="en-US" b="1" dirty="0">
              <a:highlight>
                <a:srgbClr val="FF00FF"/>
              </a:highligh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16 :  </a:t>
            </a:r>
            <a:r>
              <a:rPr lang="en-US" sz="2300" b="1" dirty="0">
                <a:highlight>
                  <a:srgbClr val="00FF00"/>
                </a:highlight>
                <a:latin typeface="Arial Black" panose="020B0A04020102020204" pitchFamily="34" charset="0"/>
                <a:ea typeface="Corbel" panose="020B0503020204020204" pitchFamily="34" charset="0"/>
                <a:cs typeface="Tahoma" panose="020B0604030504040204" pitchFamily="34" charset="0"/>
              </a:rPr>
              <a:t>Fashion</a:t>
            </a:r>
            <a:endParaRPr lang="en-IN" sz="2300" dirty="0">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dirty="0">
                <a:latin typeface="Calibri" panose="020F0502020204030204" pitchFamily="34" charset="0"/>
                <a:ea typeface="Corbel" panose="020B0503020204020204" pitchFamily="34" charset="0"/>
                <a:cs typeface="Tahoma" panose="020B060403050404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Browse clothing, shoes, and accessories for men, women, and kids</a:t>
            </a:r>
          </a:p>
          <a:p>
            <a:pPr marL="1028700" indent="-342900" algn="just">
              <a:lnSpc>
                <a:spcPct val="107000"/>
              </a:lnSpc>
              <a:buFont typeface="Wingdings" panose="05000000000000000000" pitchFamily="2" charset="2"/>
              <a:buChar char="ü"/>
            </a:pPr>
            <a:r>
              <a:rPr lang="en-IN" sz="2300" dirty="0">
                <a:latin typeface="Arial Black" panose="020B0A04020102020204" pitchFamily="34" charset="0"/>
                <a:ea typeface="Corbel" panose="020B0503020204020204" pitchFamily="34" charset="0"/>
                <a:cs typeface="Tahoma" panose="020B0604030504040204" pitchFamily="34" charset="0"/>
              </a:rPr>
              <a:t>Module 17 :  </a:t>
            </a:r>
            <a:r>
              <a:rPr lang="en-IN" sz="2300" dirty="0">
                <a:highlight>
                  <a:srgbClr val="00FFFF"/>
                </a:highlight>
                <a:latin typeface="Arial Black" panose="020B0A04020102020204" pitchFamily="34" charset="0"/>
                <a:ea typeface="Corbel" panose="020B0503020204020204" pitchFamily="34" charset="0"/>
                <a:cs typeface="Tahoma" panose="020B0604030504040204" pitchFamily="34" charset="0"/>
              </a:rPr>
              <a:t>Home</a:t>
            </a:r>
          </a:p>
          <a:p>
            <a:pPr marL="685800" indent="0" algn="just">
              <a:lnSpc>
                <a:spcPct val="107000"/>
              </a:lnSpc>
              <a:buNone/>
            </a:pPr>
            <a:r>
              <a:rPr lang="en-IN" sz="2300" dirty="0">
                <a:latin typeface="Arial Black" panose="020B0A04020102020204" pitchFamily="34" charset="0"/>
                <a:ea typeface="Corbel" panose="020B0503020204020204" pitchFamily="34" charset="0"/>
                <a:cs typeface="Tahoma" panose="020B060403050404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Find furniture, decor, kitchen tools, and other home essentials</a:t>
            </a:r>
            <a:endParaRPr lang="en-IN" dirty="0">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18 :  </a:t>
            </a:r>
            <a:r>
              <a:rPr lang="en-IN" sz="2400" dirty="0">
                <a:highlight>
                  <a:srgbClr val="FFFF00"/>
                </a:highlight>
                <a:latin typeface="Arial Black" panose="020B0A04020102020204" pitchFamily="34" charset="0"/>
                <a:ea typeface="Corbel" panose="020B0503020204020204" pitchFamily="34" charset="0"/>
                <a:cs typeface="Tahoma" panose="020B0604030504040204" pitchFamily="34" charset="0"/>
              </a:rPr>
              <a:t>More</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a:t>
            </a:r>
            <a:r>
              <a:rPr lang="en-US" dirty="0"/>
              <a:t>Expands additional popular categories not listed in the top menu</a:t>
            </a: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18 :  </a:t>
            </a:r>
            <a:r>
              <a:rPr lang="en-IN" sz="2400" dirty="0">
                <a:highlight>
                  <a:srgbClr val="808080"/>
                </a:highlight>
                <a:latin typeface="Arial Black" panose="020B0A04020102020204" pitchFamily="34" charset="0"/>
                <a:ea typeface="Corbel" panose="020B0503020204020204" pitchFamily="34" charset="0"/>
                <a:cs typeface="Tahoma" panose="020B0604030504040204" pitchFamily="34" charset="0"/>
              </a:rPr>
              <a:t>header Navigation</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Contains all top-level links like Sign In, Daily Deals, Sell, Cart, My eBay , Etc.</a:t>
            </a:r>
            <a:r>
              <a:rPr lang="en-US" dirty="0"/>
              <a:t> It provides direct access to all major user actions and sections from any page on the website.</a:t>
            </a:r>
          </a:p>
        </p:txBody>
      </p:sp>
    </p:spTree>
    <p:extLst>
      <p:ext uri="{BB962C8B-B14F-4D97-AF65-F5344CB8AC3E}">
        <p14:creationId xmlns:p14="http://schemas.microsoft.com/office/powerpoint/2010/main" val="2761706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4400" dirty="0">
                <a:latin typeface="Arial Rounded MT Bold" panose="020F0704030504030204" pitchFamily="34"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a:xfrm>
            <a:off x="913774" y="2214694"/>
            <a:ext cx="10363826" cy="3576505"/>
          </a:xfrm>
        </p:spPr>
        <p:txBody>
          <a:bodyPr/>
          <a:lstStyle/>
          <a:p>
            <a:pPr marL="971550" indent="-285750" algn="just">
              <a:lnSpc>
                <a:spcPct val="107000"/>
              </a:lnSpc>
              <a:spcBef>
                <a:spcPts val="800"/>
              </a:spcBef>
              <a:buFont typeface="Wingdings" panose="05000000000000000000" pitchFamily="2" charset="2"/>
              <a:buChar char="q"/>
            </a:pPr>
            <a:r>
              <a:rPr lang="en-US" dirty="0">
                <a:effectLst/>
                <a:latin typeface="Calibri" panose="020F0502020204030204" pitchFamily="34" charset="0"/>
                <a:ea typeface="Calibri" panose="020F0502020204030204" pitchFamily="34" charset="0"/>
                <a:cs typeface="Calibri" panose="020F0502020204030204" pitchFamily="34" charset="0"/>
              </a:rPr>
              <a:t>While running a testcase at certain point some fields are not working as it is expected which is nothing but a defect, so </a:t>
            </a:r>
            <a:r>
              <a:rPr lang="en-US" dirty="0" err="1">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had </a:t>
            </a:r>
            <a:r>
              <a:rPr lang="en-US" dirty="0">
                <a:effectLst/>
                <a:latin typeface="Calibri" panose="020F0502020204030204" pitchFamily="34" charset="0"/>
                <a:ea typeface="Calibri" panose="020F0502020204030204" pitchFamily="34" charset="0"/>
                <a:cs typeface="Calibri" panose="020F0502020204030204" pitchFamily="34" charset="0"/>
              </a:rPr>
              <a:t>created a Defect report on those defects.</a:t>
            </a:r>
            <a:endParaRPr lang="en-IN"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0" indent="0">
              <a:buNone/>
            </a:pPr>
            <a:endParaRPr lang="en-IN" dirty="0"/>
          </a:p>
        </p:txBody>
      </p:sp>
    </p:spTree>
    <p:extLst>
      <p:ext uri="{BB962C8B-B14F-4D97-AF65-F5344CB8AC3E}">
        <p14:creationId xmlns:p14="http://schemas.microsoft.com/office/powerpoint/2010/main" val="1132701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658761" y="422787"/>
            <a:ext cx="10618839" cy="6076335"/>
          </a:xfrm>
        </p:spPr>
        <p:txBody>
          <a:bodyPr>
            <a:normAutofit lnSpcReduction="10000"/>
          </a:bodyPr>
          <a:lstStyle/>
          <a:p>
            <a:pPr>
              <a:lnSpc>
                <a:spcPct val="107000"/>
              </a:lnSpc>
              <a:spcBef>
                <a:spcPts val="800"/>
              </a:spcBef>
              <a:spcAft>
                <a:spcPts val="285"/>
              </a:spcAft>
              <a:buFont typeface="Wingdings" panose="05000000000000000000" pitchFamily="2" charset="2"/>
              <a:buChar char="Ø"/>
            </a:pPr>
            <a:r>
              <a:rPr lang="en-US" b="1" dirty="0">
                <a:effectLst/>
                <a:latin typeface="Arial Black" panose="020B0A04020102020204" pitchFamily="34" charset="0"/>
                <a:ea typeface="Calibri" panose="020F0502020204030204" pitchFamily="34" charset="0"/>
                <a:cs typeface="Calibri" panose="020F0502020204030204" pitchFamily="34" charset="0"/>
              </a:rPr>
              <a:t>Defect identifier  :-  </a:t>
            </a:r>
            <a:r>
              <a:rPr lang="en-US" b="1" dirty="0">
                <a:latin typeface="Arial Black" panose="020B0A04020102020204" pitchFamily="34" charset="0"/>
                <a:ea typeface="Calibri" panose="020F0502020204030204" pitchFamily="34" charset="0"/>
                <a:cs typeface="Tahoma" panose="020B0604030504040204" pitchFamily="34" charset="0"/>
              </a:rPr>
              <a:t>d</a:t>
            </a:r>
            <a:r>
              <a:rPr lang="en-US" dirty="0">
                <a:effectLst/>
                <a:latin typeface="Arial Black" panose="020B0A04020102020204" pitchFamily="34" charset="0"/>
                <a:ea typeface="Corbel" panose="020B0503020204020204" pitchFamily="34" charset="0"/>
                <a:cs typeface="Tahoma" panose="020B0604030504040204" pitchFamily="34" charset="0"/>
              </a:rPr>
              <a:t>_001</a:t>
            </a:r>
            <a:endParaRPr lang="en-IN" dirty="0">
              <a:effectLst/>
              <a:latin typeface="Arial Black" panose="020B0A04020102020204" pitchFamily="34" charset="0"/>
              <a:ea typeface="Corbel" panose="020B0503020204020204" pitchFamily="34" charset="0"/>
              <a:cs typeface="Tahoma" panose="020B0604030504040204" pitchFamily="34" charset="0"/>
            </a:endParaRPr>
          </a:p>
          <a:p>
            <a:pPr marL="0" indent="0">
              <a:buNone/>
            </a:pPr>
            <a:r>
              <a:rPr lang="en-US" dirty="0"/>
              <a:t>➤</a:t>
            </a:r>
            <a:r>
              <a:rPr lang="en-US" dirty="0">
                <a:latin typeface="Calibri" panose="020F0502020204030204" pitchFamily="34" charset="0"/>
                <a:ea typeface="Calibri" panose="020F0502020204030204" pitchFamily="34" charset="0"/>
                <a:cs typeface="Calibri" panose="020F0502020204030204" pitchFamily="34" charset="0"/>
              </a:rPr>
              <a:t>DEFECT SUMMARY :- SOME TOP MENU ITEMS LIKE "DAILY DEALS" AND "BRAND OUTLET" DON’T SHOW A LIST WHEN THE MOUSE IS PLACED OVER THEM, WHILE OTHERS LIKE “SHOP BY CATEGORY” DO.</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TEST ID :- TC_01</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TEST CASE NAME :- </a:t>
            </a:r>
            <a:r>
              <a:rPr lang="en-US" dirty="0" err="1">
                <a:latin typeface="Calibri" panose="020F0502020204030204" pitchFamily="34" charset="0"/>
                <a:ea typeface="Calibri" panose="020F0502020204030204" pitchFamily="34" charset="0"/>
                <a:cs typeface="Calibri" panose="020F0502020204030204" pitchFamily="34" charset="0"/>
              </a:rPr>
              <a:t>Tc_nAVIGATIOn_mousecursor_INCONSISTENT</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MODULE NAME :- HEADER NAVIGATION</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REPRODUCIBLE :- YES</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SEVERITY :- LOW</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PRIORITY :- MEDIUM</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RAISED BY :- KOTHAPALLI SUMALATHA</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ASSIGNED TO :- TL</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DATE OF ASSIGNMENT :-</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STATUS :- PENDING</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SNAP SHOTS :-BELOW</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FIXED BY :- DEVELOPER</a:t>
            </a:r>
            <a:br>
              <a:rPr lang="en-US" dirty="0">
                <a:latin typeface="Calibri" panose="020F0502020204030204" pitchFamily="34" charset="0"/>
                <a:ea typeface="Calibri" panose="020F0502020204030204" pitchFamily="34" charset="0"/>
                <a:cs typeface="Calibri" panose="020F0502020204030204" pitchFamily="34" charset="0"/>
              </a:rPr>
            </a:br>
            <a:r>
              <a:rPr lang="en-US" dirty="0">
                <a:latin typeface="Calibri" panose="020F0502020204030204" pitchFamily="34" charset="0"/>
                <a:ea typeface="Calibri" panose="020F0502020204030204" pitchFamily="34" charset="0"/>
                <a:cs typeface="Calibri" panose="020F0502020204030204" pitchFamily="34" charset="0"/>
              </a:rPr>
              <a:t>➤ DATE OF FIXING :-</a:t>
            </a:r>
          </a:p>
          <a:p>
            <a:endParaRPr lang="en-IN" dirty="0"/>
          </a:p>
        </p:txBody>
      </p:sp>
    </p:spTree>
    <p:extLst>
      <p:ext uri="{BB962C8B-B14F-4D97-AF65-F5344CB8AC3E}">
        <p14:creationId xmlns:p14="http://schemas.microsoft.com/office/powerpoint/2010/main" val="3053610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7861DD06-AB17-4E8B-B828-D863D16E2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675C050-194D-6134-6233-B86E66C84D4C}"/>
              </a:ext>
            </a:extLst>
          </p:cNvPr>
          <p:cNvPicPr>
            <a:picLocks noChangeAspect="1"/>
          </p:cNvPicPr>
          <p:nvPr/>
        </p:nvPicPr>
        <p:blipFill>
          <a:blip r:embed="rId2"/>
          <a:stretch>
            <a:fillRect/>
          </a:stretch>
        </p:blipFill>
        <p:spPr>
          <a:xfrm>
            <a:off x="643467" y="1444625"/>
            <a:ext cx="5291666" cy="3968749"/>
          </a:xfrm>
          <a:prstGeom prst="rect">
            <a:avLst/>
          </a:prstGeom>
        </p:spPr>
      </p:pic>
      <p:pic>
        <p:nvPicPr>
          <p:cNvPr id="8" name="Picture 7">
            <a:extLst>
              <a:ext uri="{FF2B5EF4-FFF2-40B4-BE49-F238E27FC236}">
                <a16:creationId xmlns:a16="http://schemas.microsoft.com/office/drawing/2014/main" id="{043205CC-59AB-3C4D-1460-E646258B4282}"/>
              </a:ext>
            </a:extLst>
          </p:cNvPr>
          <p:cNvPicPr>
            <a:picLocks noChangeAspect="1"/>
          </p:cNvPicPr>
          <p:nvPr/>
        </p:nvPicPr>
        <p:blipFill>
          <a:blip r:embed="rId3"/>
          <a:stretch>
            <a:fillRect/>
          </a:stretch>
        </p:blipFill>
        <p:spPr>
          <a:xfrm>
            <a:off x="6417733" y="1444624"/>
            <a:ext cx="5291666" cy="3968749"/>
          </a:xfrm>
          <a:prstGeom prst="rect">
            <a:avLst/>
          </a:prstGeom>
        </p:spPr>
      </p:pic>
      <p:pic>
        <p:nvPicPr>
          <p:cNvPr id="22" name="Picture 21">
            <a:extLst>
              <a:ext uri="{FF2B5EF4-FFF2-40B4-BE49-F238E27FC236}">
                <a16:creationId xmlns:a16="http://schemas.microsoft.com/office/drawing/2014/main" id="{DB0468DF-40A1-4DCC-AABA-E800DB7102B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84350159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7B9307-614D-47FE-FF23-53140EB76040}"/>
              </a:ext>
            </a:extLst>
          </p:cNvPr>
          <p:cNvSpPr>
            <a:spLocks noGrp="1"/>
          </p:cNvSpPr>
          <p:nvPr>
            <p:ph sz="quarter" idx="13"/>
          </p:nvPr>
        </p:nvSpPr>
        <p:spPr>
          <a:xfrm>
            <a:off x="913774" y="285135"/>
            <a:ext cx="10363826" cy="6312310"/>
          </a:xfrm>
        </p:spPr>
        <p:txBody>
          <a:bodyPr>
            <a:normAutofit fontScale="62500" lnSpcReduction="20000"/>
          </a:bodyPr>
          <a:lstStyle/>
          <a:p>
            <a:pPr>
              <a:buFont typeface="Wingdings" panose="05000000000000000000" pitchFamily="2" charset="2"/>
              <a:buChar char="Ø"/>
            </a:pPr>
            <a:r>
              <a:rPr lang="en-US" sz="3200" b="1" dirty="0">
                <a:latin typeface="Arial Black" panose="020B0A04020102020204" pitchFamily="34" charset="0"/>
              </a:rPr>
              <a:t>DEFECT IDENTIFIER :- D_002</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DEFECT SUMMARY :- UNDER DAILY DEALS MODULE THERE IS NO FILTER OPTION.</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TEST ID :- TC_02</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TEST CASE NAME :- TC_SEARCH_FILTER_NOT_DISPLAYED</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MODULE NAME :- DAILY DEALS</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REPRODUCIBLE :- YES</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SEVERITY :- MEDIUM</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 PRIORITY :- HIGH</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RAISED BY :- KOTHAPALLI SUMALATHA</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ASSIGNED TO :-TL</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DATE OF ASSIGNMENT :-</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STATUS :- OPEN</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SNAP SHOTS :- BELOW</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FIXED BY :-DEVELOPER</a:t>
            </a:r>
          </a:p>
          <a:p>
            <a:pPr>
              <a:buFont typeface="Wingdings" panose="05000000000000000000" pitchFamily="2" charset="2"/>
              <a:buChar char="Ø"/>
            </a:pPr>
            <a:r>
              <a:rPr lang="en-US" sz="2900" dirty="0">
                <a:latin typeface="Calibri" panose="020F0502020204030204" pitchFamily="34" charset="0"/>
                <a:ea typeface="Calibri" panose="020F0502020204030204" pitchFamily="34" charset="0"/>
                <a:cs typeface="Calibri" panose="020F0502020204030204" pitchFamily="34" charset="0"/>
              </a:rPr>
              <a:t>DATE OF FIXING :-</a:t>
            </a:r>
          </a:p>
          <a:p>
            <a:pPr marL="0" indent="0">
              <a:lnSpc>
                <a:spcPct val="107000"/>
              </a:lnSpc>
              <a:spcBef>
                <a:spcPts val="800"/>
              </a:spcBef>
              <a:spcAft>
                <a:spcPts val="285"/>
              </a:spcAft>
              <a:buNone/>
            </a:pPr>
            <a:endParaRPr lang="en-IN" sz="19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954789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5D7F4F7-C6F2-6F70-5B58-7A616D5EDD48}"/>
              </a:ext>
            </a:extLst>
          </p:cNvPr>
          <p:cNvPicPr>
            <a:picLocks noChangeAspect="1"/>
          </p:cNvPicPr>
          <p:nvPr/>
        </p:nvPicPr>
        <p:blipFill>
          <a:blip r:embed="rId2"/>
          <a:stretch>
            <a:fillRect/>
          </a:stretch>
        </p:blipFill>
        <p:spPr>
          <a:xfrm>
            <a:off x="713432" y="427074"/>
            <a:ext cx="10771833" cy="6003851"/>
          </a:xfrm>
          <a:prstGeom prst="rect">
            <a:avLst/>
          </a:prstGeom>
        </p:spPr>
      </p:pic>
    </p:spTree>
    <p:extLst>
      <p:ext uri="{BB962C8B-B14F-4D97-AF65-F5344CB8AC3E}">
        <p14:creationId xmlns:p14="http://schemas.microsoft.com/office/powerpoint/2010/main" val="5800504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a:xfrm>
            <a:off x="913774" y="2615381"/>
            <a:ext cx="10363826" cy="3175818"/>
          </a:xfrm>
        </p:spPr>
        <p:txBody>
          <a:bodyPr>
            <a:normAutofit/>
          </a:bodyPr>
          <a:lstStyle/>
          <a:p>
            <a:pPr marL="0" indent="0">
              <a:buNone/>
            </a:pPr>
            <a:r>
              <a:rPr lang="en-US" dirty="0">
                <a:effectLst/>
                <a:latin typeface="Calibri" panose="020F0502020204030204" pitchFamily="34" charset="0"/>
                <a:ea typeface="Calibri" panose="020F0502020204030204" pitchFamily="34" charset="0"/>
                <a:cs typeface="Calibri" panose="020F0502020204030204" pitchFamily="34" charset="0"/>
              </a:rPr>
              <a:t>1.While testing classes started I faces some challenges in understanding the selenium tools AS I DON’T HAVE ANY PRIOR KNOWLEDGE IN TESTING.so There comes difference in SETTING SELINIUM TOOLS and while running it.</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2.SOMETIMES DUE TO AUTOMATION TOOLS MY SYSTEM STRUCKS IN MIDDLE OF EXECUTION.</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3.IF I DON’T UNDERSTAND THE CONCEPT COMPLETELY I USED RECORDING SESSIONS FOR BETTER UNDERSTANDING.</a:t>
            </a:r>
          </a:p>
        </p:txBody>
      </p:sp>
    </p:spTree>
    <p:extLst>
      <p:ext uri="{BB962C8B-B14F-4D97-AF65-F5344CB8AC3E}">
        <p14:creationId xmlns:p14="http://schemas.microsoft.com/office/powerpoint/2010/main" val="936210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1543665"/>
            <a:ext cx="10364451" cy="972687"/>
          </a:xfrm>
        </p:spPr>
        <p:txBody>
          <a:bodyPr>
            <a:normAutofit fontScale="90000"/>
          </a:bodyPr>
          <a:lstStyle/>
          <a:p>
            <a:pPr algn="l"/>
            <a:r>
              <a:rPr lang="en-IN" sz="4400" b="1" dirty="0">
                <a:effectLst/>
                <a:latin typeface="Arial Rounded MT Bold" panose="020F0704030504030204" pitchFamily="34" charset="0"/>
                <a:ea typeface="Corbel" panose="020B0503020204020204" pitchFamily="34" charset="0"/>
                <a:cs typeface="Tahoma" panose="020B0604030504040204" pitchFamily="34"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a:xfrm>
            <a:off x="913774" y="2349910"/>
            <a:ext cx="10363826" cy="3441289"/>
          </a:xfrm>
        </p:spPr>
        <p:txBody>
          <a:bodyPr/>
          <a:lstStyle/>
          <a:p>
            <a:pPr lvl="0" algn="just">
              <a:lnSpc>
                <a:spcPct val="107000"/>
              </a:lnSpc>
              <a:spcBef>
                <a:spcPts val="800"/>
              </a:spcBef>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Because of communication And discussion with mam in class helps </a:t>
            </a:r>
            <a:r>
              <a:rPr lang="en-IN" dirty="0">
                <a:latin typeface="Calibri" panose="020F0502020204030204" pitchFamily="34" charset="0"/>
                <a:ea typeface="Calibri" panose="020F0502020204030204" pitchFamily="34" charset="0"/>
                <a:cs typeface="Calibri" panose="020F0502020204030204" pitchFamily="34" charset="0"/>
              </a:rPr>
              <a:t>me </a:t>
            </a:r>
            <a:r>
              <a:rPr lang="en-IN" dirty="0">
                <a:effectLst/>
                <a:latin typeface="Calibri" panose="020F0502020204030204" pitchFamily="34" charset="0"/>
                <a:ea typeface="Calibri" panose="020F0502020204030204" pitchFamily="34" charset="0"/>
                <a:cs typeface="Calibri" panose="020F0502020204030204" pitchFamily="34" charset="0"/>
              </a:rPr>
              <a:t>to write taste cases in easy way.</a:t>
            </a:r>
          </a:p>
          <a:p>
            <a:pPr lvl="0" algn="just">
              <a:lnSpc>
                <a:spcPct val="107000"/>
              </a:lnSpc>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IT Helps to find out bugs and clarify my doubts.</a:t>
            </a:r>
          </a:p>
          <a:p>
            <a:pPr lvl="0" algn="just">
              <a:lnSpc>
                <a:spcPct val="107000"/>
              </a:lnSpc>
              <a:buFont typeface="Courier New" panose="02070309020205020404" pitchFamily="49" charset="0"/>
              <a:buChar char="o"/>
            </a:pPr>
            <a:r>
              <a:rPr lang="en-IN" dirty="0">
                <a:effectLst/>
                <a:latin typeface="Calibri" panose="020F0502020204030204" pitchFamily="34" charset="0"/>
                <a:ea typeface="Calibri" panose="020F0502020204030204" pitchFamily="34" charset="0"/>
                <a:cs typeface="Calibri" panose="020F0502020204030204" pitchFamily="34" charset="0"/>
              </a:rPr>
              <a:t>Manual testing needs strong observation and in that </a:t>
            </a:r>
            <a:r>
              <a:rPr lang="en-IN" dirty="0">
                <a:latin typeface="Calibri" panose="020F0502020204030204" pitchFamily="34" charset="0"/>
                <a:ea typeface="Calibri" panose="020F0502020204030204" pitchFamily="34" charset="0"/>
                <a:cs typeface="Calibri" panose="020F0502020204030204" pitchFamily="34" charset="0"/>
              </a:rPr>
              <a:t>we</a:t>
            </a:r>
            <a:r>
              <a:rPr lang="en-IN" dirty="0">
                <a:effectLst/>
                <a:latin typeface="Calibri" panose="020F0502020204030204" pitchFamily="34" charset="0"/>
                <a:ea typeface="Calibri" panose="020F0502020204030204" pitchFamily="34" charset="0"/>
                <a:cs typeface="Calibri" panose="020F0502020204030204" pitchFamily="34" charset="0"/>
              </a:rPr>
              <a:t> need to apply all possibilities  in test cases.</a:t>
            </a:r>
          </a:p>
          <a:p>
            <a:pPr marL="0" indent="0">
              <a:buNone/>
            </a:pPr>
            <a:endParaRPr lang="en-IN" dirty="0"/>
          </a:p>
        </p:txBody>
      </p:sp>
    </p:spTree>
    <p:extLst>
      <p:ext uri="{BB962C8B-B14F-4D97-AF65-F5344CB8AC3E}">
        <p14:creationId xmlns:p14="http://schemas.microsoft.com/office/powerpoint/2010/main" val="15743625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19776"/>
          </a:xfrm>
          <a:prstGeom prst="rect">
            <a:avLst/>
          </a:prstGeom>
          <a:noFill/>
        </p:spPr>
        <p:txBody>
          <a:bodyPr wrap="square">
            <a:spAutoFit/>
          </a:bodyPr>
          <a:lstStyle/>
          <a:p>
            <a:pPr algn="ctr">
              <a:lnSpc>
                <a:spcPct val="107000"/>
              </a:lnSpc>
              <a:spcBef>
                <a:spcPts val="800"/>
              </a:spcBef>
            </a:pPr>
            <a:r>
              <a:rPr lang="en-US" sz="4800" dirty="0">
                <a:effectLst/>
                <a:latin typeface="Arial Rounded MT Bold" panose="020F0704030504030204" pitchFamily="34" charset="0"/>
                <a:ea typeface="Corbel" panose="020B0503020204020204" pitchFamily="34" charset="0"/>
                <a:cs typeface="Tahoma" panose="020B0604030504040204" pitchFamily="34" charset="0"/>
              </a:rPr>
              <a:t>Thank You</a:t>
            </a:r>
            <a:r>
              <a:rPr lang="en-IN" sz="4800" dirty="0">
                <a:effectLst/>
                <a:latin typeface="Arial Rounded MT Bold" panose="020F0704030504030204" pitchFamily="34" charset="0"/>
                <a:ea typeface="Corbel" panose="020B0503020204020204" pitchFamily="34" charset="0"/>
                <a:cs typeface="Tahoma" panose="020B0604030504040204" pitchFamily="34"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375552"/>
          </a:xfrm>
          <a:prstGeom prst="rect">
            <a:avLst/>
          </a:prstGeom>
          <a:noFill/>
        </p:spPr>
        <p:txBody>
          <a:bodyPr wrap="square">
            <a:spAutoFit/>
          </a:bodyPr>
          <a:lstStyle/>
          <a:p>
            <a:pPr marL="914400" algn="ctr">
              <a:lnSpc>
                <a:spcPct val="107000"/>
              </a:lnSpc>
              <a:spcBef>
                <a:spcPts val="800"/>
              </a:spcBef>
            </a:pPr>
            <a:r>
              <a:rPr lang="en-US" sz="1800" b="1" dirty="0">
                <a:effectLst/>
                <a:latin typeface="Calibri" panose="020F0502020204030204" pitchFamily="34" charset="0"/>
                <a:ea typeface="Calibri" panose="020F0502020204030204" pitchFamily="34" charset="0"/>
                <a:cs typeface="Calibri" panose="020F0502020204030204" pitchFamily="34" charset="0"/>
              </a:rPr>
              <a:t>Vaishali Mam For Guiding Us through</a:t>
            </a:r>
            <a:r>
              <a:rPr lang="en-US" b="1" dirty="0">
                <a:latin typeface="Calibri" panose="020F0502020204030204" pitchFamily="34" charset="0"/>
                <a:ea typeface="Calibri" panose="020F0502020204030204" pitchFamily="34" charset="0"/>
                <a:cs typeface="Calibri" panose="020F0502020204030204" pitchFamily="34" charset="0"/>
              </a:rPr>
              <a:t> </a:t>
            </a:r>
            <a:r>
              <a:rPr lang="en-US" sz="1800" b="1" dirty="0">
                <a:effectLst/>
                <a:latin typeface="Calibri" panose="020F0502020204030204" pitchFamily="34" charset="0"/>
                <a:ea typeface="Calibri" panose="020F0502020204030204" pitchFamily="34" charset="0"/>
                <a:cs typeface="Calibri" panose="020F0502020204030204" pitchFamily="34"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Introduction </a:t>
            </a:r>
            <a:r>
              <a:rPr lang="en-US" sz="4400" b="1" dirty="0">
                <a:solidFill>
                  <a:srgbClr val="FFFFFF"/>
                </a:solidFill>
                <a:effectLst/>
                <a:latin typeface="Arial Rounded MT Bold" panose="020F0704030504030204" pitchFamily="34" charset="0"/>
                <a:ea typeface="Corbel" panose="020B0503020204020204" pitchFamily="34" charset="0"/>
                <a:cs typeface="Tahoma" panose="020B0604030504040204" pitchFamily="34" charset="0"/>
              </a:rPr>
              <a:t>: </a:t>
            </a:r>
            <a:br>
              <a:rPr lang="en-IN" sz="4400" dirty="0">
                <a:effectLst/>
                <a:latin typeface="Cooper Black" panose="0208090404030B020404" pitchFamily="18" charset="0"/>
                <a:ea typeface="Corbel" panose="020B0503020204020204" pitchFamily="34" charset="0"/>
                <a:cs typeface="Tahoma" panose="020B0604030504040204" pitchFamily="34" charset="0"/>
              </a:rPr>
            </a:br>
            <a:endParaRPr lang="en-IN" sz="4400" dirty="0">
              <a:latin typeface="Cooper Black" panose="0208090404030B020404" pitchFamily="18" charset="0"/>
            </a:endParaRPr>
          </a:p>
        </p:txBody>
      </p:sp>
      <p:sp>
        <p:nvSpPr>
          <p:cNvPr id="3" name="Content Placeholder 2">
            <a:extLst>
              <a:ext uri="{FF2B5EF4-FFF2-40B4-BE49-F238E27FC236}">
                <a16:creationId xmlns:a16="http://schemas.microsoft.com/office/drawing/2014/main" id="{87DD3FC1-885F-20F1-D9FF-FE33D189C5F0}"/>
              </a:ext>
            </a:extLst>
          </p:cNvPr>
          <p:cNvSpPr>
            <a:spLocks noGrp="1"/>
          </p:cNvSpPr>
          <p:nvPr>
            <p:ph sz="quarter" idx="13"/>
          </p:nvPr>
        </p:nvSpPr>
        <p:spPr/>
        <p:txBody>
          <a:bodyPr/>
          <a:lstStyle/>
          <a:p>
            <a:pPr>
              <a:buFont typeface="Wingdings" panose="05000000000000000000" pitchFamily="2" charset="2"/>
              <a:buChar char="q"/>
            </a:pPr>
            <a:r>
              <a:rPr lang="en-US" cap="none" dirty="0"/>
              <a:t>IN THIS PROJECT, I WORKED ON TESTING THE EBAY WEBSITE. I STRATED BY UNDERSTANDING ITS FEATURES AND BREAKING THE APPLICATION INTO TESTABLE MODULES LIKE USER LOGIN, PRODUCT SEARCH, BIDDING, AND CHECKOUT. I MANAGED TASKS USING JIRA, CREATED TEST PLANS AND STRATEGIES, AND EXECUTED BOTH MANUAL AND AUTOMATED TEST CASES.</a:t>
            </a:r>
          </a:p>
          <a:p>
            <a:pPr>
              <a:buFont typeface="Wingdings" panose="05000000000000000000" pitchFamily="2" charset="2"/>
              <a:buChar char="q"/>
            </a:pPr>
            <a:r>
              <a:rPr lang="en-US" cap="none" dirty="0"/>
              <a:t>I LOGGED AND TRACKED DEFECTS, GENERATED REPORTS SUCH AS TEST SUMMARIES AND DEFECT ANALYSIS, AND FINALLY PRESENTED THE PROJECT OUTCOME TO THE CLASS, SHOWCASING MY TESTING APPROACH AND FINDINGS ON THE EBAY PLATFORM.</a:t>
            </a:r>
          </a:p>
          <a:p>
            <a:pPr marL="0" indent="0">
              <a:buNone/>
            </a:pPr>
            <a:endParaRPr lang="en-US" dirty="0"/>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85C7-8070-13C8-42B0-89D73FAF3AB0}"/>
              </a:ext>
            </a:extLst>
          </p:cNvPr>
          <p:cNvSpPr>
            <a:spLocks noGrp="1"/>
          </p:cNvSpPr>
          <p:nvPr>
            <p:ph type="title"/>
          </p:nvPr>
        </p:nvSpPr>
        <p:spPr>
          <a:xfrm>
            <a:off x="913775" y="658761"/>
            <a:ext cx="10364451" cy="442452"/>
          </a:xfrm>
        </p:spPr>
        <p:txBody>
          <a:bodyPr>
            <a:normAutofit fontScale="90000"/>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Modules of </a:t>
            </a:r>
            <a:r>
              <a:rPr lang="en-US" sz="4400" dirty="0" err="1">
                <a:effectLst/>
                <a:latin typeface="Arial Rounded MT Bold" panose="020F0704030504030204" pitchFamily="34" charset="0"/>
                <a:ea typeface="Corbel" panose="020B0503020204020204" pitchFamily="34" charset="0"/>
                <a:cs typeface="Tahoma" panose="020B0604030504040204" pitchFamily="34" charset="0"/>
              </a:rPr>
              <a:t>e</a:t>
            </a:r>
            <a:r>
              <a:rPr lang="en-US" sz="4400" dirty="0" err="1">
                <a:latin typeface="Arial Rounded MT Bold" panose="020F0704030504030204" pitchFamily="34" charset="0"/>
                <a:ea typeface="Corbel" panose="020B0503020204020204" pitchFamily="34" charset="0"/>
                <a:cs typeface="Tahoma" panose="020B0604030504040204" pitchFamily="34" charset="0"/>
              </a:rPr>
              <a:t>bay</a:t>
            </a:r>
            <a:r>
              <a:rPr lang="en-US" sz="4400" dirty="0">
                <a:latin typeface="Arial Rounded MT Bold" panose="020F0704030504030204" pitchFamily="34" charset="0"/>
                <a:ea typeface="Corbel" panose="020B0503020204020204" pitchFamily="34" charset="0"/>
                <a:cs typeface="Tahoma" panose="020B0604030504040204" pitchFamily="34" charset="0"/>
              </a:rPr>
              <a:t> website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2CD40836-C6EE-9E90-9BA3-9CF559A07293}"/>
              </a:ext>
            </a:extLst>
          </p:cNvPr>
          <p:cNvSpPr>
            <a:spLocks noGrp="1"/>
          </p:cNvSpPr>
          <p:nvPr>
            <p:ph sz="quarter" idx="13"/>
          </p:nvPr>
        </p:nvSpPr>
        <p:spPr>
          <a:xfrm>
            <a:off x="913774" y="1002890"/>
            <a:ext cx="10363826" cy="5348748"/>
          </a:xfrm>
        </p:spPr>
        <p:txBody>
          <a:bodyPr>
            <a:normAutofit/>
          </a:bodyPr>
          <a:lstStyle/>
          <a:p>
            <a:pPr marL="0" lvl="0" indent="0" algn="just">
              <a:lnSpc>
                <a:spcPct val="107000"/>
              </a:lnSpc>
              <a:spcBef>
                <a:spcPts val="800"/>
              </a:spcBef>
              <a:buNone/>
            </a:pPr>
            <a:endParaRPr lang="en-IN" sz="11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r>
              <a:rPr lang="en-US" sz="2200" cap="none" dirty="0">
                <a:effectLst/>
                <a:latin typeface="Calibri" panose="020F0502020204030204" pitchFamily="34" charset="0"/>
                <a:ea typeface="Calibri" panose="020F0502020204030204" pitchFamily="34" charset="0"/>
                <a:cs typeface="Calibri" panose="020F0502020204030204" pitchFamily="34" charset="0"/>
              </a:rPr>
              <a:t>Sing In</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Daily Deals</a:t>
            </a:r>
          </a:p>
          <a:p>
            <a:pPr marL="342900" lvl="0" indent="-342900" algn="just">
              <a:lnSpc>
                <a:spcPct val="107000"/>
              </a:lnSpc>
              <a:buFont typeface="Symbol" panose="05050102010706020507" pitchFamily="18" charset="2"/>
              <a:buChar char=""/>
            </a:pPr>
            <a:r>
              <a:rPr lang="en-US" sz="2200" cap="none" dirty="0">
                <a:effectLst/>
                <a:latin typeface="Calibri" panose="020F0502020204030204" pitchFamily="34" charset="0"/>
                <a:ea typeface="Calibri" panose="020F0502020204030204" pitchFamily="34" charset="0"/>
                <a:cs typeface="Calibri" panose="020F0502020204030204" pitchFamily="34" charset="0"/>
              </a:rPr>
              <a:t>Brand Outlet</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Gift Cards</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Help &amp; Contact</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Sell</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Watchlist</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My eBay</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Notification</a:t>
            </a:r>
          </a:p>
          <a:p>
            <a:pPr marL="342900" lvl="0" indent="-342900" algn="just">
              <a:lnSpc>
                <a:spcPct val="107000"/>
              </a:lnSpc>
              <a:buFont typeface="Symbol" panose="05050102010706020507" pitchFamily="18" charset="2"/>
              <a:buChar char=""/>
            </a:pPr>
            <a:r>
              <a:rPr lang="en-US" sz="2200" cap="none" dirty="0">
                <a:latin typeface="Calibri" panose="020F0502020204030204" pitchFamily="34" charset="0"/>
                <a:ea typeface="Calibri" panose="020F0502020204030204" pitchFamily="34" charset="0"/>
                <a:cs typeface="Calibri" panose="020F0502020204030204" pitchFamily="34" charset="0"/>
              </a:rPr>
              <a:t>Cart</a:t>
            </a: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US" sz="2200" dirty="0">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07000"/>
              </a:lnSpc>
              <a:buFont typeface="Symbol" panose="05050102010706020507" pitchFamily="18" charset="2"/>
              <a:buChar char=""/>
            </a:pPr>
            <a:endParaRPr lang="en-IN" sz="11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35388873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D5F4B7-7399-8C16-22C9-CED453CD7A86}"/>
              </a:ext>
            </a:extLst>
          </p:cNvPr>
          <p:cNvSpPr>
            <a:spLocks noGrp="1"/>
          </p:cNvSpPr>
          <p:nvPr>
            <p:ph sz="quarter" idx="13"/>
          </p:nvPr>
        </p:nvSpPr>
        <p:spPr>
          <a:xfrm>
            <a:off x="913774" y="1435510"/>
            <a:ext cx="10363826" cy="4650658"/>
          </a:xfrm>
        </p:spPr>
        <p:txBody>
          <a:bodyPr>
            <a:normAutofit lnSpcReduction="10000"/>
          </a:bodyPr>
          <a:lstStyle/>
          <a:p>
            <a:r>
              <a:rPr lang="en-US" sz="2200" cap="none" dirty="0">
                <a:latin typeface="Calibri" panose="020F0502020204030204" pitchFamily="34" charset="0"/>
                <a:ea typeface="Calibri" panose="020F0502020204030204" pitchFamily="34" charset="0"/>
                <a:cs typeface="Calibri" panose="020F0502020204030204" pitchFamily="34" charset="0"/>
              </a:rPr>
              <a:t>Shop By Category</a:t>
            </a:r>
          </a:p>
          <a:p>
            <a:r>
              <a:rPr lang="en-US" sz="2200" cap="none" dirty="0">
                <a:latin typeface="Calibri" panose="020F0502020204030204" pitchFamily="34" charset="0"/>
                <a:ea typeface="Calibri" panose="020F0502020204030204" pitchFamily="34" charset="0"/>
                <a:cs typeface="Calibri" panose="020F0502020204030204" pitchFamily="34" charset="0"/>
              </a:rPr>
              <a:t>All Deals</a:t>
            </a:r>
          </a:p>
          <a:p>
            <a:r>
              <a:rPr lang="en-US" sz="2200" cap="none" dirty="0">
                <a:latin typeface="Calibri" panose="020F0502020204030204" pitchFamily="34" charset="0"/>
                <a:ea typeface="Calibri" panose="020F0502020204030204" pitchFamily="34" charset="0"/>
                <a:cs typeface="Calibri" panose="020F0502020204030204" pitchFamily="34" charset="0"/>
              </a:rPr>
              <a:t>Search Bar</a:t>
            </a:r>
          </a:p>
          <a:p>
            <a:r>
              <a:rPr lang="en-US" sz="2200" cap="none" dirty="0">
                <a:latin typeface="Calibri" panose="020F0502020204030204" pitchFamily="34" charset="0"/>
                <a:ea typeface="Calibri" panose="020F0502020204030204" pitchFamily="34" charset="0"/>
                <a:cs typeface="Calibri" panose="020F0502020204030204" pitchFamily="34" charset="0"/>
              </a:rPr>
              <a:t>Advanced</a:t>
            </a:r>
          </a:p>
          <a:p>
            <a:r>
              <a:rPr lang="en-US" sz="2200" cap="none" dirty="0">
                <a:latin typeface="Calibri" panose="020F0502020204030204" pitchFamily="34" charset="0"/>
                <a:ea typeface="Calibri" panose="020F0502020204030204" pitchFamily="34" charset="0"/>
                <a:cs typeface="Calibri" panose="020F0502020204030204" pitchFamily="34" charset="0"/>
              </a:rPr>
              <a:t>Featured</a:t>
            </a:r>
          </a:p>
          <a:p>
            <a:r>
              <a:rPr lang="en-US" sz="2200" cap="none" dirty="0">
                <a:latin typeface="Calibri" panose="020F0502020204030204" pitchFamily="34" charset="0"/>
                <a:ea typeface="Calibri" panose="020F0502020204030204" pitchFamily="34" charset="0"/>
                <a:cs typeface="Calibri" panose="020F0502020204030204" pitchFamily="34" charset="0"/>
              </a:rPr>
              <a:t>Tech</a:t>
            </a:r>
          </a:p>
          <a:p>
            <a:r>
              <a:rPr lang="en-US" sz="2200" cap="none" dirty="0">
                <a:latin typeface="Calibri" panose="020F0502020204030204" pitchFamily="34" charset="0"/>
                <a:ea typeface="Calibri" panose="020F0502020204030204" pitchFamily="34" charset="0"/>
                <a:cs typeface="Calibri" panose="020F0502020204030204" pitchFamily="34" charset="0"/>
              </a:rPr>
              <a:t>Fashion</a:t>
            </a:r>
          </a:p>
          <a:p>
            <a:r>
              <a:rPr lang="en-US" sz="2200" cap="none" dirty="0">
                <a:latin typeface="Calibri" panose="020F0502020204030204" pitchFamily="34" charset="0"/>
                <a:ea typeface="Calibri" panose="020F0502020204030204" pitchFamily="34" charset="0"/>
                <a:cs typeface="Calibri" panose="020F0502020204030204" pitchFamily="34" charset="0"/>
              </a:rPr>
              <a:t>Home</a:t>
            </a:r>
          </a:p>
          <a:p>
            <a:r>
              <a:rPr lang="en-US" sz="2200" cap="none" dirty="0">
                <a:latin typeface="Calibri" panose="020F0502020204030204" pitchFamily="34" charset="0"/>
                <a:ea typeface="Calibri" panose="020F0502020204030204" pitchFamily="34" charset="0"/>
                <a:cs typeface="Calibri" panose="020F0502020204030204" pitchFamily="34" charset="0"/>
              </a:rPr>
              <a:t>More</a:t>
            </a:r>
          </a:p>
          <a:p>
            <a:endParaRPr lang="en-US" dirty="0"/>
          </a:p>
          <a:p>
            <a:endParaRPr lang="en-US" dirty="0"/>
          </a:p>
        </p:txBody>
      </p:sp>
    </p:spTree>
    <p:extLst>
      <p:ext uri="{BB962C8B-B14F-4D97-AF65-F5344CB8AC3E}">
        <p14:creationId xmlns:p14="http://schemas.microsoft.com/office/powerpoint/2010/main" val="312796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p:txBody>
          <a:bodyPr/>
          <a:lstStyle/>
          <a:p>
            <a:pPr algn="l"/>
            <a:r>
              <a:rPr lang="en-US" sz="3600" dirty="0">
                <a:effectLst/>
                <a:latin typeface="Arial Rounded MT Bold" panose="020F0704030504030204" pitchFamily="34" charset="0"/>
                <a:ea typeface="Corbel" panose="020B0503020204020204" pitchFamily="34" charset="0"/>
                <a:cs typeface="Tahoma" panose="020B0604030504040204" pitchFamily="34" charset="0"/>
              </a:rPr>
              <a:t>Responsibilities</a:t>
            </a:r>
            <a:endParaRPr lang="en-IN"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p:txBody>
          <a:bodyPr/>
          <a:lstStyle/>
          <a:p>
            <a:pPr lvl="0" algn="just">
              <a:lnSpc>
                <a:spcPct val="107000"/>
              </a:lnSpc>
              <a:buFont typeface="Wingdings" panose="05000000000000000000" pitchFamily="2" charset="2"/>
              <a:buChar char="q"/>
            </a:pPr>
            <a:r>
              <a:rPr lang="en-US" sz="1800" dirty="0"/>
              <a:t>Understanding project requirements.</a:t>
            </a:r>
          </a:p>
          <a:p>
            <a:pPr lvl="0" algn="just">
              <a:lnSpc>
                <a:spcPct val="107000"/>
              </a:lnSpc>
              <a:buFont typeface="Wingdings" panose="05000000000000000000" pitchFamily="2" charset="2"/>
              <a:buChar char="q"/>
            </a:pPr>
            <a:r>
              <a:rPr lang="en-US" sz="1800" dirty="0"/>
              <a:t>Dividing the application into testable modules.</a:t>
            </a:r>
          </a:p>
          <a:p>
            <a:pPr lvl="0" algn="just">
              <a:lnSpc>
                <a:spcPct val="107000"/>
              </a:lnSpc>
              <a:buFont typeface="Wingdings" panose="05000000000000000000" pitchFamily="2" charset="2"/>
              <a:buChar char="q"/>
            </a:pPr>
            <a:r>
              <a:rPr lang="en-US" sz="1800" dirty="0"/>
              <a:t>Creating and managing tasks in tools like Jira.</a:t>
            </a:r>
          </a:p>
          <a:p>
            <a:pPr lvl="0" algn="just">
              <a:lnSpc>
                <a:spcPct val="107000"/>
              </a:lnSpc>
              <a:buFont typeface="Wingdings" panose="05000000000000000000" pitchFamily="2" charset="2"/>
              <a:buChar char="q"/>
            </a:pPr>
            <a:r>
              <a:rPr lang="en-US" sz="1800" dirty="0"/>
              <a:t>Preparing test plans and strategies.</a:t>
            </a:r>
          </a:p>
          <a:p>
            <a:pPr lvl="0" algn="just">
              <a:lnSpc>
                <a:spcPct val="107000"/>
              </a:lnSpc>
              <a:buFont typeface="Wingdings" panose="05000000000000000000" pitchFamily="2" charset="2"/>
              <a:buChar char="q"/>
            </a:pPr>
            <a:r>
              <a:rPr lang="en-US" sz="1800" dirty="0"/>
              <a:t>Writing and executing test cases (manual + automated).</a:t>
            </a:r>
          </a:p>
          <a:p>
            <a:pPr lvl="0" algn="just">
              <a:lnSpc>
                <a:spcPct val="107000"/>
              </a:lnSpc>
              <a:buFont typeface="Wingdings" panose="05000000000000000000" pitchFamily="2" charset="2"/>
              <a:buChar char="q"/>
            </a:pPr>
            <a:r>
              <a:rPr lang="en-US" sz="1800" dirty="0"/>
              <a:t>Logging and tracking defects.</a:t>
            </a:r>
          </a:p>
          <a:p>
            <a:pPr lvl="0" algn="just">
              <a:lnSpc>
                <a:spcPct val="107000"/>
              </a:lnSpc>
              <a:buFont typeface="Wingdings" panose="05000000000000000000" pitchFamily="2" charset="2"/>
              <a:buChar char="q"/>
            </a:pPr>
            <a:r>
              <a:rPr lang="en-US" sz="1800" dirty="0"/>
              <a:t>Generating reports (Test Reports, Defect Reports, Analysis Reports).</a:t>
            </a:r>
          </a:p>
          <a:p>
            <a:pPr lvl="0" algn="just">
              <a:lnSpc>
                <a:spcPct val="107000"/>
              </a:lnSpc>
              <a:buFont typeface="Wingdings" panose="05000000000000000000" pitchFamily="2" charset="2"/>
              <a:buChar char="q"/>
            </a:pPr>
            <a:r>
              <a:rPr lang="en-US" sz="1800" dirty="0"/>
              <a:t>Presenting the project outcome to class.</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a:p>
            <a:endParaRPr lang="en-IN" dirty="0"/>
          </a:p>
        </p:txBody>
      </p:sp>
    </p:spTree>
    <p:extLst>
      <p:ext uri="{BB962C8B-B14F-4D97-AF65-F5344CB8AC3E}">
        <p14:creationId xmlns:p14="http://schemas.microsoft.com/office/powerpoint/2010/main" val="1975825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913775" y="678729"/>
            <a:ext cx="10364451" cy="2516957"/>
          </a:xfrm>
        </p:spPr>
        <p:txBody>
          <a:bodyPr>
            <a:normAutofit/>
          </a:bodyPr>
          <a:lstStyle/>
          <a:p>
            <a:pPr algn="l"/>
            <a:r>
              <a:rPr lang="en-US" sz="4400" dirty="0">
                <a:effectLst/>
                <a:latin typeface="Arial Rounded MT Bold" panose="020F0704030504030204" pitchFamily="34" charset="0"/>
                <a:ea typeface="Corbel" panose="020B0503020204020204" pitchFamily="34" charset="0"/>
                <a:cs typeface="Tahoma" panose="020B0604030504040204" pitchFamily="34"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212258"/>
            <a:ext cx="10363826" cy="4178710"/>
          </a:xfrm>
        </p:spPr>
        <p:txBody>
          <a:bodyPr>
            <a:normAutofit/>
          </a:bodyPr>
          <a:lstStyle/>
          <a:p>
            <a:r>
              <a:rPr lang="en-US" sz="3000" b="1" dirty="0">
                <a:effectLst/>
                <a:latin typeface="Calibri" panose="020F0502020204030204" pitchFamily="34" charset="0"/>
                <a:ea typeface="Calibri" panose="020F0502020204030204" pitchFamily="34" charset="0"/>
                <a:cs typeface="Calibri" panose="020F0502020204030204" pitchFamily="34" charset="0"/>
              </a:rPr>
              <a:t>What is </a:t>
            </a:r>
            <a:r>
              <a:rPr lang="en-US" sz="3000" b="1" dirty="0">
                <a:latin typeface="Calibri" panose="020F0502020204030204" pitchFamily="34" charset="0"/>
                <a:ea typeface="Calibri" panose="020F0502020204030204" pitchFamily="34" charset="0"/>
                <a:cs typeface="Calibri" panose="020F0502020204030204" pitchFamily="34" charset="0"/>
              </a:rPr>
              <a:t>EBAY</a:t>
            </a:r>
            <a:r>
              <a:rPr lang="en-US" sz="3000" b="1" dirty="0">
                <a:effectLst/>
                <a:latin typeface="Calibri" panose="020F0502020204030204" pitchFamily="34" charset="0"/>
                <a:ea typeface="Calibri" panose="020F0502020204030204" pitchFamily="34" charset="0"/>
                <a:cs typeface="Calibri" panose="020F0502020204030204" pitchFamily="34" charset="0"/>
              </a:rPr>
              <a:t>?</a:t>
            </a:r>
            <a:endParaRPr lang="en-IN" sz="3000" b="1" dirty="0">
              <a:effectLst/>
              <a:latin typeface="Calibri" panose="020F0502020204030204" pitchFamily="34" charset="0"/>
              <a:ea typeface="Calibri" panose="020F0502020204030204" pitchFamily="34" charset="0"/>
              <a:cs typeface="Calibri" panose="020F0502020204030204" pitchFamily="34" charset="0"/>
            </a:endParaRPr>
          </a:p>
          <a:p>
            <a:pPr marL="1085850" indent="-400050" algn="just">
              <a:lnSpc>
                <a:spcPct val="107000"/>
              </a:lnSpc>
              <a:spcBef>
                <a:spcPts val="800"/>
              </a:spcBef>
              <a:buFont typeface="+mj-lt"/>
              <a:buAutoNum type="romanUcPeriod"/>
            </a:pPr>
            <a:r>
              <a:rPr lang="en-US" sz="1800" cap="none" dirty="0"/>
              <a:t>EBAY IS AN E-COMMERCE PLATFORM THAT ALLOWS USERS TO BUY AND SELL PRODUCTS AND SERVICES ONLINE.</a:t>
            </a:r>
          </a:p>
          <a:p>
            <a:pPr marL="1085850" indent="-400050" algn="just">
              <a:lnSpc>
                <a:spcPct val="107000"/>
              </a:lnSpc>
              <a:spcBef>
                <a:spcPts val="800"/>
              </a:spcBef>
              <a:buFont typeface="+mj-lt"/>
              <a:buAutoNum type="romanUcPeriod"/>
            </a:pPr>
            <a:r>
              <a:rPr lang="en-US" sz="1800" cap="none" dirty="0"/>
              <a:t>IT IS A GLOBAL ONLINE MARKETPLACE OFFERING A WIDE RANGE OF PRODUCTS.</a:t>
            </a:r>
          </a:p>
          <a:p>
            <a:pPr marL="1085850" indent="-400050" algn="just">
              <a:lnSpc>
                <a:spcPct val="107000"/>
              </a:lnSpc>
              <a:spcBef>
                <a:spcPts val="800"/>
              </a:spcBef>
              <a:buFont typeface="+mj-lt"/>
              <a:buAutoNum type="romanUcPeriod"/>
            </a:pPr>
            <a:r>
              <a:rPr lang="en-US" sz="1800" cap="none" dirty="0"/>
              <a:t>EBAY CONNECTS INDIVIDUAL BUYERS, SELLERS, AND BUSINESSES WORLDWIDE THROUGH A SECURE AND USER-FRIENDLY PLATFORM.</a:t>
            </a:r>
          </a:p>
          <a:p>
            <a:pPr marL="1085850" indent="-400050" algn="just">
              <a:lnSpc>
                <a:spcPct val="107000"/>
              </a:lnSpc>
              <a:spcBef>
                <a:spcPts val="800"/>
              </a:spcBef>
              <a:buFont typeface="+mj-lt"/>
              <a:buAutoNum type="romanUcPeriod"/>
            </a:pPr>
            <a:r>
              <a:rPr lang="en-US" sz="1800" cap="none" dirty="0"/>
              <a:t>THE PLATFORM HELPS USERS DISCOVER PRODUCTS, MAKE PURCHASES, AND MANAGE THEIR ONLINE BUYING AND SELLING ACTIVITIES EASILY.</a:t>
            </a:r>
          </a:p>
          <a:p>
            <a:pPr marL="0" indent="0">
              <a:buNone/>
            </a:pPr>
            <a:endParaRPr lang="en-IN" dirty="0"/>
          </a:p>
        </p:txBody>
      </p:sp>
    </p:spTree>
    <p:extLst>
      <p:ext uri="{BB962C8B-B14F-4D97-AF65-F5344CB8AC3E}">
        <p14:creationId xmlns:p14="http://schemas.microsoft.com/office/powerpoint/2010/main" val="3233025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a:xfrm>
            <a:off x="913775" y="383458"/>
            <a:ext cx="10364451" cy="766916"/>
          </a:xfrm>
        </p:spPr>
        <p:txBody>
          <a:bodyPr>
            <a:normAutofit fontScale="90000"/>
          </a:bodyPr>
          <a:lstStyle/>
          <a:p>
            <a:pPr algn="l"/>
            <a:r>
              <a:rPr lang="en-US" sz="4400" b="1" dirty="0">
                <a:effectLst/>
                <a:latin typeface="Arial Rounded MT Bold" panose="020F0704030504030204" pitchFamily="34" charset="0"/>
                <a:ea typeface="Corbel" panose="020B0503020204020204" pitchFamily="34" charset="0"/>
                <a:cs typeface="Tahoma" panose="020B0604030504040204" pitchFamily="34"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452284" y="1238865"/>
            <a:ext cx="11346425" cy="5329083"/>
          </a:xfrm>
        </p:spPr>
        <p:txBody>
          <a:bodyPr>
            <a:normAutofit lnSpcReduction="10000"/>
          </a:bodyPr>
          <a:lstStyle/>
          <a:p>
            <a:pPr marL="1028700" indent="-342900" algn="just">
              <a:lnSpc>
                <a:spcPct val="107000"/>
              </a:lnSpc>
              <a:spcBef>
                <a:spcPts val="800"/>
              </a:spcBef>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1 :  </a:t>
            </a:r>
            <a:r>
              <a:rPr lang="en-US" sz="2300" b="1" dirty="0">
                <a:effectLst/>
                <a:highlight>
                  <a:srgbClr val="FF00FF"/>
                </a:highlight>
                <a:latin typeface="Arial Black" panose="020B0A04020102020204" pitchFamily="34" charset="0"/>
                <a:ea typeface="Corbel" panose="020B0503020204020204" pitchFamily="34" charset="0"/>
                <a:cs typeface="Tahoma" panose="020B0604030504040204" pitchFamily="34" charset="0"/>
              </a:rPr>
              <a:t>Sign in page</a:t>
            </a:r>
            <a:endParaRPr lang="en-IN" sz="2300" dirty="0">
              <a:latin typeface="Corbel" panose="020B0503020204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300" dirty="0">
                <a:latin typeface="Calibri" panose="020F0502020204030204" pitchFamily="34" charset="0"/>
                <a:ea typeface="Corbel" panose="020B0503020204020204" pitchFamily="34" charset="0"/>
                <a:cs typeface="Tahoma" panose="020B0604030504040204" pitchFamily="34" charset="0"/>
              </a:rPr>
              <a:t>     Allows users to log into their personal eBay account</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300" b="1" dirty="0">
                <a:effectLst/>
                <a:latin typeface="Arial Black" panose="020B0A04020102020204" pitchFamily="34" charset="0"/>
                <a:ea typeface="Corbel" panose="020B0503020204020204" pitchFamily="34" charset="0"/>
                <a:cs typeface="Tahoma" panose="020B0604030504040204" pitchFamily="34" charset="0"/>
              </a:rPr>
              <a:t>Module 2 :  </a:t>
            </a:r>
            <a:r>
              <a:rPr lang="en-US" sz="2300" b="1" dirty="0">
                <a:effectLst/>
                <a:highlight>
                  <a:srgbClr val="00FF00"/>
                </a:highlight>
                <a:latin typeface="Arial Black" panose="020B0A04020102020204" pitchFamily="34" charset="0"/>
                <a:ea typeface="Corbel" panose="020B0503020204020204" pitchFamily="34" charset="0"/>
                <a:cs typeface="Tahoma" panose="020B0604030504040204" pitchFamily="34" charset="0"/>
              </a:rPr>
              <a:t>Daily Deals</a:t>
            </a:r>
            <a:endParaRPr lang="en-IN" sz="2300" dirty="0">
              <a:effectLst/>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sz="1800" dirty="0">
                <a:effectLst/>
                <a:latin typeface="Calibri" panose="020F0502020204030204" pitchFamily="34" charset="0"/>
                <a:ea typeface="Corbel" panose="020B0503020204020204" pitchFamily="34" charset="0"/>
                <a:cs typeface="Tahoma" panose="020B0604030504040204" pitchFamily="34" charset="0"/>
              </a:rPr>
              <a:t>      </a:t>
            </a:r>
            <a:r>
              <a:rPr lang="en-US" sz="2300" dirty="0">
                <a:latin typeface="Calibri" panose="020F0502020204030204" pitchFamily="34" charset="0"/>
                <a:ea typeface="Calibri" panose="020F0502020204030204" pitchFamily="34" charset="0"/>
                <a:cs typeface="Calibri" panose="020F0502020204030204" pitchFamily="34" charset="0"/>
              </a:rPr>
              <a:t>Offers time-limited promotions and discounts on selected products</a:t>
            </a:r>
            <a:r>
              <a:rPr lang="en-IN" sz="2300" dirty="0">
                <a:effectLst/>
                <a:latin typeface="Calibri" panose="020F0502020204030204" pitchFamily="34" charset="0"/>
                <a:ea typeface="Calibri" panose="020F0502020204030204" pitchFamily="34" charset="0"/>
                <a:cs typeface="Calibri" panose="020F0502020204030204" pitchFamily="34" charset="0"/>
              </a:rPr>
              <a:t> </a:t>
            </a:r>
          </a:p>
          <a:p>
            <a:pPr marL="1028700" indent="-342900" algn="just">
              <a:lnSpc>
                <a:spcPct val="107000"/>
              </a:lnSpc>
              <a:buFont typeface="Wingdings" panose="05000000000000000000" pitchFamily="2" charset="2"/>
              <a:buChar char="ü"/>
            </a:pPr>
            <a:r>
              <a:rPr lang="en-IN" sz="2300" dirty="0">
                <a:effectLst/>
                <a:latin typeface="Arial Black" panose="020B0A04020102020204" pitchFamily="34" charset="0"/>
                <a:ea typeface="Corbel" panose="020B0503020204020204" pitchFamily="34" charset="0"/>
                <a:cs typeface="Tahoma" panose="020B0604030504040204" pitchFamily="34" charset="0"/>
              </a:rPr>
              <a:t>Module 4 :  </a:t>
            </a:r>
            <a:r>
              <a:rPr lang="en-IN" sz="2300" dirty="0">
                <a:effectLst/>
                <a:highlight>
                  <a:srgbClr val="00FFFF"/>
                </a:highlight>
                <a:latin typeface="Arial Black" panose="020B0A04020102020204" pitchFamily="34" charset="0"/>
                <a:ea typeface="Corbel" panose="020B0503020204020204" pitchFamily="34" charset="0"/>
                <a:cs typeface="Tahoma" panose="020B0604030504040204" pitchFamily="34" charset="0"/>
              </a:rPr>
              <a:t>Brand Outlet</a:t>
            </a:r>
          </a:p>
          <a:p>
            <a:pPr marL="685800" indent="0" algn="just">
              <a:lnSpc>
                <a:spcPct val="107000"/>
              </a:lnSpc>
              <a:buNone/>
            </a:pPr>
            <a:r>
              <a:rPr lang="en-US" sz="2400" dirty="0">
                <a:latin typeface="Calibri" panose="020F0502020204030204" pitchFamily="34" charset="0"/>
                <a:ea typeface="Calibri" panose="020F0502020204030204" pitchFamily="34" charset="0"/>
                <a:cs typeface="Calibri" panose="020F0502020204030204" pitchFamily="34" charset="0"/>
              </a:rPr>
              <a:t>    Provides access to official brand stores with discounted prices</a:t>
            </a: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4 :  </a:t>
            </a:r>
            <a:r>
              <a:rPr lang="en-IN" sz="2400" dirty="0">
                <a:highlight>
                  <a:srgbClr val="FFFF00"/>
                </a:highlight>
                <a:latin typeface="Arial Black" panose="020B0A04020102020204" pitchFamily="34" charset="0"/>
                <a:ea typeface="Corbel" panose="020B0503020204020204" pitchFamily="34" charset="0"/>
                <a:cs typeface="Tahoma" panose="020B0604030504040204" pitchFamily="34" charset="0"/>
              </a:rPr>
              <a:t>gift cards</a:t>
            </a:r>
          </a:p>
          <a:p>
            <a:pPr marL="685800" indent="0" algn="just">
              <a:lnSpc>
                <a:spcPct val="107000"/>
              </a:lnSpc>
              <a:buNone/>
            </a:pPr>
            <a:r>
              <a:rPr lang="en-US" sz="2400" dirty="0">
                <a:latin typeface="Calibri" panose="020F0502020204030204" pitchFamily="34" charset="0"/>
                <a:ea typeface="Calibri" panose="020F0502020204030204" pitchFamily="34" charset="0"/>
                <a:cs typeface="Calibri" panose="020F0502020204030204" pitchFamily="34" charset="0"/>
              </a:rPr>
              <a:t>    Lets users purchase eBay gift cards for personal use or gifting</a:t>
            </a: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5 :  </a:t>
            </a:r>
            <a:r>
              <a:rPr lang="en-US" sz="2400" b="1" dirty="0">
                <a:highlight>
                  <a:srgbClr val="808080"/>
                </a:highlight>
                <a:latin typeface="Arial Black" panose="020B0A04020102020204" pitchFamily="34" charset="0"/>
              </a:rPr>
              <a:t>Help &amp; Contact</a:t>
            </a:r>
            <a:endParaRPr lang="en-IN" sz="2400" b="1" dirty="0">
              <a:highlight>
                <a:srgbClr val="80808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sz="2400" dirty="0"/>
              <a:t>   </a:t>
            </a:r>
            <a:r>
              <a:rPr lang="en-US" sz="2400" dirty="0">
                <a:latin typeface="Calibri" panose="020F0502020204030204" pitchFamily="34" charset="0"/>
                <a:ea typeface="Calibri" panose="020F0502020204030204" pitchFamily="34" charset="0"/>
                <a:cs typeface="Calibri" panose="020F0502020204030204" pitchFamily="34" charset="0"/>
              </a:rPr>
              <a:t>Directs users to eBay’s support center for common questions,            FAQs, and contact options</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685800" indent="0" algn="just">
              <a:lnSpc>
                <a:spcPct val="107000"/>
              </a:lnSpc>
              <a:buNone/>
            </a:pPr>
            <a:endParaRPr lang="en-US" sz="2400" dirty="0"/>
          </a:p>
          <a:p>
            <a:pPr marL="685800" indent="0" algn="just">
              <a:lnSpc>
                <a:spcPct val="107000"/>
              </a:lnSpc>
              <a:buNone/>
            </a:pPr>
            <a:endParaRPr lang="en-US" sz="2400" dirty="0"/>
          </a:p>
          <a:p>
            <a:pPr marL="685800" indent="0" algn="just">
              <a:lnSpc>
                <a:spcPct val="107000"/>
              </a:lnSpc>
              <a:buNone/>
            </a:pPr>
            <a:endParaRPr lang="en-US" sz="2400" dirty="0"/>
          </a:p>
          <a:p>
            <a:pPr marL="685800" indent="0" algn="just">
              <a:lnSpc>
                <a:spcPct val="107000"/>
              </a:lnSpc>
              <a:buNone/>
            </a:pPr>
            <a:endParaRPr lang="en-IN" sz="2300" dirty="0">
              <a:effectLst/>
              <a:highlight>
                <a:srgbClr val="00FFFF"/>
              </a:highlight>
              <a:latin typeface="Arial Black" panose="020B0A04020102020204" pitchFamily="34" charset="0"/>
              <a:ea typeface="Corbel" panose="020B0503020204020204" pitchFamily="34" charset="0"/>
              <a:cs typeface="Tahoma" panose="020B0604030504040204" pitchFamily="34" charset="0"/>
            </a:endParaRPr>
          </a:p>
        </p:txBody>
      </p:sp>
    </p:spTree>
    <p:extLst>
      <p:ext uri="{BB962C8B-B14F-4D97-AF65-F5344CB8AC3E}">
        <p14:creationId xmlns:p14="http://schemas.microsoft.com/office/powerpoint/2010/main" val="3786379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9DB5BF-E975-45DB-BC5F-E44DE53BD3E5}"/>
              </a:ext>
            </a:extLst>
          </p:cNvPr>
          <p:cNvSpPr>
            <a:spLocks noGrp="1"/>
          </p:cNvSpPr>
          <p:nvPr>
            <p:ph sz="quarter" idx="13"/>
          </p:nvPr>
        </p:nvSpPr>
        <p:spPr>
          <a:xfrm>
            <a:off x="422787" y="866274"/>
            <a:ext cx="11346426" cy="5750836"/>
          </a:xfrm>
        </p:spPr>
        <p:txBody>
          <a:bodyPr/>
          <a:lstStyle/>
          <a:p>
            <a:pPr marL="1028700" indent="-342900" algn="just">
              <a:lnSpc>
                <a:spcPct val="107000"/>
              </a:lnSpc>
              <a:spcBef>
                <a:spcPts val="800"/>
              </a:spcBef>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6 :  </a:t>
            </a:r>
            <a:r>
              <a:rPr lang="en-US" sz="2300" b="1" dirty="0">
                <a:highlight>
                  <a:srgbClr val="FF00FF"/>
                </a:highlight>
                <a:latin typeface="Arial Black" panose="020B0A04020102020204" pitchFamily="34" charset="0"/>
                <a:ea typeface="Corbel" panose="020B0503020204020204" pitchFamily="34" charset="0"/>
                <a:cs typeface="Tahoma" panose="020B0604030504040204" pitchFamily="34" charset="0"/>
              </a:rPr>
              <a:t>Sell</a:t>
            </a:r>
            <a:endParaRPr lang="en-IN" sz="2300" dirty="0">
              <a:latin typeface="Corbel" panose="020B0503020204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orbel" panose="020B0503020204020204" pitchFamily="34" charset="0"/>
                <a:cs typeface="Tahoma" panose="020B0604030504040204" pitchFamily="34" charset="0"/>
              </a:rPr>
              <a:t>     Entry point for users or businesses to list and sell their products</a:t>
            </a:r>
          </a:p>
          <a:p>
            <a:pPr marL="1028700" indent="-342900" algn="just">
              <a:lnSpc>
                <a:spcPct val="107000"/>
              </a:lnSpc>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7 :  </a:t>
            </a:r>
            <a:r>
              <a:rPr lang="en-US" sz="2300" b="1" dirty="0">
                <a:highlight>
                  <a:srgbClr val="00FF00"/>
                </a:highlight>
                <a:latin typeface="Arial Black" panose="020B0A04020102020204" pitchFamily="34" charset="0"/>
                <a:ea typeface="Corbel" panose="020B0503020204020204" pitchFamily="34" charset="0"/>
                <a:cs typeface="Tahoma" panose="020B0604030504040204" pitchFamily="34" charset="0"/>
              </a:rPr>
              <a:t>Watchlist</a:t>
            </a:r>
            <a:endParaRPr lang="en-IN" sz="2300" dirty="0">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dirty="0">
                <a:latin typeface="Calibri" panose="020F0502020204030204" pitchFamily="34" charset="0"/>
                <a:ea typeface="Corbel" panose="020B0503020204020204" pitchFamily="34" charset="0"/>
                <a:cs typeface="Tahoma" panose="020B0604030504040204" pitchFamily="34" charset="0"/>
              </a:rPr>
              <a:t>      </a:t>
            </a:r>
            <a:r>
              <a:rPr lang="en-US" dirty="0">
                <a:latin typeface="Calibri" panose="020F0502020204030204" pitchFamily="34" charset="0"/>
                <a:ea typeface="Corbel" panose="020B0503020204020204" pitchFamily="34" charset="0"/>
                <a:cs typeface="Tahoma" panose="020B0604030504040204" pitchFamily="34" charset="0"/>
              </a:rPr>
              <a:t>Stores user-saved items for future viewing or purchase</a:t>
            </a:r>
            <a:endParaRPr lang="en-IN" dirty="0">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300" dirty="0">
                <a:latin typeface="Arial Black" panose="020B0A04020102020204" pitchFamily="34" charset="0"/>
                <a:ea typeface="Corbel" panose="020B0503020204020204" pitchFamily="34" charset="0"/>
                <a:cs typeface="Tahoma" panose="020B0604030504040204" pitchFamily="34" charset="0"/>
              </a:rPr>
              <a:t>Module 8 :  </a:t>
            </a:r>
            <a:r>
              <a:rPr lang="en-IN" sz="2300" dirty="0">
                <a:highlight>
                  <a:srgbClr val="00FFFF"/>
                </a:highlight>
                <a:latin typeface="Arial Black" panose="020B0A04020102020204" pitchFamily="34" charset="0"/>
                <a:ea typeface="Corbel" panose="020B0503020204020204" pitchFamily="34" charset="0"/>
                <a:cs typeface="Tahoma" panose="020B0604030504040204" pitchFamily="34" charset="0"/>
              </a:rPr>
              <a:t>My eBay</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Personal dashboard with access to purchase saved searches</a:t>
            </a:r>
            <a:endParaRPr lang="en-IN" dirty="0">
              <a:highlight>
                <a:srgbClr val="00FFFF"/>
              </a:highligh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9 :  </a:t>
            </a:r>
            <a:r>
              <a:rPr lang="en-IN" sz="2400" dirty="0">
                <a:highlight>
                  <a:srgbClr val="FFFF00"/>
                </a:highlight>
                <a:latin typeface="Arial Black" panose="020B0A04020102020204" pitchFamily="34" charset="0"/>
                <a:ea typeface="Corbel" panose="020B0503020204020204" pitchFamily="34" charset="0"/>
                <a:cs typeface="Tahoma" panose="020B0604030504040204" pitchFamily="34" charset="0"/>
              </a:rPr>
              <a:t>Notification</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Displays alerts such as order updates, messages  or system announcements</a:t>
            </a: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10 :  </a:t>
            </a:r>
            <a:r>
              <a:rPr lang="en-IN" sz="2400" dirty="0">
                <a:highlight>
                  <a:srgbClr val="808080"/>
                </a:highlight>
                <a:latin typeface="Arial Black" panose="020B0A04020102020204" pitchFamily="34" charset="0"/>
                <a:ea typeface="Corbel" panose="020B0503020204020204" pitchFamily="34" charset="0"/>
                <a:cs typeface="Tahoma" panose="020B0604030504040204" pitchFamily="34" charset="0"/>
              </a:rPr>
              <a:t>Cart</a:t>
            </a:r>
            <a:endParaRPr lang="en-IN" sz="2400" dirty="0">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Shows items the user has added and is ready to buy</a:t>
            </a:r>
          </a:p>
          <a:p>
            <a:pPr marL="685800" indent="0" algn="just">
              <a:lnSpc>
                <a:spcPct val="107000"/>
              </a:lnSpc>
              <a:buNone/>
            </a:pPr>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15044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6C5F9-A767-277F-4233-041887FA5AFE}"/>
              </a:ext>
            </a:extLst>
          </p:cNvPr>
          <p:cNvSpPr>
            <a:spLocks noGrp="1"/>
          </p:cNvSpPr>
          <p:nvPr>
            <p:ph sz="quarter" idx="13"/>
          </p:nvPr>
        </p:nvSpPr>
        <p:spPr>
          <a:xfrm>
            <a:off x="511277" y="1543665"/>
            <a:ext cx="11189109" cy="4925960"/>
          </a:xfrm>
        </p:spPr>
        <p:txBody>
          <a:bodyPr>
            <a:normAutofit/>
          </a:bodyPr>
          <a:lstStyle/>
          <a:p>
            <a:pPr marL="1028700" indent="-342900" algn="just">
              <a:lnSpc>
                <a:spcPct val="107000"/>
              </a:lnSpc>
              <a:spcBef>
                <a:spcPts val="800"/>
              </a:spcBef>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11 :  </a:t>
            </a:r>
            <a:r>
              <a:rPr lang="en-US" sz="2300" b="1" dirty="0">
                <a:highlight>
                  <a:srgbClr val="FF00FF"/>
                </a:highlight>
                <a:latin typeface="Arial Black" panose="020B0A04020102020204" pitchFamily="34" charset="0"/>
                <a:ea typeface="Corbel" panose="020B0503020204020204" pitchFamily="34" charset="0"/>
                <a:cs typeface="Tahoma" panose="020B0604030504040204" pitchFamily="34" charset="0"/>
              </a:rPr>
              <a:t>Shop by Category</a:t>
            </a:r>
          </a:p>
          <a:p>
            <a:pPr marL="685800" indent="0" algn="just">
              <a:lnSpc>
                <a:spcPct val="107000"/>
              </a:lnSpc>
              <a:spcBef>
                <a:spcPts val="800"/>
              </a:spcBef>
              <a:buNone/>
            </a:pPr>
            <a:r>
              <a:rPr lang="en-US" sz="2400" dirty="0"/>
              <a:t>    </a:t>
            </a:r>
            <a:r>
              <a:rPr lang="en-US" dirty="0">
                <a:latin typeface="Calibri" panose="020F0502020204030204" pitchFamily="34" charset="0"/>
                <a:ea typeface="Calibri" panose="020F0502020204030204" pitchFamily="34" charset="0"/>
                <a:cs typeface="Calibri" panose="020F0502020204030204" pitchFamily="34" charset="0"/>
              </a:rPr>
              <a:t>Dropdown menu to browse products by categories like Electronics, Fashion, Collectibles, etc</a:t>
            </a:r>
            <a:r>
              <a:rPr lang="en-US" sz="2400" dirty="0"/>
              <a:t>.</a:t>
            </a:r>
            <a:endParaRPr lang="en-IN" sz="2300" dirty="0">
              <a:latin typeface="Corbel" panose="020B0503020204020204" pitchFamily="34" charset="0"/>
              <a:ea typeface="Corbel" panose="020B0503020204020204" pitchFamily="34" charset="0"/>
              <a:cs typeface="Tahoma" panose="020B0604030504040204" pitchFamily="34" charset="0"/>
            </a:endParaRPr>
          </a:p>
          <a:p>
            <a:pPr marL="1028700" indent="-342900" algn="just">
              <a:lnSpc>
                <a:spcPct val="107000"/>
              </a:lnSpc>
              <a:buFont typeface="Wingdings" panose="05000000000000000000" pitchFamily="2" charset="2"/>
              <a:buChar char="ü"/>
            </a:pPr>
            <a:r>
              <a:rPr lang="en-US" sz="2300" b="1" dirty="0">
                <a:latin typeface="Arial Black" panose="020B0A04020102020204" pitchFamily="34" charset="0"/>
                <a:ea typeface="Corbel" panose="020B0503020204020204" pitchFamily="34" charset="0"/>
                <a:cs typeface="Tahoma" panose="020B0604030504040204" pitchFamily="34" charset="0"/>
              </a:rPr>
              <a:t>Module 12 :  </a:t>
            </a:r>
            <a:r>
              <a:rPr lang="en-US" sz="2300" b="1" dirty="0">
                <a:highlight>
                  <a:srgbClr val="00FF00"/>
                </a:highlight>
                <a:latin typeface="Arial Black" panose="020B0A04020102020204" pitchFamily="34" charset="0"/>
                <a:ea typeface="Corbel" panose="020B0503020204020204" pitchFamily="34" charset="0"/>
                <a:cs typeface="Tahoma" panose="020B0604030504040204" pitchFamily="34" charset="0"/>
              </a:rPr>
              <a:t>All CATEGORIES</a:t>
            </a:r>
            <a:endParaRPr lang="en-IN" sz="2300" dirty="0">
              <a:highlight>
                <a:srgbClr val="00FF00"/>
              </a:highlight>
              <a:latin typeface="Arial Black" panose="020B0A04020102020204" pitchFamily="34" charset="0"/>
              <a:ea typeface="Corbel" panose="020B0503020204020204" pitchFamily="34" charset="0"/>
              <a:cs typeface="Tahoma" panose="020B0604030504040204" pitchFamily="34" charset="0"/>
            </a:endParaRPr>
          </a:p>
          <a:p>
            <a:pPr marL="685800" indent="0" algn="just">
              <a:lnSpc>
                <a:spcPct val="107000"/>
              </a:lnSpc>
              <a:buNone/>
            </a:pPr>
            <a:r>
              <a:rPr lang="en-IN" dirty="0">
                <a:latin typeface="Calibri" panose="020F0502020204030204" pitchFamily="34" charset="0"/>
                <a:ea typeface="Corbel" panose="020B0503020204020204" pitchFamily="34" charset="0"/>
                <a:cs typeface="Tahoma" panose="020B0604030504040204" pitchFamily="34" charset="0"/>
              </a:rPr>
              <a:t>      </a:t>
            </a:r>
            <a:r>
              <a:rPr lang="en-US" dirty="0">
                <a:latin typeface="Calibri" panose="020F0502020204030204" pitchFamily="34" charset="0"/>
                <a:ea typeface="Calibri" panose="020F0502020204030204" pitchFamily="34" charset="0"/>
                <a:cs typeface="Calibri" panose="020F0502020204030204" pitchFamily="34" charset="0"/>
              </a:rPr>
              <a:t>View all different types of  categories available in website</a:t>
            </a:r>
          </a:p>
          <a:p>
            <a:pPr marL="1028700" indent="-342900" algn="just">
              <a:lnSpc>
                <a:spcPct val="107000"/>
              </a:lnSpc>
              <a:buFont typeface="Wingdings" panose="05000000000000000000" pitchFamily="2" charset="2"/>
              <a:buChar char="ü"/>
            </a:pPr>
            <a:r>
              <a:rPr lang="en-IN" sz="2300" dirty="0">
                <a:latin typeface="Arial Black" panose="020B0A04020102020204" pitchFamily="34" charset="0"/>
                <a:ea typeface="Corbel" panose="020B0503020204020204" pitchFamily="34" charset="0"/>
                <a:cs typeface="Tahoma" panose="020B0604030504040204" pitchFamily="34" charset="0"/>
              </a:rPr>
              <a:t>Module 13 :  </a:t>
            </a:r>
            <a:r>
              <a:rPr lang="en-IN" sz="2300" dirty="0">
                <a:highlight>
                  <a:srgbClr val="00FFFF"/>
                </a:highlight>
                <a:latin typeface="Arial Black" panose="020B0A04020102020204" pitchFamily="34" charset="0"/>
                <a:ea typeface="Corbel" panose="020B0503020204020204" pitchFamily="34" charset="0"/>
                <a:cs typeface="Tahoma" panose="020B0604030504040204" pitchFamily="34" charset="0"/>
              </a:rPr>
              <a:t>Search Bar</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Main search functionality to find products by name, brand, or keywords.</a:t>
            </a:r>
            <a:endParaRPr lang="en-IN" dirty="0">
              <a:highlight>
                <a:srgbClr val="00FFFF"/>
              </a:highlight>
              <a:latin typeface="Calibri" panose="020F0502020204030204" pitchFamily="34" charset="0"/>
              <a:ea typeface="Calibri" panose="020F0502020204030204" pitchFamily="34" charset="0"/>
              <a:cs typeface="Calibri" panose="020F0502020204030204" pitchFamily="34" charset="0"/>
            </a:endParaRPr>
          </a:p>
          <a:p>
            <a:pPr marL="1028700" indent="-342900" algn="just">
              <a:lnSpc>
                <a:spcPct val="107000"/>
              </a:lnSpc>
              <a:buFont typeface="Wingdings" panose="05000000000000000000" pitchFamily="2" charset="2"/>
              <a:buChar char="ü"/>
            </a:pPr>
            <a:r>
              <a:rPr lang="en-IN" sz="2400" dirty="0">
                <a:latin typeface="Arial Black" panose="020B0A04020102020204" pitchFamily="34" charset="0"/>
                <a:ea typeface="Corbel" panose="020B0503020204020204" pitchFamily="34" charset="0"/>
                <a:cs typeface="Tahoma" panose="020B0604030504040204" pitchFamily="34" charset="0"/>
              </a:rPr>
              <a:t>Module 14 :  </a:t>
            </a:r>
            <a:r>
              <a:rPr lang="en-IN" sz="2400" dirty="0">
                <a:highlight>
                  <a:srgbClr val="FFFF00"/>
                </a:highlight>
                <a:latin typeface="Arial Black" panose="020B0A04020102020204" pitchFamily="34" charset="0"/>
                <a:ea typeface="Corbel" panose="020B0503020204020204" pitchFamily="34" charset="0"/>
                <a:cs typeface="Tahoma" panose="020B0604030504040204" pitchFamily="34" charset="0"/>
              </a:rPr>
              <a:t>Advanced</a:t>
            </a:r>
          </a:p>
          <a:p>
            <a:pPr marL="685800" indent="0" algn="just">
              <a:lnSpc>
                <a:spcPct val="107000"/>
              </a:lnSpc>
              <a:buNone/>
            </a:pPr>
            <a:r>
              <a:rPr lang="en-US" dirty="0">
                <a:latin typeface="Calibri" panose="020F0502020204030204" pitchFamily="34" charset="0"/>
                <a:ea typeface="Calibri" panose="020F0502020204030204" pitchFamily="34" charset="0"/>
                <a:cs typeface="Calibri" panose="020F0502020204030204" pitchFamily="34" charset="0"/>
              </a:rPr>
              <a:t>    Opens advanced search filters like seller, price range, location, and item condition</a:t>
            </a:r>
            <a:endParaRPr lang="en-US" dirty="0"/>
          </a:p>
        </p:txBody>
      </p:sp>
    </p:spTree>
    <p:extLst>
      <p:ext uri="{BB962C8B-B14F-4D97-AF65-F5344CB8AC3E}">
        <p14:creationId xmlns:p14="http://schemas.microsoft.com/office/powerpoint/2010/main" val="4170012224"/>
      </p:ext>
    </p:extLst>
  </p:cSld>
  <p:clrMapOvr>
    <a:masterClrMapping/>
  </p:clrMapOvr>
</p:sld>
</file>

<file path=ppt/theme/theme1.xml><?xml version="1.0" encoding="utf-8"?>
<a:theme xmlns:a="http://schemas.openxmlformats.org/drawingml/2006/main" name="Drople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501</TotalTime>
  <Words>1154</Words>
  <Application>Microsoft Office PowerPoint</Application>
  <PresentationFormat>Widescreen</PresentationFormat>
  <Paragraphs>131</Paragraphs>
  <Slides>18</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Arial Black</vt:lpstr>
      <vt:lpstr>Arial Rounded MT Bold</vt:lpstr>
      <vt:lpstr>Calibri</vt:lpstr>
      <vt:lpstr>Cooper Black</vt:lpstr>
      <vt:lpstr>Corbel</vt:lpstr>
      <vt:lpstr>Courier New</vt:lpstr>
      <vt:lpstr>Symbol</vt:lpstr>
      <vt:lpstr>Tw Cen MT</vt:lpstr>
      <vt:lpstr>Wingdings</vt:lpstr>
      <vt:lpstr>Droplet</vt:lpstr>
      <vt:lpstr>EBAY  WEBSITE</vt:lpstr>
      <vt:lpstr>Introduction :  </vt:lpstr>
      <vt:lpstr>Modules of ebay website </vt:lpstr>
      <vt:lpstr>PowerPoint Presentation</vt:lpstr>
      <vt:lpstr>Responsibilities</vt:lpstr>
      <vt:lpstr>Overview </vt:lpstr>
      <vt:lpstr>Modules </vt:lpstr>
      <vt:lpstr>PowerPoint Presentation</vt:lpstr>
      <vt:lpstr>PowerPoint Presentation</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dc:title>
  <dc:creator>Sumalatha Kothapalli</dc:creator>
  <cp:lastModifiedBy>Sumalatha K</cp:lastModifiedBy>
  <cp:revision>50</cp:revision>
  <dcterms:created xsi:type="dcterms:W3CDTF">2024-02-15T17:31:50Z</dcterms:created>
  <dcterms:modified xsi:type="dcterms:W3CDTF">2025-08-19T05:10:24Z</dcterms:modified>
</cp:coreProperties>
</file>