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74" r:id="rId9"/>
    <p:sldId id="275" r:id="rId10"/>
    <p:sldId id="276" r:id="rId11"/>
    <p:sldId id="263" r:id="rId12"/>
    <p:sldId id="271" r:id="rId13"/>
    <p:sldId id="272" r:id="rId14"/>
    <p:sldId id="264" r:id="rId15"/>
    <p:sldId id="270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E317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FFE3-CAD7-40AA-8C49-74B66497B74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FDC5-DCA9-4D62-826F-74397662D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12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17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26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979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197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9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941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008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85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33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6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4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31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4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58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36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33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6C5-960E-B04C-1EC6-7370BB7B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50607"/>
            <a:ext cx="9881664" cy="2785696"/>
          </a:xfrm>
        </p:spPr>
        <p:txBody>
          <a:bodyPr>
            <a:normAutofit/>
          </a:bodyPr>
          <a:lstStyle/>
          <a:p>
            <a:r>
              <a:rPr lang="en-US" sz="8800" b="1" kern="1400" dirty="0">
                <a:solidFill>
                  <a:srgbClr val="2F2F2F"/>
                </a:solidFill>
                <a:effectLst/>
                <a:latin typeface="Cooper Black" panose="0208090404030B020404" pitchFamily="18" charset="0"/>
                <a:ea typeface="MS Gothic" panose="020B0609070205080204" pitchFamily="49" charset="-128"/>
                <a:cs typeface="Tahoma" panose="020B0604030504040204" pitchFamily="34" charset="0"/>
              </a:rPr>
              <a:t>EBAY  WEBSITE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A47C-8B19-C12B-9663-CB179A4B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6426" y="3628102"/>
            <a:ext cx="8689976" cy="1563329"/>
          </a:xfrm>
        </p:spPr>
        <p:txBody>
          <a:bodyPr/>
          <a:lstStyle/>
          <a:p>
            <a:r>
              <a:rPr lang="en-US" sz="1800" u="sng" kern="1400" dirty="0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Guidance of  </a:t>
            </a:r>
            <a:r>
              <a:rPr lang="en-US" sz="1800" u="sng" kern="1400" dirty="0">
                <a:solidFill>
                  <a:srgbClr val="2F2F2F"/>
                </a:solidFill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Mrs. Vaishali </a:t>
            </a:r>
            <a:r>
              <a:rPr lang="en-US" sz="1800" u="sng" kern="1400" dirty="0" err="1">
                <a:solidFill>
                  <a:srgbClr val="2F2F2F"/>
                </a:solidFill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Sonawane</a:t>
            </a:r>
            <a:r>
              <a:rPr lang="en-US" sz="1800" u="sng" kern="1400" dirty="0">
                <a:solidFill>
                  <a:srgbClr val="2F2F2F"/>
                </a:solidFill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Mam. </a:t>
            </a:r>
            <a:endParaRPr lang="en-IN" sz="1800" u="sng" kern="1400" dirty="0">
              <a:solidFill>
                <a:srgbClr val="2F2F2F"/>
              </a:solidFill>
              <a:effectLst/>
              <a:highlight>
                <a:srgbClr val="FF00FF"/>
              </a:highlight>
              <a:latin typeface="Arial Black" panose="020B0A04020102020204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r>
              <a:rPr lang="en-IN" b="1" dirty="0"/>
              <a:t>                                                      </a:t>
            </a:r>
            <a:r>
              <a:rPr lang="en-IN" sz="1400" b="1" dirty="0">
                <a:solidFill>
                  <a:schemeClr val="tx1"/>
                </a:solidFill>
                <a:latin typeface="Arial Black" panose="020B0A04020102020204" pitchFamily="34" charset="0"/>
              </a:rPr>
              <a:t>by KOTHAPALLI SUMALATHA</a:t>
            </a:r>
          </a:p>
        </p:txBody>
      </p:sp>
    </p:spTree>
    <p:extLst>
      <p:ext uri="{BB962C8B-B14F-4D97-AF65-F5344CB8AC3E}">
        <p14:creationId xmlns:p14="http://schemas.microsoft.com/office/powerpoint/2010/main" val="368190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6B58E-14C3-4A03-E8C0-51917A2FBD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593558"/>
            <a:ext cx="10363826" cy="5566610"/>
          </a:xfrm>
        </p:spPr>
        <p:txBody>
          <a:bodyPr/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4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15 :  </a:t>
            </a:r>
            <a:r>
              <a:rPr lang="en-US" sz="2400" b="1" dirty="0">
                <a:highlight>
                  <a:srgbClr val="FF00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Tech</a:t>
            </a:r>
            <a:r>
              <a:rPr lang="en-US" sz="2400" dirty="0"/>
              <a:t>   </a:t>
            </a: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2400" dirty="0"/>
              <a:t>  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 link to electronics and gadgets like phones, laptops, and accessories</a:t>
            </a:r>
            <a:endParaRPr lang="en-US" b="1" dirty="0">
              <a:highlight>
                <a:srgbClr val="FF00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3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16 :  </a:t>
            </a:r>
            <a:r>
              <a:rPr lang="en-US" sz="2300" b="1" dirty="0">
                <a:highlight>
                  <a:srgbClr val="00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Fashion</a:t>
            </a:r>
            <a:endParaRPr lang="en-IN" sz="2300" dirty="0">
              <a:highlight>
                <a:srgbClr val="00FF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Browse clothing, shoes, and accessories for men, women, and kids</a:t>
            </a: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17 :  </a:t>
            </a:r>
            <a:r>
              <a:rPr lang="en-IN" sz="2300" dirty="0">
                <a:highlight>
                  <a:srgbClr val="00FF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Home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23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furniture, decor, kitchen tools, and other home essentials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18 :  </a:t>
            </a:r>
            <a:r>
              <a:rPr lang="en-IN" sz="2400" dirty="0">
                <a:highlight>
                  <a:srgbClr val="FF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More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dirty="0"/>
              <a:t>Expands additional popular categories not listed in the top menu</a:t>
            </a: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18 :  </a:t>
            </a:r>
            <a:r>
              <a:rPr lang="en-IN" sz="2400" dirty="0">
                <a:highlight>
                  <a:srgbClr val="80808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header Navigation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Contains all top-level links like Sign In, Daily Deals, Sell, Cart, My eBay , Etc.</a:t>
            </a:r>
            <a:r>
              <a:rPr lang="en-US" dirty="0"/>
              <a:t> It provides direct access to all major user actions and sections from any page on the website.</a:t>
            </a:r>
          </a:p>
        </p:txBody>
      </p:sp>
    </p:spTree>
    <p:extLst>
      <p:ext uri="{BB962C8B-B14F-4D97-AF65-F5344CB8AC3E}">
        <p14:creationId xmlns:p14="http://schemas.microsoft.com/office/powerpoint/2010/main" val="276170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3873-8E32-7D24-EE91-6F92C6FE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dirty="0">
                <a:latin typeface="Arial Rounded MT Bold" panose="020F0704030504030204" pitchFamily="34" charset="0"/>
              </a:rPr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9791-FEC9-CB33-DE78-C8110DF7E4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3576505"/>
          </a:xfrm>
        </p:spPr>
        <p:txBody>
          <a:bodyPr/>
          <a:lstStyle/>
          <a:p>
            <a:pPr marL="971550" indent="-2857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running a testcase at certain point some fields are not working as it is expected which is nothing but a defect, so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had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a Defect report on those defects.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70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210B-9FB6-B101-BDD9-DC7BB69C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F0B9-7F36-3928-9041-09EA55FC05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8761" y="422787"/>
            <a:ext cx="10618839" cy="6076335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b="1" dirty="0"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</a:t>
            </a:r>
            <a:r>
              <a:rPr lang="en-US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_001</a:t>
            </a:r>
            <a:endParaRPr lang="en-IN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/>
              <a:t>➤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SUMMARY :- SOME TOP MENU ITEMS LIKE "DAILY DEALS" AND "BRAND OUTLET" DON’T SHOW A LIST WHEN THE MOUSE IS PLACED OVER THEM, WHILE OTHERS LIKE “SHOP BY CATEGORY” DO.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TEST ID :- TC_01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TEST CASE NAME :-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Tc_nAVIGATIOn_mousecursor_INCONSISTENT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MODULE NAME :- HEADER NAVIGATION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REPRODUCIBLE :- YES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SEVERITY :- LOW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PRIORITY :- MEDIUM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RAISED BY :- KOTHAPALLI SUMALATHA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ASSIGNED TO :- TL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DATE OF ASSIGNMENT :-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STATUS :- PENDING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SNAP SHOTS :-BELOW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FIXED BY :- DEVELOPER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DATE OF FIXING :-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61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861DD06-AB17-4E8B-B828-D863D16E2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75C050-194D-6134-6233-B86E66C84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44625"/>
            <a:ext cx="5291666" cy="3968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3205CC-59AB-3C4D-1460-E646258B4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3" y="1444624"/>
            <a:ext cx="5291666" cy="39687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0468DF-40A1-4DCC-AABA-E800DB710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01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9307-614D-47FE-FF23-53140EB760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85135"/>
            <a:ext cx="10363826" cy="631231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latin typeface="Arial Black" panose="020B0A04020102020204" pitchFamily="34" charset="0"/>
              </a:rPr>
              <a:t>DEFECT IDENTIFIER :- D_002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SUMMARY :- UNDER DAILY DEALS MODULE THERE IS NO FILTER OPTION.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ID :- TC_02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CASE NAME :- TC_SEARCH_FILTER_NOT_DISPLAYED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NAME :- DAILY DEALS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REPRODUCIBLE :- YES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SEVERITY :- MEDIUM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PRIORITY :- HIGH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RAISED BY :- KOTHAPALLI SUMALATHA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ASSIGNED TO :-TL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OF ASSIGNMENT 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 :- OPEN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SNAP SHOTS :- BELOW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FIXED BY :-DEVELOPER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OF FIXING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78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D7F4F7-C6F2-6F70-5B58-7A616D5ED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32" y="427074"/>
            <a:ext cx="10771833" cy="600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50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F2B-129B-CA0A-F03D-9D0346AF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920175"/>
            <a:ext cx="10364451" cy="1596177"/>
          </a:xfrm>
        </p:spPr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Challenges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AB90-50F7-DEBA-288E-F4E06EBD91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615381"/>
            <a:ext cx="10363826" cy="3175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1.While testing classes started I faces some challenges in understanding the selenium tools AS I DON’T HAVE ANY PRIOR KNOWLEDGE IN TESTING.so There comes difference in SETTING SELINIUM TOOLS and while running it.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2.SOMETIMES DUE TO AUTOMATION TOOLS MY SYSTEM STRUCKS IN MIDDLE OF EXECUTION.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3.IF I DON’T UNDERSTAND THE CONCEPT COMPLETELY I USED RECORDING SESSIONS FOR BETTER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93621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0A28-9511-8B57-705F-F338D81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97" y="1543665"/>
            <a:ext cx="10364451" cy="972687"/>
          </a:xfrm>
        </p:spPr>
        <p:txBody>
          <a:bodyPr>
            <a:normAutofit fontScale="90000"/>
          </a:bodyPr>
          <a:lstStyle/>
          <a:p>
            <a:pPr algn="l"/>
            <a:r>
              <a:rPr lang="en-IN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8742-3DC2-2E37-52B3-6F9C77130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49910"/>
            <a:ext cx="10363826" cy="3441289"/>
          </a:xfrm>
        </p:spPr>
        <p:txBody>
          <a:bodyPr/>
          <a:lstStyle/>
          <a:p>
            <a:pPr lvl="0"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communication And discussion with mam in class helps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write taste cases in easy way.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Helps to find out bugs and clarify my doubts.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testing needs strong observation and in that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need to apply all possibilities  in test cases.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362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B3687-5369-D57A-786F-0768454FB7F4}"/>
              </a:ext>
            </a:extLst>
          </p:cNvPr>
          <p:cNvSpPr txBox="1"/>
          <p:nvPr/>
        </p:nvSpPr>
        <p:spPr>
          <a:xfrm>
            <a:off x="3048786" y="2751871"/>
            <a:ext cx="6094428" cy="81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US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6B4B4-429F-DB3E-0543-B7142DA08C1D}"/>
              </a:ext>
            </a:extLst>
          </p:cNvPr>
          <p:cNvSpPr txBox="1"/>
          <p:nvPr/>
        </p:nvSpPr>
        <p:spPr>
          <a:xfrm>
            <a:off x="2375555" y="3863879"/>
            <a:ext cx="641965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ctr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Us through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the Project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4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21B-307A-F198-2638-54B01F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891895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Introduction </a:t>
            </a:r>
            <a:r>
              <a:rPr lang="en-US" sz="4400" b="1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</a:t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3FC1-885F-20F1-D9FF-FE33D189C5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eBay is a global e-commerce platform that allows users to buy and sell products online.</a:t>
            </a:r>
          </a:p>
          <a:p>
            <a:r>
              <a:rPr lang="en-US" dirty="0"/>
              <a:t>eBay is an online platform that allows users to buy and sell products and services through the web, connecting sellers with a global online audience.</a:t>
            </a:r>
          </a:p>
          <a:p>
            <a:r>
              <a:rPr lang="en-US" dirty="0"/>
              <a:t>The platform supports a wide variety of categories, from electronics to collectibles.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85C7-8070-13C8-42B0-89D73FAF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58761"/>
            <a:ext cx="10364451" cy="44245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 of </a:t>
            </a:r>
            <a:r>
              <a:rPr lang="en-US" sz="4400" dirty="0" err="1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</a:t>
            </a:r>
            <a:r>
              <a:rPr lang="en-US" sz="4400" dirty="0" err="1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bay</a:t>
            </a:r>
            <a:r>
              <a:rPr lang="en-US" sz="4400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website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0836-C6EE-9E90-9BA3-9CF559A072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02890"/>
            <a:ext cx="10363826" cy="534874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Bef>
                <a:spcPts val="800"/>
              </a:spcBef>
              <a:buNone/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in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Daily deals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Brand outlet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Gift cards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&amp; contact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Sell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Watchlist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ebay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Notification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Cart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 sz="11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88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F4B7-7399-8C16-22C9-CED453CD7A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35510"/>
            <a:ext cx="10363826" cy="4650658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Shop by category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deals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bar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Featured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Fashion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6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FEDE-B728-F40B-5D5C-242993C7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Responsibilities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D1EA-2277-4FD4-0B61-7F62313CA4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Understanding project requirements.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Dividing the application into testable modules.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Creating and managing tasks in tools like Jira.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Preparing test plans and strategies.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Writing and executing test cases (manual + automated).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Logging and tracking defects.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Generating reports (Test Reports, Defect Reports, Analysis Reports).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Presenting the project outcome to class.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82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E918-9235-EEAA-9DB2-91C1900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78729"/>
            <a:ext cx="10364451" cy="251695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Overview</a:t>
            </a:r>
            <a:b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5FA1-F241-14CE-C2EC-D611F9E192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12258"/>
            <a:ext cx="10363826" cy="4178710"/>
          </a:xfrm>
        </p:spPr>
        <p:txBody>
          <a:bodyPr>
            <a:normAutofit/>
          </a:bodyPr>
          <a:lstStyle/>
          <a:p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EBAY</a:t>
            </a: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IN" sz="3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Font typeface="+mj-lt"/>
              <a:buAutoNum type="romanUcPeriod"/>
            </a:pPr>
            <a:r>
              <a:rPr lang="en-US" sz="1800" dirty="0"/>
              <a:t>eBay is an e-commerce platform that allows users to buy and sell products and services online.</a:t>
            </a:r>
          </a:p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Font typeface="+mj-lt"/>
              <a:buAutoNum type="romanUcPeriod"/>
            </a:pPr>
            <a:r>
              <a:rPr lang="en-US" sz="1800" dirty="0"/>
              <a:t>It is a global online marketplace offering a wide range of products.</a:t>
            </a:r>
          </a:p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Font typeface="+mj-lt"/>
              <a:buAutoNum type="romanUcPeriod"/>
            </a:pPr>
            <a:r>
              <a:rPr lang="en-US" sz="1800" dirty="0"/>
              <a:t>eBay connects individual buyers, sellers, and businesses worldwide through a secure and user-friendly platform.</a:t>
            </a:r>
          </a:p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Font typeface="+mj-lt"/>
              <a:buAutoNum type="romanUcPeriod"/>
            </a:pPr>
            <a:r>
              <a:rPr lang="en-US" sz="1800" dirty="0"/>
              <a:t>The platform helps users discover products, make purchases, and manage their online buying and selling activities easily.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83458"/>
            <a:ext cx="10364451" cy="766916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F3B8-8CC3-6761-F2CA-8219807BF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2284" y="1238865"/>
            <a:ext cx="11346425" cy="5329083"/>
          </a:xfrm>
        </p:spPr>
        <p:txBody>
          <a:bodyPr>
            <a:normAutofit lnSpcReduction="10000"/>
          </a:bodyPr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3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 :  </a:t>
            </a:r>
            <a:r>
              <a:rPr lang="en-US" sz="2300" b="1" dirty="0"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 in page</a:t>
            </a:r>
            <a:endParaRPr lang="en-IN" sz="23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Allows users to log into their personal eBay account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3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 :  </a:t>
            </a:r>
            <a:r>
              <a:rPr lang="en-US" sz="2300" b="1" dirty="0">
                <a:effectLst/>
                <a:highlight>
                  <a:srgbClr val="00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Daily Deals</a:t>
            </a:r>
            <a:endParaRPr lang="en-IN" sz="2300" dirty="0">
              <a:effectLst/>
              <a:highlight>
                <a:srgbClr val="00FF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</a:t>
            </a: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Offers time-limited promotions and discounts on selected products</a:t>
            </a:r>
            <a:r>
              <a:rPr lang="en-IN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4 :  </a:t>
            </a:r>
            <a:r>
              <a:rPr lang="en-IN" sz="2300" dirty="0">
                <a:effectLst/>
                <a:highlight>
                  <a:srgbClr val="00FF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Brand Outlet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Provides access to official brand stores with discounted prices</a:t>
            </a: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4 :  </a:t>
            </a:r>
            <a:r>
              <a:rPr lang="en-IN" sz="2400" dirty="0">
                <a:highlight>
                  <a:srgbClr val="FF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gift cards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Lets users purchase eBay gift cards for personal use or gifting</a:t>
            </a: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5 :  </a:t>
            </a:r>
            <a:r>
              <a:rPr lang="en-US" sz="2400" b="1" dirty="0">
                <a:highlight>
                  <a:srgbClr val="808080"/>
                </a:highlight>
                <a:latin typeface="Arial Black" panose="020B0A04020102020204" pitchFamily="34" charset="0"/>
              </a:rPr>
              <a:t>Help &amp; Contact</a:t>
            </a:r>
            <a:endParaRPr lang="en-IN" sz="2400" b="1" dirty="0">
              <a:highlight>
                <a:srgbClr val="80808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2400" dirty="0"/>
              <a:t>  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Directs users to eBay’s support center for common questions,            FAQs, and contact options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US" sz="2400" dirty="0"/>
          </a:p>
          <a:p>
            <a:pPr marL="685800" indent="0" algn="just">
              <a:lnSpc>
                <a:spcPct val="107000"/>
              </a:lnSpc>
              <a:buNone/>
            </a:pPr>
            <a:endParaRPr lang="en-US" sz="2400" dirty="0"/>
          </a:p>
          <a:p>
            <a:pPr marL="685800" indent="0" algn="just">
              <a:lnSpc>
                <a:spcPct val="107000"/>
              </a:lnSpc>
              <a:buNone/>
            </a:pPr>
            <a:endParaRPr lang="en-US" sz="2400" dirty="0"/>
          </a:p>
          <a:p>
            <a:pPr marL="685800" indent="0" algn="just">
              <a:lnSpc>
                <a:spcPct val="107000"/>
              </a:lnSpc>
              <a:buNone/>
            </a:pPr>
            <a:endParaRPr lang="en-IN" sz="2300" dirty="0">
              <a:effectLst/>
              <a:highlight>
                <a:srgbClr val="00FFFF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B5BF-E975-45DB-BC5F-E44DE53BD3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787" y="866274"/>
            <a:ext cx="11346426" cy="5750836"/>
          </a:xfrm>
        </p:spPr>
        <p:txBody>
          <a:bodyPr/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3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6 :  </a:t>
            </a:r>
            <a:r>
              <a:rPr lang="en-US" sz="2300" b="1" dirty="0">
                <a:highlight>
                  <a:srgbClr val="FF00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Sell</a:t>
            </a:r>
            <a:endParaRPr lang="en-IN" sz="23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Entry point for users or businesses to list and sell their products</a:t>
            </a: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3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7 :  </a:t>
            </a:r>
            <a:r>
              <a:rPr lang="en-US" sz="2300" b="1" dirty="0">
                <a:highlight>
                  <a:srgbClr val="00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Watchlist</a:t>
            </a:r>
            <a:endParaRPr lang="en-IN" sz="2300" dirty="0">
              <a:highlight>
                <a:srgbClr val="00FF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</a:t>
            </a: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Stores user-saved items for future viewing or purchase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8 :  </a:t>
            </a:r>
            <a:r>
              <a:rPr lang="en-IN" sz="2300" dirty="0">
                <a:highlight>
                  <a:srgbClr val="00FF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My eBay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Personal dashboard with access to purchase history, bids, saved searches, etc.</a:t>
            </a:r>
            <a:endParaRPr lang="en-IN" dirty="0"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9 :  </a:t>
            </a:r>
            <a:r>
              <a:rPr lang="en-IN" sz="2400" dirty="0">
                <a:highlight>
                  <a:srgbClr val="FF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Notification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Displays alerts such as order updates, messages, bid activity, or system announcements</a:t>
            </a: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10 :  </a:t>
            </a:r>
            <a:r>
              <a:rPr lang="en-IN" sz="2400" dirty="0">
                <a:highlight>
                  <a:srgbClr val="80808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Cart</a:t>
            </a:r>
            <a:endParaRPr lang="en-IN" sz="2400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Shows items the user has added and is ready to buy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4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6C5F9-A767-277F-4233-041887FA5A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277" y="1543665"/>
            <a:ext cx="11189109" cy="4925960"/>
          </a:xfrm>
        </p:spPr>
        <p:txBody>
          <a:bodyPr>
            <a:normAutofit/>
          </a:bodyPr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3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11 :  </a:t>
            </a:r>
            <a:r>
              <a:rPr lang="en-US" sz="2300" b="1" dirty="0">
                <a:highlight>
                  <a:srgbClr val="FF00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Shop by Category</a:t>
            </a: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2400" dirty="0"/>
              <a:t>  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Dropdown menu to browse products by categories like Electronics, Fashion, Collectibles, etc</a:t>
            </a:r>
            <a:r>
              <a:rPr lang="en-US" sz="2400" dirty="0"/>
              <a:t>.</a:t>
            </a:r>
            <a:endParaRPr lang="en-IN" sz="23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3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12 :  </a:t>
            </a:r>
            <a:r>
              <a:rPr lang="en-US" sz="2300" b="1" dirty="0">
                <a:highlight>
                  <a:srgbClr val="00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All CATEGORIES</a:t>
            </a:r>
            <a:endParaRPr lang="en-IN" sz="2300" dirty="0">
              <a:highlight>
                <a:srgbClr val="00FF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all different types of  categories available in website</a:t>
            </a: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13 :  </a:t>
            </a:r>
            <a:r>
              <a:rPr lang="en-IN" sz="2300" dirty="0">
                <a:highlight>
                  <a:srgbClr val="00FF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Search Bar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Main search functionality to find products by name, brand, or keywords.</a:t>
            </a:r>
            <a:endParaRPr lang="en-IN" dirty="0"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14 :  </a:t>
            </a:r>
            <a:r>
              <a:rPr lang="en-IN" sz="2400" dirty="0">
                <a:highlight>
                  <a:srgbClr val="FF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Advanced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Opens advanced search filters like seller, price range, location, and item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1222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</TotalTime>
  <Words>1127</Words>
  <Application>Microsoft Office PowerPoint</Application>
  <PresentationFormat>Widescreen</PresentationFormat>
  <Paragraphs>132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Black</vt:lpstr>
      <vt:lpstr>Arial Rounded MT Bold</vt:lpstr>
      <vt:lpstr>Calibri</vt:lpstr>
      <vt:lpstr>Cooper Black</vt:lpstr>
      <vt:lpstr>Corbel</vt:lpstr>
      <vt:lpstr>Courier New</vt:lpstr>
      <vt:lpstr>Symbol</vt:lpstr>
      <vt:lpstr>Tw Cen MT</vt:lpstr>
      <vt:lpstr>Wingdings</vt:lpstr>
      <vt:lpstr>Droplet</vt:lpstr>
      <vt:lpstr>EBAY  WEBSITE</vt:lpstr>
      <vt:lpstr>Introduction :  </vt:lpstr>
      <vt:lpstr>Modules of ebay website </vt:lpstr>
      <vt:lpstr>PowerPoint Presentation</vt:lpstr>
      <vt:lpstr>Responsibilities</vt:lpstr>
      <vt:lpstr>Overview </vt:lpstr>
      <vt:lpstr>Modules </vt:lpstr>
      <vt:lpstr>PowerPoint Presentation</vt:lpstr>
      <vt:lpstr>PowerPoint Presentation</vt:lpstr>
      <vt:lpstr>PowerPoint Presentation</vt:lpstr>
      <vt:lpstr>Defects</vt:lpstr>
      <vt:lpstr>PowerPoint Presentation</vt:lpstr>
      <vt:lpstr>PowerPoint Presentation</vt:lpstr>
      <vt:lpstr>PowerPoint Presentation</vt:lpstr>
      <vt:lpstr>PowerPoint Presentation</vt:lpstr>
      <vt:lpstr>Challenges </vt:lpstr>
      <vt:lpstr>Experience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 / MY SHOP MODULE</dc:title>
  <dc:creator>Sumalatha Kothapalli</dc:creator>
  <cp:lastModifiedBy>Sumalatha K</cp:lastModifiedBy>
  <cp:revision>49</cp:revision>
  <dcterms:created xsi:type="dcterms:W3CDTF">2024-02-15T17:31:50Z</dcterms:created>
  <dcterms:modified xsi:type="dcterms:W3CDTF">2025-08-19T04:41:44Z</dcterms:modified>
</cp:coreProperties>
</file>