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92" r:id="rId5"/>
    <p:sldId id="276" r:id="rId6"/>
    <p:sldId id="299" r:id="rId7"/>
    <p:sldId id="300" r:id="rId8"/>
    <p:sldId id="301" r:id="rId9"/>
    <p:sldId id="302" r:id="rId10"/>
    <p:sldId id="303" r:id="rId11"/>
    <p:sldId id="298" r:id="rId12"/>
    <p:sldId id="28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63E5A"/>
    <a:srgbClr val="446992"/>
    <a:srgbClr val="AEC2D8"/>
    <a:srgbClr val="98432A"/>
    <a:srgbClr val="D84400"/>
    <a:srgbClr val="44678D"/>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14" autoAdjust="0"/>
    <p:restoredTop sz="96340" autoAdjust="0"/>
  </p:normalViewPr>
  <p:slideViewPr>
    <p:cSldViewPr snapToGrid="0" showGuides="1">
      <p:cViewPr>
        <p:scale>
          <a:sx n="98" d="100"/>
          <a:sy n="98" d="100"/>
        </p:scale>
        <p:origin x="1716" y="336"/>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8/12/2023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2023/8/12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Speaker Notes: my name is Sumali, I will walk through key things to consider when deciding a new studio venture</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a:t>
            </a:fld>
            <a:endParaRPr lang="zh-CN" altLang="en-US"/>
          </a:p>
        </p:txBody>
      </p:sp>
    </p:spTree>
    <p:extLst>
      <p:ext uri="{BB962C8B-B14F-4D97-AF65-F5344CB8AC3E}">
        <p14:creationId xmlns:p14="http://schemas.microsoft.com/office/powerpoint/2010/main" val="2033562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AU" b="0" i="0" dirty="0">
                <a:solidFill>
                  <a:srgbClr val="374151"/>
                </a:solidFill>
                <a:effectLst/>
                <a:latin typeface="Söhne"/>
              </a:rPr>
              <a: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Slide 1 </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Investing in a new studio and moving to a industry is a big decision. Through this presentation I will help to guide to take data driven decisions I have analysed historical box office performance of titles &amp; studios </a:t>
            </a: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to direct you take better investment decisions.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To do this  gathering, processing, and interpreting data to gain insights into various aspects of the film industry's performance. It takes into account approximately 145,000 movies and 260 studios within the timeframe of 2010 to 2018.</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2</a:t>
            </a:fld>
            <a:endParaRPr lang="zh-CN" altLang="en-US"/>
          </a:p>
        </p:txBody>
      </p:sp>
    </p:spTree>
    <p:extLst>
      <p:ext uri="{BB962C8B-B14F-4D97-AF65-F5344CB8AC3E}">
        <p14:creationId xmlns:p14="http://schemas.microsoft.com/office/powerpoint/2010/main" val="2779201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Slide 3</a:t>
            </a:r>
          </a:p>
          <a:p>
            <a:pPr>
              <a:lnSpc>
                <a:spcPct val="107000"/>
              </a:lnSpc>
              <a:spcAft>
                <a:spcPts val="800"/>
              </a:spcAft>
            </a:pPr>
            <a:r>
              <a:rPr lang="en-AU" sz="1800" kern="100" dirty="0">
                <a:solidFill>
                  <a:srgbClr val="374151"/>
                </a:solidFill>
                <a:effectLst/>
                <a:latin typeface="Söhne"/>
                <a:ea typeface="Calibri" panose="020F0502020204030204" pitchFamily="34" charset="0"/>
                <a:cs typeface="Times New Roman" panose="02020603050405020304" pitchFamily="18" charset="0"/>
              </a:rPr>
              <a:t>BV (Buena Vista)</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#Gross profit has increased up to 2 billion in 2018 which shows opportunity to grow in the industry.</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 have analysed ones with the highest revenue potential by limiting to box office records for better ROI potential for investors. Box office records drop by 25% during 2017 to 2018.This can be due to economic factors, competition from streaming services &amp; changing viewing habits</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3</a:t>
            </a:fld>
            <a:endParaRPr lang="zh-CN" altLang="en-US"/>
          </a:p>
        </p:txBody>
      </p:sp>
    </p:spTree>
    <p:extLst>
      <p:ext uri="{BB962C8B-B14F-4D97-AF65-F5344CB8AC3E}">
        <p14:creationId xmlns:p14="http://schemas.microsoft.com/office/powerpoint/2010/main" val="2691618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Success is not about how many titles created. It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 about quality of content. </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By adopting a multidimensional approach that combines data analysis, audience engagement, strategic partnerships, and continuous innovation, Microsoft's movie studio can make well-informed decisions that drive success, profitability, and enduring audience satisfaction.</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4</a:t>
            </a:fld>
            <a:endParaRPr lang="zh-CN" altLang="en-US"/>
          </a:p>
        </p:txBody>
      </p:sp>
    </p:spTree>
    <p:extLst>
      <p:ext uri="{BB962C8B-B14F-4D97-AF65-F5344CB8AC3E}">
        <p14:creationId xmlns:p14="http://schemas.microsoft.com/office/powerpoint/2010/main" val="2358574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Slide 5 </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Speaker Notes: </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First statement refers no of votes by a studio.</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When it comes to movie ratings, BV emerges as a standout performer with an impressive average rating of 6.9. Following closely, P/DW and W/B These ratings not only surpass the industry's average but also reflect the elevated satisfaction levels that audiences experience with the captivating and engaging content produced by these studios.</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Time taken to build a sort after studio can take up to 12 years. </a:t>
            </a:r>
            <a:r>
              <a:rPr lang="en-AU" sz="1800" b="1" kern="100" dirty="0">
                <a:effectLst/>
                <a:latin typeface="Calibri" panose="020F0502020204030204" pitchFamily="34" charset="0"/>
                <a:ea typeface="Calibri" panose="020F0502020204030204" pitchFamily="34" charset="0"/>
                <a:cs typeface="Times New Roman" panose="02020603050405020304" pitchFamily="18" charset="0"/>
              </a:rPr>
              <a:t>Initial Establishment (1-2 Years), </a:t>
            </a: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Content Creation and Release (2-5 Years), Audience Engagement and Loyalty (3-7 Years), Industry Recognition and Partnerships (8-12 Years), Legacy and Continued Growth (10+ Years) .</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kern="100" dirty="0">
                <a:solidFill>
                  <a:srgbClr val="374151"/>
                </a:solidFill>
                <a:effectLst/>
                <a:latin typeface="Söhne"/>
                <a:ea typeface="Calibri" panose="020F0502020204030204" pitchFamily="34" charset="0"/>
                <a:cs typeface="Times New Roman" panose="02020603050405020304" pitchFamily="18" charset="0"/>
              </a:rPr>
              <a:t>BV (Buena Vista) is a distribution brand that is associated with Disney's distribution and marketing efforts for its films.</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kern="100" dirty="0">
                <a:solidFill>
                  <a:srgbClr val="040C28"/>
                </a:solidFill>
                <a:effectLst/>
                <a:latin typeface="Arial" panose="020B0604020202020204" pitchFamily="34" charset="0"/>
                <a:ea typeface="Calibri" panose="020F0502020204030204" pitchFamily="34" charset="0"/>
                <a:cs typeface="Times New Roman" panose="02020603050405020304" pitchFamily="18" charset="0"/>
              </a:rPr>
              <a:t>Disney purchased Pixar in 2006</a:t>
            </a:r>
            <a:r>
              <a:rPr lang="en-AU" sz="1800" kern="100" dirty="0">
                <a:solidFill>
                  <a:srgbClr val="4D5156"/>
                </a:solidFill>
                <a:effectLst/>
                <a:latin typeface="Arial" panose="020B0604020202020204" pitchFamily="34" charset="0"/>
                <a:ea typeface="Calibri" panose="020F0502020204030204" pitchFamily="34" charset="0"/>
                <a:cs typeface="Times New Roman" panose="02020603050405020304" pitchFamily="18" charset="0"/>
              </a:rPr>
              <a:t> for approximately $7.4 billion. Walt Disney wanted to marry the style of their previous films with the exceptional storytelling techniques of Pixar. The merger of Walt Disney and Pixar was among the most successful corporate transactions in recent years.</a:t>
            </a:r>
            <a:r>
              <a:rPr lang="en-AU" sz="1800" kern="100" dirty="0">
                <a:solidFill>
                  <a:srgbClr val="374151"/>
                </a:solidFill>
                <a:effectLst/>
                <a:latin typeface="Söhne"/>
                <a:ea typeface="Calibri" panose="020F0502020204030204" pitchFamily="34" charset="0"/>
                <a:cs typeface="Times New Roman" panose="02020603050405020304" pitchFamily="18" charset="0"/>
              </a:rPr>
              <a:t> </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5</a:t>
            </a:fld>
            <a:endParaRPr lang="zh-CN" altLang="en-US"/>
          </a:p>
        </p:txBody>
      </p:sp>
    </p:spTree>
    <p:extLst>
      <p:ext uri="{BB962C8B-B14F-4D97-AF65-F5344CB8AC3E}">
        <p14:creationId xmlns:p14="http://schemas.microsoft.com/office/powerpoint/2010/main" val="3293472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a:effectLst/>
                <a:latin typeface="Calibri" panose="020F0502020204030204" pitchFamily="34" charset="0"/>
                <a:ea typeface="Calibri" panose="020F0502020204030204" pitchFamily="34" charset="0"/>
                <a:cs typeface="Times New Roman" panose="02020603050405020304" pitchFamily="18" charset="0"/>
              </a:rPr>
              <a:t>Industry Performance &amp; Profitability: In recent years production costs surging to a remarkable 8 billion in 2018 &amp; gross profit to 2 billion. This substantial increase underscores the industry's resilience and potential for further growth as a star industry. </a:t>
            </a:r>
            <a:endParaRPr lang="en-AU"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a:effectLst/>
                <a:latin typeface="Calibri" panose="020F0502020204030204" pitchFamily="34" charset="0"/>
                <a:ea typeface="Calibri" panose="020F0502020204030204" pitchFamily="34" charset="0"/>
                <a:cs typeface="Times New Roman" panose="02020603050405020304" pitchFamily="18" charset="0"/>
              </a:rPr>
              <a:t>Within this dynamic landscape, PD/W takes the lead, garnering an impressive 374 million in earnings. Following suit, BV secures a notable 331 million, while Grit India follows closely with 234 million. WB stands at notable 137 million.</a:t>
            </a:r>
            <a:endParaRPr lang="en-AU"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kern="100">
                <a:solidFill>
                  <a:srgbClr val="000000"/>
                </a:solidFill>
                <a:effectLst/>
                <a:latin typeface="Helvetica Neue"/>
                <a:ea typeface="Calibri" panose="020F0502020204030204" pitchFamily="34" charset="0"/>
                <a:cs typeface="Times New Roman" panose="02020603050405020304" pitchFamily="18" charset="0"/>
              </a:rPr>
              <a:t>Studies shows it will take at least 12 years to acquire maturity in the industry to generate postive NPV/ ROI creating own content/ studio without right partnerships often challenging.</a:t>
            </a:r>
            <a:endParaRPr lang="en-AU"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GB" b="0" i="0" dirty="0">
              <a:solidFill>
                <a:srgbClr val="000000"/>
              </a:solidFill>
              <a:effectLst/>
              <a:latin typeface="Helvetica Neue"/>
            </a:endParaRP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6</a:t>
            </a:fld>
            <a:endParaRPr lang="zh-CN" altLang="en-US"/>
          </a:p>
        </p:txBody>
      </p:sp>
    </p:spTree>
    <p:extLst>
      <p:ext uri="{BB962C8B-B14F-4D97-AF65-F5344CB8AC3E}">
        <p14:creationId xmlns:p14="http://schemas.microsoft.com/office/powerpoint/2010/main" val="446364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7</a:t>
            </a:fld>
            <a:endParaRPr lang="zh-CN" altLang="en-US"/>
          </a:p>
        </p:txBody>
      </p:sp>
    </p:spTree>
    <p:extLst>
      <p:ext uri="{BB962C8B-B14F-4D97-AF65-F5344CB8AC3E}">
        <p14:creationId xmlns:p14="http://schemas.microsoft.com/office/powerpoint/2010/main" val="2138162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Slide 8 </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304925" algn="l"/>
              </a:tabLst>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Recommendation 1: In relation to studio Acquisition focus on Studio BV as first choice followed by WB. BV has more market share (both recent &amp; passed), better customer perception &amp; profitable. WB has same potential but operating slightly smaller scale to BV depending on acquisition budget it would be good second choice.</a:t>
            </a:r>
          </a:p>
          <a:p>
            <a:pPr>
              <a:lnSpc>
                <a:spcPct val="107000"/>
              </a:lnSpc>
              <a:spcAft>
                <a:spcPts val="800"/>
              </a:spcAft>
              <a:tabLst>
                <a:tab pos="1304925" algn="l"/>
              </a:tabLst>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Recommendation 2: Consider investing more on Action, Adventure, Sci-Fi, Adventure, Animation, Comedy &amp; Drama genres as they can become more profitable and have more revenue generating potential.</a:t>
            </a:r>
          </a:p>
          <a:p>
            <a:pPr>
              <a:lnSpc>
                <a:spcPct val="107000"/>
              </a:lnSpc>
              <a:spcAft>
                <a:spcPts val="800"/>
              </a:spcAft>
              <a:tabLst>
                <a:tab pos="1304925" algn="l"/>
              </a:tabLst>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Recommendation 2: Microsoft can bring synergistic benefits to reduce increasing product budgets by introducing new green production techniques driven solutions, better resource management, cost effective equipment and adjusting Crew Size and Skill Mix without compromising on the quality and artistic vision of the project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 would strong advice to Evaluate the benefits of organic growth (creating original content) versus acquisitions (acquiring existing studios). Consider factors like time-to-market, creative control, cost-efficiency, and leveraging established brands.</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What also will be useful if you interested would be </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As part of the analysis, we have not considered other factors that can create a profound impact on studios such as digital and home entertainment, critic reviews, demographics &amp; geographics of consumers, academy awards &amp; nominees. Including most recent data relate to 2019-2022 (post pandemic) and analysing consumer sentiments would further elevate this study's findings. That can be the next phase. </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8</a:t>
            </a:fld>
            <a:endParaRPr lang="zh-CN" altLang="en-US"/>
          </a:p>
        </p:txBody>
      </p:sp>
    </p:spTree>
    <p:extLst>
      <p:ext uri="{BB962C8B-B14F-4D97-AF65-F5344CB8AC3E}">
        <p14:creationId xmlns:p14="http://schemas.microsoft.com/office/powerpoint/2010/main" val="3337715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GB"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GB"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GB"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GB"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GB"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GB"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GB"/>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GB"/>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GB"/>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GB"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GB"/>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GB"/>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GB"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GB"/>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GB"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GB"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GB"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GB"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GB"/>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GB"/>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GB"/>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GB"/>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GB"/>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GB"/>
              <a:t>Click to edit Master title style</a:t>
            </a:r>
            <a:endParaRPr lang="en-US"/>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GB"/>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GB"/>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GB"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GB"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GB"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GB"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GB"/>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GB"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GB"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GB"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GB"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GB"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GB"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GB"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GB"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GB" noProof="0"/>
              <a:t>Click to edit Master title style</a:t>
            </a:r>
            <a:endParaRPr lang="en-US" noProof="0"/>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5.jpeg"/><Relationship Id="rId1" Type="http://schemas.openxmlformats.org/officeDocument/2006/relationships/slideLayout" Target="../slideLayouts/slideLayout16.xml"/><Relationship Id="rId5" Type="http://schemas.openxmlformats.org/officeDocument/2006/relationships/image" Target="../media/image1.jpg"/><Relationship Id="rId4" Type="http://schemas.openxmlformats.org/officeDocument/2006/relationships/image" Target="../media/image16.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dirty="0"/>
              <a:t>Movie Performance Analysis </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5" y="4172084"/>
            <a:ext cx="4144808" cy="760288"/>
          </a:xfrm>
        </p:spPr>
        <p:txBody>
          <a:bodyPr/>
          <a:lstStyle/>
          <a:p>
            <a:r>
              <a:rPr lang="en-US" dirty="0"/>
              <a:t>Presenter: Sumali  Wickramarachchi</a:t>
            </a:r>
          </a:p>
          <a:p>
            <a:r>
              <a:rPr lang="en-US" dirty="0"/>
              <a:t>11</a:t>
            </a:r>
            <a:r>
              <a:rPr lang="en-US" baseline="30000" dirty="0"/>
              <a:t>th</a:t>
            </a:r>
            <a:r>
              <a:rPr lang="en-US" dirty="0"/>
              <a:t> August 2023  </a:t>
            </a: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5" name="Picture Placeholder 4">
            <a:extLst>
              <a:ext uri="{FF2B5EF4-FFF2-40B4-BE49-F238E27FC236}">
                <a16:creationId xmlns:a16="http://schemas.microsoft.com/office/drawing/2014/main" id="{C28D7412-4355-60B1-0DA8-8101DA0F634D}"/>
              </a:ext>
            </a:extLst>
          </p:cNvPr>
          <p:cNvPicPr>
            <a:picLocks noGrp="1" noChangeAspect="1"/>
          </p:cNvPicPr>
          <p:nvPr>
            <p:ph type="pic" sz="quarter" idx="47"/>
          </p:nvPr>
        </p:nvPicPr>
        <p:blipFill>
          <a:blip r:embed="rId3"/>
          <a:srcRect l="21012" r="21012"/>
          <a:stretch>
            <a:fillRect/>
          </a:stretch>
        </p:blipFill>
        <p:spPr/>
      </p:pic>
    </p:spTree>
    <p:extLst>
      <p:ext uri="{BB962C8B-B14F-4D97-AF65-F5344CB8AC3E}">
        <p14:creationId xmlns:p14="http://schemas.microsoft.com/office/powerpoint/2010/main" val="389844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416129" y="1397387"/>
            <a:ext cx="5117162" cy="1325563"/>
          </a:xfrm>
        </p:spPr>
        <p:txBody>
          <a:bodyPr/>
          <a:lstStyle/>
          <a:p>
            <a:r>
              <a:rPr lang="en-US" altLang="zh-CN" dirty="0"/>
              <a:t>Business Problem </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435546"/>
            <a:ext cx="5586426" cy="1294530"/>
          </a:xfrm>
        </p:spPr>
        <p:txBody>
          <a:bodyPr/>
          <a:lstStyle/>
          <a:p>
            <a:r>
              <a:rPr lang="en-US" dirty="0"/>
              <a:t>How can Microsoft take better informed decisions on deciding where to Invest. </a:t>
            </a:r>
          </a:p>
          <a:p>
            <a:pPr marL="342900" indent="-342900">
              <a:buAutoNum type="arabicParenR"/>
            </a:pPr>
            <a:r>
              <a:rPr lang="en-US" dirty="0"/>
              <a:t>Is it organic growth or acquisition works better? </a:t>
            </a:r>
          </a:p>
          <a:p>
            <a:pPr marL="342900" indent="-342900">
              <a:buAutoNum type="arabicParenR"/>
            </a:pPr>
            <a:r>
              <a:rPr lang="en-US" dirty="0"/>
              <a:t>Which gernes works best?  </a:t>
            </a:r>
          </a:p>
          <a:p>
            <a:pPr marL="342900" indent="-342900">
              <a:buAutoNum type="arabicParenR"/>
            </a:pPr>
            <a:r>
              <a:rPr lang="en-US" dirty="0"/>
              <a:t>How do customers feel about movies made ?</a:t>
            </a:r>
          </a:p>
          <a:p>
            <a:pPr marL="342900" indent="-342900">
              <a:buAutoNum type="arabicParenR"/>
            </a:pPr>
            <a:r>
              <a:rPr lang="en-US" dirty="0"/>
              <a:t>How well competitors are performing ?</a:t>
            </a:r>
          </a:p>
          <a:p>
            <a:pPr marL="342900" indent="-342900">
              <a:buAutoNum type="arabicParenR"/>
            </a:pPr>
            <a:r>
              <a:rPr lang="en-US" dirty="0"/>
              <a:t>How can we keep it profitable? </a:t>
            </a:r>
          </a:p>
          <a:p>
            <a:endParaRPr lang="en-US" dirty="0"/>
          </a:p>
          <a:p>
            <a:endParaRPr lang="en-US" dirty="0"/>
          </a:p>
          <a:p>
            <a:endParaRPr lang="en-US" dirty="0"/>
          </a:p>
          <a:p>
            <a:endParaRPr lang="en-US" dirty="0"/>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3"/>
          <a:srcRect/>
          <a:stretch/>
        </p:blipFill>
        <p:spPr>
          <a:xfrm>
            <a:off x="6186262" y="0"/>
            <a:ext cx="6005738" cy="6388608"/>
          </a:xfrm>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77554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F248E-9C18-2019-75DD-B84E04E12856}"/>
              </a:ext>
            </a:extLst>
          </p:cNvPr>
          <p:cNvSpPr>
            <a:spLocks noGrp="1"/>
          </p:cNvSpPr>
          <p:nvPr>
            <p:ph type="title"/>
          </p:nvPr>
        </p:nvSpPr>
        <p:spPr/>
        <p:txBody>
          <a:bodyPr/>
          <a:lstStyle/>
          <a:p>
            <a:r>
              <a:rPr lang="en-GB" dirty="0"/>
              <a:t>Market leaders</a:t>
            </a:r>
            <a:endParaRPr lang="en-AU" dirty="0"/>
          </a:p>
        </p:txBody>
      </p:sp>
      <p:sp>
        <p:nvSpPr>
          <p:cNvPr id="4" name="Footer Placeholder 3">
            <a:extLst>
              <a:ext uri="{FF2B5EF4-FFF2-40B4-BE49-F238E27FC236}">
                <a16:creationId xmlns:a16="http://schemas.microsoft.com/office/drawing/2014/main" id="{83D97F8D-6FAF-625D-AA4A-33DA57FB420B}"/>
              </a:ext>
            </a:extLst>
          </p:cNvPr>
          <p:cNvSpPr>
            <a:spLocks noGrp="1"/>
          </p:cNvSpPr>
          <p:nvPr>
            <p:ph type="ftr" sz="quarter" idx="28"/>
          </p:nvPr>
        </p:nvSpPr>
        <p:spPr/>
        <p:txBody>
          <a:bodyPr/>
          <a:lstStyle/>
          <a:p>
            <a:r>
              <a:rPr lang="en-US" dirty="0"/>
              <a:t>Industry Movie Performance</a:t>
            </a:r>
          </a:p>
        </p:txBody>
      </p:sp>
      <p:sp>
        <p:nvSpPr>
          <p:cNvPr id="5" name="Slide Number Placeholder 4">
            <a:extLst>
              <a:ext uri="{FF2B5EF4-FFF2-40B4-BE49-F238E27FC236}">
                <a16:creationId xmlns:a16="http://schemas.microsoft.com/office/drawing/2014/main" id="{9FDAACC7-B4E3-8C26-2E5C-F3D0B18AE05D}"/>
              </a:ext>
            </a:extLst>
          </p:cNvPr>
          <p:cNvSpPr>
            <a:spLocks noGrp="1"/>
          </p:cNvSpPr>
          <p:nvPr>
            <p:ph type="sldNum" sz="quarter" idx="29"/>
          </p:nvPr>
        </p:nvSpPr>
        <p:spPr/>
        <p:txBody>
          <a:bodyPr/>
          <a:lstStyle/>
          <a:p>
            <a:fld id="{47FEACEE-25B4-4A2D-B147-27296E36371D}" type="slidenum">
              <a:rPr lang="en-US" altLang="zh-CN" smtClean="0"/>
              <a:pPr/>
              <a:t>3</a:t>
            </a:fld>
            <a:endParaRPr lang="en-US" altLang="zh-CN" dirty="0"/>
          </a:p>
        </p:txBody>
      </p:sp>
      <p:pic>
        <p:nvPicPr>
          <p:cNvPr id="7" name="Picture 6">
            <a:extLst>
              <a:ext uri="{FF2B5EF4-FFF2-40B4-BE49-F238E27FC236}">
                <a16:creationId xmlns:a16="http://schemas.microsoft.com/office/drawing/2014/main" id="{FFB99A63-3E99-E556-1EC6-33CE8BFA9AFE}"/>
              </a:ext>
            </a:extLst>
          </p:cNvPr>
          <p:cNvPicPr>
            <a:picLocks noChangeAspect="1"/>
          </p:cNvPicPr>
          <p:nvPr/>
        </p:nvPicPr>
        <p:blipFill>
          <a:blip r:embed="rId3"/>
          <a:stretch>
            <a:fillRect/>
          </a:stretch>
        </p:blipFill>
        <p:spPr>
          <a:xfrm>
            <a:off x="6280270" y="1195898"/>
            <a:ext cx="5589420" cy="3648558"/>
          </a:xfrm>
          <a:prstGeom prst="rect">
            <a:avLst/>
          </a:prstGeom>
        </p:spPr>
      </p:pic>
      <p:pic>
        <p:nvPicPr>
          <p:cNvPr id="2050" name="Picture 2">
            <a:extLst>
              <a:ext uri="{FF2B5EF4-FFF2-40B4-BE49-F238E27FC236}">
                <a16:creationId xmlns:a16="http://schemas.microsoft.com/office/drawing/2014/main" id="{4BB0C85F-640D-16E2-B9FB-6409998CA923}"/>
              </a:ext>
            </a:extLst>
          </p:cNvPr>
          <p:cNvPicPr>
            <a:picLocks noGrp="1" noChangeAspect="1" noChangeArrowheads="1"/>
          </p:cNvPicPr>
          <p:nvPr>
            <p:ph type="chart" sz="quarter" idx="27"/>
          </p:nvPr>
        </p:nvPicPr>
        <p:blipFill>
          <a:blip r:embed="rId4">
            <a:extLst>
              <a:ext uri="{28A0092B-C50C-407E-A947-70E740481C1C}">
                <a14:useLocalDpi xmlns:a14="http://schemas.microsoft.com/office/drawing/2010/main" val="0"/>
              </a:ext>
            </a:extLst>
          </a:blip>
          <a:srcRect/>
          <a:stretch>
            <a:fillRect/>
          </a:stretch>
        </p:blipFill>
        <p:spPr bwMode="auto">
          <a:xfrm>
            <a:off x="454767" y="1361747"/>
            <a:ext cx="5490495" cy="3503803"/>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a:extLst>
              <a:ext uri="{FF2B5EF4-FFF2-40B4-BE49-F238E27FC236}">
                <a16:creationId xmlns:a16="http://schemas.microsoft.com/office/drawing/2014/main" id="{F5C4A855-86E2-F563-56EF-A18DED671C8E}"/>
              </a:ext>
            </a:extLst>
          </p:cNvPr>
          <p:cNvCxnSpPr/>
          <p:nvPr/>
        </p:nvCxnSpPr>
        <p:spPr>
          <a:xfrm>
            <a:off x="2243328" y="2734056"/>
            <a:ext cx="0" cy="1170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B4F20B7-56B1-129C-3B64-5DC08864FF94}"/>
              </a:ext>
            </a:extLst>
          </p:cNvPr>
          <p:cNvSpPr/>
          <p:nvPr/>
        </p:nvSpPr>
        <p:spPr>
          <a:xfrm>
            <a:off x="335232" y="5289825"/>
            <a:ext cx="5559552" cy="92809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342900" indent="-342900" algn="ctr">
              <a:lnSpc>
                <a:spcPct val="100000"/>
              </a:lnSpc>
              <a:spcBef>
                <a:spcPts val="0"/>
              </a:spcBef>
              <a:buFont typeface="Arial" panose="020B0604020202020204" pitchFamily="34" charset="0"/>
              <a:buChar char="•"/>
            </a:pPr>
            <a:r>
              <a:rPr lang="en-GB" sz="1800" dirty="0">
                <a:solidFill>
                  <a:srgbClr val="263E5A"/>
                </a:solidFill>
                <a:latin typeface="Posterama" panose="020B0504020200020000" pitchFamily="34" charset="0"/>
                <a:ea typeface="微软雅黑"/>
                <a:cs typeface="Posterama" panose="020B0504020200020000" pitchFamily="34" charset="0"/>
              </a:rPr>
              <a:t>Industry leaders BV, Fox, Sony &amp; Uni continue to be all time market leaders </a:t>
            </a:r>
            <a:endParaRPr lang="en-AU" sz="1800" dirty="0">
              <a:solidFill>
                <a:srgbClr val="263E5A"/>
              </a:solidFill>
              <a:latin typeface="Posterama" panose="020B0504020200020000" pitchFamily="34" charset="0"/>
              <a:ea typeface="微软雅黑"/>
              <a:cs typeface="Posterama" panose="020B0504020200020000" pitchFamily="34" charset="0"/>
            </a:endParaRPr>
          </a:p>
        </p:txBody>
      </p:sp>
      <p:sp>
        <p:nvSpPr>
          <p:cNvPr id="6" name="Rectangle 5">
            <a:extLst>
              <a:ext uri="{FF2B5EF4-FFF2-40B4-BE49-F238E27FC236}">
                <a16:creationId xmlns:a16="http://schemas.microsoft.com/office/drawing/2014/main" id="{0B8EFBCC-2E47-9793-8A56-9C4ADC3DABE2}"/>
              </a:ext>
            </a:extLst>
          </p:cNvPr>
          <p:cNvSpPr/>
          <p:nvPr/>
        </p:nvSpPr>
        <p:spPr>
          <a:xfrm>
            <a:off x="6310138" y="4795797"/>
            <a:ext cx="5427095" cy="92809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342900" indent="-342900" algn="ctr">
              <a:lnSpc>
                <a:spcPct val="100000"/>
              </a:lnSpc>
              <a:spcBef>
                <a:spcPts val="0"/>
              </a:spcBef>
              <a:buFont typeface="Arial" panose="020B0604020202020204" pitchFamily="34" charset="0"/>
              <a:buChar char="•"/>
            </a:pPr>
            <a:r>
              <a:rPr lang="en-AU" sz="1800" dirty="0">
                <a:solidFill>
                  <a:srgbClr val="263E5A"/>
                </a:solidFill>
                <a:latin typeface="Posterama" panose="020B0504020200020000" pitchFamily="34" charset="0"/>
                <a:ea typeface="微软雅黑"/>
                <a:cs typeface="Posterama" panose="020B0504020200020000" pitchFamily="34" charset="0"/>
              </a:rPr>
              <a:t>Conversely, BV's revenue witnessed a significant decrease of 10%, indicating a potential area for improvement</a:t>
            </a:r>
          </a:p>
        </p:txBody>
      </p:sp>
      <p:sp>
        <p:nvSpPr>
          <p:cNvPr id="9" name="Rectangle 8">
            <a:extLst>
              <a:ext uri="{FF2B5EF4-FFF2-40B4-BE49-F238E27FC236}">
                <a16:creationId xmlns:a16="http://schemas.microsoft.com/office/drawing/2014/main" id="{74DDC3B6-F8A5-B874-8BC6-9D3938230466}"/>
              </a:ext>
            </a:extLst>
          </p:cNvPr>
          <p:cNvSpPr/>
          <p:nvPr/>
        </p:nvSpPr>
        <p:spPr>
          <a:xfrm>
            <a:off x="6280270" y="5753873"/>
            <a:ext cx="5456963" cy="69569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342900" indent="-342900" algn="ctr">
              <a:lnSpc>
                <a:spcPct val="100000"/>
              </a:lnSpc>
              <a:spcBef>
                <a:spcPts val="0"/>
              </a:spcBef>
              <a:buFont typeface="Arial" panose="020B0604020202020204" pitchFamily="34" charset="0"/>
              <a:buChar char="•"/>
            </a:pPr>
            <a:r>
              <a:rPr lang="en-GB" sz="1800" dirty="0">
                <a:solidFill>
                  <a:srgbClr val="263E5A"/>
                </a:solidFill>
                <a:latin typeface="Posterama" panose="020B0504020200020000" pitchFamily="34" charset="0"/>
                <a:ea typeface="微软雅黑"/>
                <a:cs typeface="Posterama" panose="020B0504020200020000" pitchFamily="34" charset="0"/>
              </a:rPr>
              <a:t>WB (46% vs YoY), Uni (30% vs YoY) reported double digit growth </a:t>
            </a:r>
            <a:endParaRPr lang="en-AU" sz="1800" dirty="0">
              <a:solidFill>
                <a:srgbClr val="263E5A"/>
              </a:solidFill>
              <a:latin typeface="Posterama" panose="020B0504020200020000" pitchFamily="34" charset="0"/>
              <a:ea typeface="微软雅黑"/>
              <a:cs typeface="Posterama" panose="020B0504020200020000" pitchFamily="34" charset="0"/>
            </a:endParaRPr>
          </a:p>
        </p:txBody>
      </p:sp>
      <p:sp>
        <p:nvSpPr>
          <p:cNvPr id="16" name="TextBox 15">
            <a:extLst>
              <a:ext uri="{FF2B5EF4-FFF2-40B4-BE49-F238E27FC236}">
                <a16:creationId xmlns:a16="http://schemas.microsoft.com/office/drawing/2014/main" id="{07A1576D-F82B-0CE4-01D5-3F5A2C4B3E7E}"/>
              </a:ext>
            </a:extLst>
          </p:cNvPr>
          <p:cNvSpPr txBox="1"/>
          <p:nvPr/>
        </p:nvSpPr>
        <p:spPr>
          <a:xfrm>
            <a:off x="214138" y="6511390"/>
            <a:ext cx="6096000" cy="261610"/>
          </a:xfrm>
          <a:prstGeom prst="rect">
            <a:avLst/>
          </a:prstGeom>
          <a:noFill/>
        </p:spPr>
        <p:txBody>
          <a:bodyPr wrap="square">
            <a:spAutoFit/>
          </a:bodyPr>
          <a:lstStyle/>
          <a:p>
            <a:r>
              <a:rPr lang="en-AU" sz="1100" dirty="0"/>
              <a:t>Disclaimer: Box office Gross earnings illustrates 3400 movies during 2015-2018 period. </a:t>
            </a:r>
          </a:p>
        </p:txBody>
      </p:sp>
    </p:spTree>
    <p:extLst>
      <p:ext uri="{BB962C8B-B14F-4D97-AF65-F5344CB8AC3E}">
        <p14:creationId xmlns:p14="http://schemas.microsoft.com/office/powerpoint/2010/main" val="2146112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341BC-98EE-CB4B-DADD-5C5119DBB2AE}"/>
              </a:ext>
            </a:extLst>
          </p:cNvPr>
          <p:cNvSpPr>
            <a:spLocks noGrp="1"/>
          </p:cNvSpPr>
          <p:nvPr>
            <p:ph type="title"/>
          </p:nvPr>
        </p:nvSpPr>
        <p:spPr/>
        <p:txBody>
          <a:bodyPr/>
          <a:lstStyle/>
          <a:p>
            <a:r>
              <a:rPr lang="en-GB" sz="3200" i="0" dirty="0">
                <a:solidFill>
                  <a:srgbClr val="374151"/>
                </a:solidFill>
                <a:effectLst/>
                <a:latin typeface="Söhne"/>
              </a:rPr>
              <a:t>Emphasize Excellence Over Quantity: Prioritize Movie Quality</a:t>
            </a:r>
            <a:endParaRPr lang="en-AU" sz="3200" dirty="0"/>
          </a:p>
        </p:txBody>
      </p:sp>
      <p:sp>
        <p:nvSpPr>
          <p:cNvPr id="5" name="Slide Number Placeholder 4">
            <a:extLst>
              <a:ext uri="{FF2B5EF4-FFF2-40B4-BE49-F238E27FC236}">
                <a16:creationId xmlns:a16="http://schemas.microsoft.com/office/drawing/2014/main" id="{456CF4BA-36BB-CB68-5166-018667CEE211}"/>
              </a:ext>
            </a:extLst>
          </p:cNvPr>
          <p:cNvSpPr>
            <a:spLocks noGrp="1"/>
          </p:cNvSpPr>
          <p:nvPr>
            <p:ph type="sldNum" sz="quarter" idx="29"/>
          </p:nvPr>
        </p:nvSpPr>
        <p:spPr/>
        <p:txBody>
          <a:bodyPr/>
          <a:lstStyle/>
          <a:p>
            <a:fld id="{47FEACEE-25B4-4A2D-B147-27296E36371D}" type="slidenum">
              <a:rPr lang="en-US" altLang="zh-CN" smtClean="0"/>
              <a:pPr/>
              <a:t>4</a:t>
            </a:fld>
            <a:endParaRPr lang="en-US" altLang="zh-CN" dirty="0"/>
          </a:p>
        </p:txBody>
      </p:sp>
      <p:pic>
        <p:nvPicPr>
          <p:cNvPr id="3074" name="Picture 2">
            <a:extLst>
              <a:ext uri="{FF2B5EF4-FFF2-40B4-BE49-F238E27FC236}">
                <a16:creationId xmlns:a16="http://schemas.microsoft.com/office/drawing/2014/main" id="{7AF1B3B4-86D5-43D5-0312-9F77E63CBBBD}"/>
              </a:ext>
            </a:extLst>
          </p:cNvPr>
          <p:cNvPicPr>
            <a:picLocks noGrp="1" noChangeAspect="1" noChangeArrowheads="1"/>
          </p:cNvPicPr>
          <p:nvPr>
            <p:ph type="chart" sz="quarter" idx="27"/>
          </p:nvPr>
        </p:nvPicPr>
        <p:blipFill>
          <a:blip r:embed="rId3">
            <a:extLst>
              <a:ext uri="{28A0092B-C50C-407E-A947-70E740481C1C}">
                <a14:useLocalDpi xmlns:a14="http://schemas.microsoft.com/office/drawing/2010/main" val="0"/>
              </a:ext>
            </a:extLst>
          </a:blip>
          <a:srcRect/>
          <a:stretch>
            <a:fillRect/>
          </a:stretch>
        </p:blipFill>
        <p:spPr bwMode="auto">
          <a:xfrm>
            <a:off x="788294" y="1637750"/>
            <a:ext cx="6074908" cy="41560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EE693B6-FB45-8BFF-E424-4D8D602B2822}"/>
              </a:ext>
            </a:extLst>
          </p:cNvPr>
          <p:cNvSpPr/>
          <p:nvPr/>
        </p:nvSpPr>
        <p:spPr>
          <a:xfrm>
            <a:off x="7532474" y="1845531"/>
            <a:ext cx="3915375" cy="145999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indent="0" algn="ctr">
              <a:lnSpc>
                <a:spcPct val="100000"/>
              </a:lnSpc>
              <a:spcBef>
                <a:spcPts val="0"/>
              </a:spcBef>
              <a:buFontTx/>
              <a:buNone/>
            </a:pPr>
            <a:r>
              <a:rPr lang="en-GB" sz="1800" dirty="0">
                <a:solidFill>
                  <a:srgbClr val="263E5A"/>
                </a:solidFill>
                <a:latin typeface="Posterama" panose="020B0504020200020000" pitchFamily="34" charset="0"/>
                <a:ea typeface="微软雅黑"/>
                <a:cs typeface="Posterama" panose="020B0504020200020000" pitchFamily="34" charset="0"/>
              </a:rPr>
              <a:t>Whilst IFC generated 166  titles, market leader (revenue wise)  gravitate towards BV, Uni &amp; WB </a:t>
            </a:r>
            <a:endParaRPr lang="en-AU" sz="1800" dirty="0">
              <a:solidFill>
                <a:srgbClr val="263E5A"/>
              </a:solidFill>
              <a:latin typeface="Posterama" panose="020B0504020200020000" pitchFamily="34" charset="0"/>
              <a:ea typeface="微软雅黑"/>
              <a:cs typeface="Posterama" panose="020B0504020200020000" pitchFamily="34" charset="0"/>
            </a:endParaRPr>
          </a:p>
        </p:txBody>
      </p:sp>
      <p:sp>
        <p:nvSpPr>
          <p:cNvPr id="6" name="TextBox 5">
            <a:extLst>
              <a:ext uri="{FF2B5EF4-FFF2-40B4-BE49-F238E27FC236}">
                <a16:creationId xmlns:a16="http://schemas.microsoft.com/office/drawing/2014/main" id="{23A1F28D-FABF-F75A-AC31-AAE46A2700E2}"/>
              </a:ext>
            </a:extLst>
          </p:cNvPr>
          <p:cNvSpPr txBox="1"/>
          <p:nvPr/>
        </p:nvSpPr>
        <p:spPr>
          <a:xfrm>
            <a:off x="238522" y="6269677"/>
            <a:ext cx="6096000" cy="261610"/>
          </a:xfrm>
          <a:prstGeom prst="rect">
            <a:avLst/>
          </a:prstGeom>
          <a:noFill/>
        </p:spPr>
        <p:txBody>
          <a:bodyPr wrap="square">
            <a:spAutoFit/>
          </a:bodyPr>
          <a:lstStyle/>
          <a:p>
            <a:r>
              <a:rPr lang="en-AU" sz="1100" dirty="0"/>
              <a:t>Disclaimer: Box office Gross earnings illustrates 3400 movies during 2015-2018 period. </a:t>
            </a:r>
          </a:p>
        </p:txBody>
      </p:sp>
      <p:sp>
        <p:nvSpPr>
          <p:cNvPr id="9" name="Rectangle 8">
            <a:extLst>
              <a:ext uri="{FF2B5EF4-FFF2-40B4-BE49-F238E27FC236}">
                <a16:creationId xmlns:a16="http://schemas.microsoft.com/office/drawing/2014/main" id="{02A31DDC-F708-775D-56C2-F59F774FC422}"/>
              </a:ext>
            </a:extLst>
          </p:cNvPr>
          <p:cNvSpPr/>
          <p:nvPr/>
        </p:nvSpPr>
        <p:spPr>
          <a:xfrm>
            <a:off x="7532474" y="3528544"/>
            <a:ext cx="3915375" cy="145999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indent="0" algn="ctr">
              <a:lnSpc>
                <a:spcPct val="100000"/>
              </a:lnSpc>
              <a:spcBef>
                <a:spcPts val="0"/>
              </a:spcBef>
              <a:buFontTx/>
              <a:buNone/>
            </a:pPr>
            <a:r>
              <a:rPr lang="en-GB" sz="1800" dirty="0">
                <a:solidFill>
                  <a:schemeClr val="accent6"/>
                </a:solidFill>
                <a:latin typeface="Posterama" panose="020B0504020200020000" pitchFamily="34" charset="0"/>
                <a:ea typeface="微软雅黑"/>
                <a:cs typeface="Posterama" panose="020B0504020200020000" pitchFamily="34" charset="0"/>
              </a:rPr>
              <a:t>Approximately out of all movies produced only 2% of movies made it to </a:t>
            </a:r>
            <a:r>
              <a:rPr lang="en-GB" dirty="0">
                <a:solidFill>
                  <a:schemeClr val="accent6"/>
                </a:solidFill>
                <a:latin typeface="Posterama" panose="020B0504020200020000" pitchFamily="34" charset="0"/>
                <a:ea typeface="微软雅黑"/>
                <a:cs typeface="Posterama" panose="020B0504020200020000" pitchFamily="34" charset="0"/>
              </a:rPr>
              <a:t>a </a:t>
            </a:r>
            <a:r>
              <a:rPr lang="en-GB" sz="1800" dirty="0">
                <a:solidFill>
                  <a:schemeClr val="accent6"/>
                </a:solidFill>
                <a:latin typeface="Posterama" panose="020B0504020200020000" pitchFamily="34" charset="0"/>
                <a:ea typeface="微软雅黑"/>
                <a:cs typeface="Posterama" panose="020B0504020200020000" pitchFamily="34" charset="0"/>
              </a:rPr>
              <a:t>box office record</a:t>
            </a:r>
            <a:endParaRPr lang="en-AU" sz="1800" dirty="0">
              <a:solidFill>
                <a:schemeClr val="accent6"/>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1613771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87A19-4513-BB3B-72B3-0C95B2C02D53}"/>
              </a:ext>
            </a:extLst>
          </p:cNvPr>
          <p:cNvSpPr>
            <a:spLocks noGrp="1"/>
          </p:cNvSpPr>
          <p:nvPr>
            <p:ph type="title"/>
          </p:nvPr>
        </p:nvSpPr>
        <p:spPr/>
        <p:txBody>
          <a:bodyPr/>
          <a:lstStyle/>
          <a:p>
            <a:r>
              <a:rPr lang="en-GB" dirty="0"/>
              <a:t>Hear the customer </a:t>
            </a:r>
            <a:endParaRPr lang="en-AU" dirty="0"/>
          </a:p>
        </p:txBody>
      </p:sp>
      <p:sp>
        <p:nvSpPr>
          <p:cNvPr id="5" name="Slide Number Placeholder 4">
            <a:extLst>
              <a:ext uri="{FF2B5EF4-FFF2-40B4-BE49-F238E27FC236}">
                <a16:creationId xmlns:a16="http://schemas.microsoft.com/office/drawing/2014/main" id="{9B37FD90-D1C2-0DD8-A109-645FEDA5C49E}"/>
              </a:ext>
            </a:extLst>
          </p:cNvPr>
          <p:cNvSpPr>
            <a:spLocks noGrp="1"/>
          </p:cNvSpPr>
          <p:nvPr>
            <p:ph type="sldNum" sz="quarter" idx="29"/>
          </p:nvPr>
        </p:nvSpPr>
        <p:spPr/>
        <p:txBody>
          <a:bodyPr/>
          <a:lstStyle/>
          <a:p>
            <a:fld id="{47FEACEE-25B4-4A2D-B147-27296E36371D}" type="slidenum">
              <a:rPr lang="en-US" altLang="zh-CN" smtClean="0"/>
              <a:pPr/>
              <a:t>5</a:t>
            </a:fld>
            <a:endParaRPr lang="en-US" altLang="zh-CN" dirty="0"/>
          </a:p>
        </p:txBody>
      </p:sp>
      <p:pic>
        <p:nvPicPr>
          <p:cNvPr id="4098" name="Picture 2">
            <a:extLst>
              <a:ext uri="{FF2B5EF4-FFF2-40B4-BE49-F238E27FC236}">
                <a16:creationId xmlns:a16="http://schemas.microsoft.com/office/drawing/2014/main" id="{B5CD1F5A-B5A5-6C5F-D473-12ADE143BD4C}"/>
              </a:ext>
            </a:extLst>
          </p:cNvPr>
          <p:cNvPicPr>
            <a:picLocks noGrp="1" noChangeAspect="1" noChangeArrowheads="1"/>
          </p:cNvPicPr>
          <p:nvPr>
            <p:ph type="chart" sz="quarter" idx="27"/>
          </p:nvPr>
        </p:nvPicPr>
        <p:blipFill>
          <a:blip r:embed="rId3">
            <a:extLst>
              <a:ext uri="{28A0092B-C50C-407E-A947-70E740481C1C}">
                <a14:useLocalDpi xmlns:a14="http://schemas.microsoft.com/office/drawing/2010/main" val="0"/>
              </a:ext>
            </a:extLst>
          </a:blip>
          <a:srcRect/>
          <a:stretch>
            <a:fillRect/>
          </a:stretch>
        </p:blipFill>
        <p:spPr bwMode="auto">
          <a:xfrm>
            <a:off x="753225" y="1350962"/>
            <a:ext cx="5342775" cy="371671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5133053-EE3A-8B5F-EAC7-0E0C731DA347}"/>
              </a:ext>
            </a:extLst>
          </p:cNvPr>
          <p:cNvSpPr/>
          <p:nvPr/>
        </p:nvSpPr>
        <p:spPr>
          <a:xfrm>
            <a:off x="804311" y="5123053"/>
            <a:ext cx="4401673" cy="145999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GB" dirty="0">
                <a:solidFill>
                  <a:srgbClr val="263E5A"/>
                </a:solidFill>
                <a:latin typeface="Posterama" panose="020B0504020200020000" pitchFamily="34" charset="0"/>
                <a:ea typeface="微软雅黑"/>
                <a:cs typeface="Posterama" panose="020B0504020200020000" pitchFamily="34" charset="0"/>
              </a:rPr>
              <a:t>Votes: WB, BV, Fox, Uni, Par, and Sony shine as the preferred choices for individuals provide valuable feedback to improve future Studio content. </a:t>
            </a:r>
            <a:endParaRPr lang="en-AU" dirty="0">
              <a:solidFill>
                <a:srgbClr val="263E5A"/>
              </a:solidFill>
              <a:latin typeface="Posterama" panose="020B0504020200020000" pitchFamily="34" charset="0"/>
              <a:ea typeface="微软雅黑"/>
              <a:cs typeface="Posterama" panose="020B0504020200020000" pitchFamily="34" charset="0"/>
            </a:endParaRPr>
          </a:p>
        </p:txBody>
      </p:sp>
      <p:sp>
        <p:nvSpPr>
          <p:cNvPr id="4" name="Rectangle 3">
            <a:extLst>
              <a:ext uri="{FF2B5EF4-FFF2-40B4-BE49-F238E27FC236}">
                <a16:creationId xmlns:a16="http://schemas.microsoft.com/office/drawing/2014/main" id="{469DA4AA-37EB-D7F4-5D58-A90C1967A301}"/>
              </a:ext>
            </a:extLst>
          </p:cNvPr>
          <p:cNvSpPr/>
          <p:nvPr/>
        </p:nvSpPr>
        <p:spPr>
          <a:xfrm>
            <a:off x="7188053" y="3031871"/>
            <a:ext cx="3826005" cy="134505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GB" dirty="0">
                <a:solidFill>
                  <a:srgbClr val="263E5A"/>
                </a:solidFill>
                <a:latin typeface="Posterama" panose="020B0504020200020000" pitchFamily="34" charset="0"/>
                <a:ea typeface="微软雅黑"/>
                <a:cs typeface="Posterama" panose="020B0504020200020000" pitchFamily="34" charset="0"/>
              </a:rPr>
              <a:t>When it comes to movie ratings, BV emerges as a standout performer</a:t>
            </a:r>
            <a:endParaRPr lang="en-AU" dirty="0">
              <a:solidFill>
                <a:srgbClr val="263E5A"/>
              </a:solidFill>
              <a:latin typeface="Posterama" panose="020B0504020200020000" pitchFamily="34" charset="0"/>
              <a:ea typeface="微软雅黑"/>
              <a:cs typeface="Posterama" panose="020B0504020200020000" pitchFamily="34" charset="0"/>
            </a:endParaRPr>
          </a:p>
        </p:txBody>
      </p:sp>
      <p:sp>
        <p:nvSpPr>
          <p:cNvPr id="9" name="Rectangle 8">
            <a:extLst>
              <a:ext uri="{FF2B5EF4-FFF2-40B4-BE49-F238E27FC236}">
                <a16:creationId xmlns:a16="http://schemas.microsoft.com/office/drawing/2014/main" id="{6BAB57C5-3B13-43A9-9933-ABF20C08435D}"/>
              </a:ext>
            </a:extLst>
          </p:cNvPr>
          <p:cNvSpPr/>
          <p:nvPr/>
        </p:nvSpPr>
        <p:spPr>
          <a:xfrm>
            <a:off x="7188053" y="4594130"/>
            <a:ext cx="3915375" cy="145999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GB" dirty="0">
                <a:solidFill>
                  <a:srgbClr val="263E5A"/>
                </a:solidFill>
                <a:latin typeface="Posterama" panose="020B0504020200020000" pitchFamily="34" charset="0"/>
                <a:ea typeface="微软雅黑"/>
                <a:cs typeface="Posterama" panose="020B0504020200020000" pitchFamily="34" charset="0"/>
              </a:rPr>
              <a:t>Time taken to build a sort after studio can take up to 12+ years.</a:t>
            </a:r>
            <a:endParaRPr lang="en-AU" dirty="0">
              <a:solidFill>
                <a:srgbClr val="263E5A"/>
              </a:solidFill>
              <a:latin typeface="Posterama" panose="020B0504020200020000" pitchFamily="34" charset="0"/>
              <a:ea typeface="微软雅黑"/>
              <a:cs typeface="Posterama" panose="020B0504020200020000" pitchFamily="34" charset="0"/>
            </a:endParaRPr>
          </a:p>
        </p:txBody>
      </p:sp>
      <p:pic>
        <p:nvPicPr>
          <p:cNvPr id="1026" name="Picture 2" descr="Disney and Pixar: The Power of the Prenup - The New York Times">
            <a:extLst>
              <a:ext uri="{FF2B5EF4-FFF2-40B4-BE49-F238E27FC236}">
                <a16:creationId xmlns:a16="http://schemas.microsoft.com/office/drawing/2014/main" id="{038762B0-3E03-93B9-1D34-5311AD8FDD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5184" y="528980"/>
            <a:ext cx="3169048" cy="20978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sney Pixar merger: everything you need to know">
            <a:extLst>
              <a:ext uri="{FF2B5EF4-FFF2-40B4-BE49-F238E27FC236}">
                <a16:creationId xmlns:a16="http://schemas.microsoft.com/office/drawing/2014/main" id="{D2A6FF82-D068-A8FE-069B-FFE69C64F1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94232" y="409891"/>
            <a:ext cx="2335987" cy="22169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8544C55C-D03D-D228-64E3-5F29CDE33875}"/>
              </a:ext>
            </a:extLst>
          </p:cNvPr>
          <p:cNvPicPr>
            <a:picLocks noChangeAspect="1"/>
          </p:cNvPicPr>
          <p:nvPr/>
        </p:nvPicPr>
        <p:blipFill>
          <a:blip r:embed="rId6"/>
          <a:stretch>
            <a:fillRect/>
          </a:stretch>
        </p:blipFill>
        <p:spPr>
          <a:xfrm>
            <a:off x="10598645" y="368678"/>
            <a:ext cx="1331574" cy="747901"/>
          </a:xfrm>
          <a:prstGeom prst="rect">
            <a:avLst/>
          </a:prstGeom>
        </p:spPr>
      </p:pic>
    </p:spTree>
    <p:extLst>
      <p:ext uri="{BB962C8B-B14F-4D97-AF65-F5344CB8AC3E}">
        <p14:creationId xmlns:p14="http://schemas.microsoft.com/office/powerpoint/2010/main" val="3696246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0A960-F60C-C450-0498-A3D28280AAFF}"/>
              </a:ext>
            </a:extLst>
          </p:cNvPr>
          <p:cNvSpPr>
            <a:spLocks noGrp="1"/>
          </p:cNvSpPr>
          <p:nvPr>
            <p:ph type="title"/>
          </p:nvPr>
        </p:nvSpPr>
        <p:spPr/>
        <p:txBody>
          <a:bodyPr/>
          <a:lstStyle/>
          <a:p>
            <a:r>
              <a:rPr lang="en-GB" dirty="0"/>
              <a:t>Operational Excellence </a:t>
            </a:r>
            <a:endParaRPr lang="en-AU" dirty="0"/>
          </a:p>
        </p:txBody>
      </p:sp>
      <p:sp>
        <p:nvSpPr>
          <p:cNvPr id="4" name="Footer Placeholder 3">
            <a:extLst>
              <a:ext uri="{FF2B5EF4-FFF2-40B4-BE49-F238E27FC236}">
                <a16:creationId xmlns:a16="http://schemas.microsoft.com/office/drawing/2014/main" id="{1FA5EE82-3ACA-A88D-A6BD-1C4BE74E4510}"/>
              </a:ext>
            </a:extLst>
          </p:cNvPr>
          <p:cNvSpPr>
            <a:spLocks noGrp="1"/>
          </p:cNvSpPr>
          <p:nvPr>
            <p:ph type="ftr" sz="quarter" idx="28"/>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844EDD8-FD66-F01F-9723-AABA1408E21D}"/>
              </a:ext>
            </a:extLst>
          </p:cNvPr>
          <p:cNvSpPr>
            <a:spLocks noGrp="1"/>
          </p:cNvSpPr>
          <p:nvPr>
            <p:ph type="sldNum" sz="quarter" idx="29"/>
          </p:nvPr>
        </p:nvSpPr>
        <p:spPr/>
        <p:txBody>
          <a:bodyPr/>
          <a:lstStyle/>
          <a:p>
            <a:fld id="{47FEACEE-25B4-4A2D-B147-27296E36371D}" type="slidenum">
              <a:rPr lang="en-US" altLang="zh-CN" smtClean="0"/>
              <a:pPr/>
              <a:t>6</a:t>
            </a:fld>
            <a:endParaRPr lang="en-US" altLang="zh-CN" dirty="0"/>
          </a:p>
        </p:txBody>
      </p:sp>
      <p:pic>
        <p:nvPicPr>
          <p:cNvPr id="6" name="Picture 5">
            <a:extLst>
              <a:ext uri="{FF2B5EF4-FFF2-40B4-BE49-F238E27FC236}">
                <a16:creationId xmlns:a16="http://schemas.microsoft.com/office/drawing/2014/main" id="{B29CBD1F-E0D3-F61A-D6AA-3D45F22B883A}"/>
              </a:ext>
            </a:extLst>
          </p:cNvPr>
          <p:cNvPicPr>
            <a:picLocks noChangeAspect="1"/>
          </p:cNvPicPr>
          <p:nvPr/>
        </p:nvPicPr>
        <p:blipFill>
          <a:blip r:embed="rId3"/>
          <a:stretch>
            <a:fillRect/>
          </a:stretch>
        </p:blipFill>
        <p:spPr>
          <a:xfrm>
            <a:off x="6610831" y="1027502"/>
            <a:ext cx="4789131" cy="2851954"/>
          </a:xfrm>
          <a:prstGeom prst="rect">
            <a:avLst/>
          </a:prstGeom>
        </p:spPr>
      </p:pic>
      <p:pic>
        <p:nvPicPr>
          <p:cNvPr id="7" name="Picture 6">
            <a:extLst>
              <a:ext uri="{FF2B5EF4-FFF2-40B4-BE49-F238E27FC236}">
                <a16:creationId xmlns:a16="http://schemas.microsoft.com/office/drawing/2014/main" id="{418D2C42-3F28-D44D-2451-5D203EAB9783}"/>
              </a:ext>
            </a:extLst>
          </p:cNvPr>
          <p:cNvPicPr>
            <a:picLocks noChangeAspect="1"/>
          </p:cNvPicPr>
          <p:nvPr/>
        </p:nvPicPr>
        <p:blipFill>
          <a:blip r:embed="rId4"/>
          <a:stretch>
            <a:fillRect/>
          </a:stretch>
        </p:blipFill>
        <p:spPr>
          <a:xfrm>
            <a:off x="6750159" y="3879456"/>
            <a:ext cx="4557479" cy="2703589"/>
          </a:xfrm>
          <a:prstGeom prst="rect">
            <a:avLst/>
          </a:prstGeom>
        </p:spPr>
      </p:pic>
      <p:sp>
        <p:nvSpPr>
          <p:cNvPr id="8" name="Rectangle 7">
            <a:extLst>
              <a:ext uri="{FF2B5EF4-FFF2-40B4-BE49-F238E27FC236}">
                <a16:creationId xmlns:a16="http://schemas.microsoft.com/office/drawing/2014/main" id="{8D7A09CF-3C44-9F13-581E-0948D0C2B90D}"/>
              </a:ext>
            </a:extLst>
          </p:cNvPr>
          <p:cNvSpPr/>
          <p:nvPr/>
        </p:nvSpPr>
        <p:spPr>
          <a:xfrm>
            <a:off x="6339840" y="75712"/>
            <a:ext cx="5559552" cy="92809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GB" b="0" i="0" dirty="0">
                <a:solidFill>
                  <a:srgbClr val="000000"/>
                </a:solidFill>
                <a:effectLst/>
                <a:latin typeface="Helvetica Neue"/>
              </a:rPr>
              <a:t>In recent years production costs surging to a remarkable 8 billion in 2018 &amp; gross profit to USD 2 billion</a:t>
            </a:r>
            <a:endParaRPr lang="en-AU" dirty="0"/>
          </a:p>
        </p:txBody>
      </p:sp>
      <p:sp>
        <p:nvSpPr>
          <p:cNvPr id="10" name="Rectangle 9">
            <a:extLst>
              <a:ext uri="{FF2B5EF4-FFF2-40B4-BE49-F238E27FC236}">
                <a16:creationId xmlns:a16="http://schemas.microsoft.com/office/drawing/2014/main" id="{1776B91A-BA08-093A-38CB-5CFEB05EE291}"/>
              </a:ext>
            </a:extLst>
          </p:cNvPr>
          <p:cNvSpPr/>
          <p:nvPr/>
        </p:nvSpPr>
        <p:spPr>
          <a:xfrm>
            <a:off x="242706" y="6096000"/>
            <a:ext cx="5401029" cy="58596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GB" b="0" i="0" dirty="0">
                <a:solidFill>
                  <a:srgbClr val="000000"/>
                </a:solidFill>
                <a:effectLst/>
                <a:latin typeface="Helvetica Neue"/>
              </a:rPr>
              <a:t>P/D W takes the lead followed by BV and Girt India in gross profitability </a:t>
            </a:r>
            <a:endParaRPr lang="en-AU" dirty="0"/>
          </a:p>
        </p:txBody>
      </p:sp>
      <p:pic>
        <p:nvPicPr>
          <p:cNvPr id="9" name="Chart Placeholder 8">
            <a:extLst>
              <a:ext uri="{FF2B5EF4-FFF2-40B4-BE49-F238E27FC236}">
                <a16:creationId xmlns:a16="http://schemas.microsoft.com/office/drawing/2014/main" id="{15D451EB-5E51-7C01-4B80-9035C9CF87B5}"/>
              </a:ext>
            </a:extLst>
          </p:cNvPr>
          <p:cNvPicPr>
            <a:picLocks noGrp="1" noChangeAspect="1"/>
          </p:cNvPicPr>
          <p:nvPr>
            <p:ph type="chart" sz="quarter" idx="27"/>
          </p:nvPr>
        </p:nvPicPr>
        <p:blipFill>
          <a:blip r:embed="rId5"/>
          <a:stretch>
            <a:fillRect/>
          </a:stretch>
        </p:blipFill>
        <p:spPr>
          <a:xfrm>
            <a:off x="291296" y="1532826"/>
            <a:ext cx="6074908" cy="4156075"/>
          </a:xfrm>
          <a:prstGeom prst="rect">
            <a:avLst/>
          </a:prstGeom>
        </p:spPr>
      </p:pic>
    </p:spTree>
    <p:extLst>
      <p:ext uri="{BB962C8B-B14F-4D97-AF65-F5344CB8AC3E}">
        <p14:creationId xmlns:p14="http://schemas.microsoft.com/office/powerpoint/2010/main" val="671945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31F3-EFF6-AE87-1585-1D5C972D9706}"/>
              </a:ext>
            </a:extLst>
          </p:cNvPr>
          <p:cNvSpPr>
            <a:spLocks noGrp="1"/>
          </p:cNvSpPr>
          <p:nvPr>
            <p:ph type="title"/>
          </p:nvPr>
        </p:nvSpPr>
        <p:spPr/>
        <p:txBody>
          <a:bodyPr/>
          <a:lstStyle/>
          <a:p>
            <a:r>
              <a:rPr lang="en-GB" dirty="0"/>
              <a:t>Genres Analysis </a:t>
            </a:r>
            <a:endParaRPr lang="en-AU" dirty="0"/>
          </a:p>
        </p:txBody>
      </p:sp>
      <p:sp>
        <p:nvSpPr>
          <p:cNvPr id="4" name="Footer Placeholder 3">
            <a:extLst>
              <a:ext uri="{FF2B5EF4-FFF2-40B4-BE49-F238E27FC236}">
                <a16:creationId xmlns:a16="http://schemas.microsoft.com/office/drawing/2014/main" id="{606D7334-F13D-CBC0-B3AF-AF9D6AB60C12}"/>
              </a:ext>
            </a:extLst>
          </p:cNvPr>
          <p:cNvSpPr>
            <a:spLocks noGrp="1"/>
          </p:cNvSpPr>
          <p:nvPr>
            <p:ph type="ftr" sz="quarter" idx="28"/>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05AE4DE-7064-369C-EF75-8089685B45D1}"/>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pic>
        <p:nvPicPr>
          <p:cNvPr id="6146" name="Picture 2">
            <a:extLst>
              <a:ext uri="{FF2B5EF4-FFF2-40B4-BE49-F238E27FC236}">
                <a16:creationId xmlns:a16="http://schemas.microsoft.com/office/drawing/2014/main" id="{761FFF7F-8559-5EA4-5231-AA103905AC15}"/>
              </a:ext>
            </a:extLst>
          </p:cNvPr>
          <p:cNvPicPr>
            <a:picLocks noGrp="1" noChangeAspect="1" noChangeArrowheads="1"/>
          </p:cNvPicPr>
          <p:nvPr>
            <p:ph type="chart" sz="quarter" idx="27"/>
          </p:nvPr>
        </p:nvPicPr>
        <p:blipFill>
          <a:blip r:embed="rId3">
            <a:extLst>
              <a:ext uri="{28A0092B-C50C-407E-A947-70E740481C1C}">
                <a14:useLocalDpi xmlns:a14="http://schemas.microsoft.com/office/drawing/2010/main" val="0"/>
              </a:ext>
            </a:extLst>
          </a:blip>
          <a:srcRect/>
          <a:stretch>
            <a:fillRect/>
          </a:stretch>
        </p:blipFill>
        <p:spPr bwMode="auto">
          <a:xfrm>
            <a:off x="228601" y="1434847"/>
            <a:ext cx="5452872" cy="41560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9589B1C-047B-9F27-22FB-5E7FFD65C103}"/>
              </a:ext>
            </a:extLst>
          </p:cNvPr>
          <p:cNvPicPr>
            <a:picLocks noChangeAspect="1"/>
          </p:cNvPicPr>
          <p:nvPr/>
        </p:nvPicPr>
        <p:blipFill>
          <a:blip r:embed="rId4"/>
          <a:stretch>
            <a:fillRect/>
          </a:stretch>
        </p:blipFill>
        <p:spPr>
          <a:xfrm>
            <a:off x="6040701" y="1434847"/>
            <a:ext cx="6060575" cy="4531402"/>
          </a:xfrm>
          <a:prstGeom prst="rect">
            <a:avLst/>
          </a:prstGeom>
        </p:spPr>
      </p:pic>
      <p:sp>
        <p:nvSpPr>
          <p:cNvPr id="7" name="Rectangle 6">
            <a:extLst>
              <a:ext uri="{FF2B5EF4-FFF2-40B4-BE49-F238E27FC236}">
                <a16:creationId xmlns:a16="http://schemas.microsoft.com/office/drawing/2014/main" id="{647429FC-54AB-419E-14F7-802FA1FDC6D2}"/>
              </a:ext>
            </a:extLst>
          </p:cNvPr>
          <p:cNvSpPr/>
          <p:nvPr/>
        </p:nvSpPr>
        <p:spPr>
          <a:xfrm>
            <a:off x="301535" y="5753872"/>
            <a:ext cx="5559552" cy="92809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GB" b="0" i="0" dirty="0">
                <a:solidFill>
                  <a:srgbClr val="000000"/>
                </a:solidFill>
                <a:effectLst/>
                <a:latin typeface="Helvetica Neue"/>
              </a:rPr>
              <a:t>Profitable Genres: Action, Adventure, Sci-Fi, Animation, Comedy, Fantasy, and Drama rise as the major contributors for revenue in the industry.</a:t>
            </a:r>
            <a:endParaRPr lang="en-AU" dirty="0"/>
          </a:p>
        </p:txBody>
      </p:sp>
      <p:sp>
        <p:nvSpPr>
          <p:cNvPr id="8" name="Rectangle 7">
            <a:extLst>
              <a:ext uri="{FF2B5EF4-FFF2-40B4-BE49-F238E27FC236}">
                <a16:creationId xmlns:a16="http://schemas.microsoft.com/office/drawing/2014/main" id="{324CE1DD-DD73-7B04-7C22-FBFB6F94F4E2}"/>
              </a:ext>
            </a:extLst>
          </p:cNvPr>
          <p:cNvSpPr/>
          <p:nvPr/>
        </p:nvSpPr>
        <p:spPr>
          <a:xfrm>
            <a:off x="6173942" y="5672396"/>
            <a:ext cx="5670150" cy="109104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GB" b="0" i="0" dirty="0">
                <a:solidFill>
                  <a:srgbClr val="000000"/>
                </a:solidFill>
                <a:effectLst/>
                <a:latin typeface="Helvetica Neue"/>
              </a:rPr>
              <a:t>BV seem have a distinguished presence in Adventure, Animation, Comedy, Action, Adventuress-Fis. WB seem to thrive Fantasy Genre along with Adventure.</a:t>
            </a:r>
            <a:endParaRPr lang="en-AU" dirty="0"/>
          </a:p>
          <a:p>
            <a:pPr algn="ctr"/>
            <a:r>
              <a:rPr lang="en-GB" b="0" i="0" dirty="0">
                <a:solidFill>
                  <a:srgbClr val="000000"/>
                </a:solidFill>
                <a:effectLst/>
                <a:latin typeface="Helvetica Neue"/>
              </a:rPr>
              <a:t>.</a:t>
            </a:r>
            <a:endParaRPr lang="en-AU" dirty="0"/>
          </a:p>
        </p:txBody>
      </p:sp>
    </p:spTree>
    <p:extLst>
      <p:ext uri="{BB962C8B-B14F-4D97-AF65-F5344CB8AC3E}">
        <p14:creationId xmlns:p14="http://schemas.microsoft.com/office/powerpoint/2010/main" val="2670120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8365A-48DD-A51C-8A16-A4102ACC7875}"/>
              </a:ext>
            </a:extLst>
          </p:cNvPr>
          <p:cNvSpPr>
            <a:spLocks noGrp="1"/>
          </p:cNvSpPr>
          <p:nvPr>
            <p:ph type="title"/>
          </p:nvPr>
        </p:nvSpPr>
        <p:spPr/>
        <p:txBody>
          <a:bodyPr/>
          <a:lstStyle/>
          <a:p>
            <a:r>
              <a:rPr lang="en-GB" dirty="0"/>
              <a:t>Conclusion</a:t>
            </a:r>
            <a:endParaRPr lang="en-AU" dirty="0"/>
          </a:p>
        </p:txBody>
      </p:sp>
      <p:sp>
        <p:nvSpPr>
          <p:cNvPr id="3" name="Chart Placeholder 2">
            <a:extLst>
              <a:ext uri="{FF2B5EF4-FFF2-40B4-BE49-F238E27FC236}">
                <a16:creationId xmlns:a16="http://schemas.microsoft.com/office/drawing/2014/main" id="{6364247E-A763-4084-D2B5-5BD1D76ABDCE}"/>
              </a:ext>
            </a:extLst>
          </p:cNvPr>
          <p:cNvSpPr>
            <a:spLocks noGrp="1"/>
          </p:cNvSpPr>
          <p:nvPr>
            <p:ph type="chart" sz="quarter" idx="27"/>
          </p:nvPr>
        </p:nvSpPr>
        <p:spPr>
          <a:xfrm>
            <a:off x="587829" y="1622511"/>
            <a:ext cx="10889796" cy="3107986"/>
          </a:xfrm>
        </p:spPr>
        <p:txBody>
          <a:bodyPr/>
          <a:lstStyle/>
          <a:p>
            <a:pPr marL="0" indent="0">
              <a:buNone/>
            </a:pPr>
            <a:r>
              <a:rPr lang="en-GB" sz="2000" dirty="0">
                <a:solidFill>
                  <a:srgbClr val="263E5A"/>
                </a:solidFill>
                <a:latin typeface="Posterama" panose="020B0504020200020000" pitchFamily="34" charset="0"/>
                <a:ea typeface="微软雅黑"/>
                <a:cs typeface="Posterama" panose="020B0504020200020000" pitchFamily="34" charset="0"/>
              </a:rPr>
              <a:t> </a:t>
            </a:r>
            <a:r>
              <a:rPr lang="en-GB" b="1" dirty="0">
                <a:solidFill>
                  <a:srgbClr val="263E5A"/>
                </a:solidFill>
                <a:latin typeface="Söhne"/>
                <a:ea typeface="微软雅黑"/>
                <a:cs typeface="Posterama" panose="020B0504020200020000" pitchFamily="34" charset="0"/>
              </a:rPr>
              <a:t>1</a:t>
            </a:r>
            <a:r>
              <a:rPr lang="en-GB" sz="2000" b="1" dirty="0">
                <a:solidFill>
                  <a:srgbClr val="263E5A"/>
                </a:solidFill>
                <a:latin typeface="Söhne"/>
                <a:ea typeface="微软雅黑"/>
                <a:cs typeface="Posterama" panose="020B0504020200020000" pitchFamily="34" charset="0"/>
              </a:rPr>
              <a:t>. Instead of organic growth focus on merge &amp; acquisition: </a:t>
            </a:r>
            <a:r>
              <a:rPr lang="en-GB" b="0" i="0" dirty="0">
                <a:solidFill>
                  <a:srgbClr val="374151"/>
                </a:solidFill>
                <a:effectLst/>
                <a:latin typeface="Söhne"/>
              </a:rPr>
              <a:t>Expanding on successful studios or adapting well-known intellectual properties (IPs) can attract dedicated fan bases, consistent revenue guaranteed contribution to box office triumphs &amp; return on investment (ROI) . </a:t>
            </a:r>
          </a:p>
          <a:p>
            <a:pPr marL="0" indent="0">
              <a:buNone/>
            </a:pPr>
            <a:r>
              <a:rPr lang="en-AU" b="1" dirty="0">
                <a:solidFill>
                  <a:srgbClr val="263E5A"/>
                </a:solidFill>
                <a:latin typeface="Söhne"/>
              </a:rPr>
              <a:t>2</a:t>
            </a:r>
            <a:r>
              <a:rPr lang="en-AU" b="1" i="0" dirty="0">
                <a:solidFill>
                  <a:srgbClr val="263E5A"/>
                </a:solidFill>
                <a:effectLst/>
                <a:latin typeface="Söhne"/>
              </a:rPr>
              <a:t>. Genre Analysis: </a:t>
            </a:r>
            <a:r>
              <a:rPr lang="en-AU" i="0" dirty="0">
                <a:solidFill>
                  <a:srgbClr val="263E5A"/>
                </a:solidFill>
                <a:effectLst/>
                <a:latin typeface="Söhne"/>
              </a:rPr>
              <a:t> Action Adventure with thrilling narrative and experience, animation alluring creativity &amp; heartfelt stories, Fantasy transport viewers to imaginations are common </a:t>
            </a:r>
            <a:r>
              <a:rPr lang="en-GB" i="0" dirty="0">
                <a:solidFill>
                  <a:srgbClr val="263E5A"/>
                </a:solidFill>
                <a:effectLst/>
                <a:latin typeface="Söhne"/>
              </a:rPr>
              <a:t>consistently draw large crowds and drive box office success hence focusing on these genres can create more revenue. </a:t>
            </a:r>
          </a:p>
          <a:p>
            <a:pPr marL="0" indent="0">
              <a:buNone/>
            </a:pPr>
            <a:r>
              <a:rPr lang="en-GB" sz="2000" b="1" dirty="0">
                <a:solidFill>
                  <a:srgbClr val="374151"/>
                </a:solidFill>
                <a:latin typeface="Söhne"/>
                <a:ea typeface="微软雅黑"/>
                <a:cs typeface="Posterama" panose="020B0504020200020000" pitchFamily="34" charset="0"/>
              </a:rPr>
              <a:t>3. Better budget planning </a:t>
            </a:r>
            <a:r>
              <a:rPr lang="en-GB" dirty="0">
                <a:solidFill>
                  <a:srgbClr val="374151"/>
                </a:solidFill>
                <a:latin typeface="Söhne"/>
                <a:ea typeface="微软雅黑"/>
                <a:cs typeface="Posterama" panose="020B0504020200020000" pitchFamily="34" charset="0"/>
              </a:rPr>
              <a:t>- R</a:t>
            </a:r>
            <a:r>
              <a:rPr lang="en-GB" dirty="0">
                <a:solidFill>
                  <a:srgbClr val="374151"/>
                </a:solidFill>
                <a:latin typeface="Söhne"/>
              </a:rPr>
              <a:t>educe increasing product budgets by introducing new green production techniques driven solutions, better resource management, cost effective equipment and adjusting Crew Size and Skill Mix without compromising on the quality and artistic vision of the project b</a:t>
            </a:r>
            <a:r>
              <a:rPr lang="en-GB" sz="2000" dirty="0">
                <a:solidFill>
                  <a:srgbClr val="374151"/>
                </a:solidFill>
                <a:latin typeface="Söhne"/>
                <a:ea typeface="微软雅黑"/>
                <a:cs typeface="Posterama" panose="020B0504020200020000" pitchFamily="34" charset="0"/>
              </a:rPr>
              <a:t>udgets: </a:t>
            </a:r>
            <a:r>
              <a:rPr lang="en-GB" b="0" i="0" dirty="0">
                <a:solidFill>
                  <a:srgbClr val="000000"/>
                </a:solidFill>
                <a:effectLst/>
                <a:latin typeface="Helvetica Neue"/>
              </a:rPr>
              <a:t> </a:t>
            </a:r>
            <a:endParaRPr lang="en-AU" dirty="0">
              <a:solidFill>
                <a:srgbClr val="374151"/>
              </a:solidFill>
              <a:latin typeface="Söhne"/>
            </a:endParaRPr>
          </a:p>
        </p:txBody>
      </p:sp>
      <p:sp>
        <p:nvSpPr>
          <p:cNvPr id="5" name="Slide Number Placeholder 4">
            <a:extLst>
              <a:ext uri="{FF2B5EF4-FFF2-40B4-BE49-F238E27FC236}">
                <a16:creationId xmlns:a16="http://schemas.microsoft.com/office/drawing/2014/main" id="{864DE885-122C-7F03-DEC8-467703B43B24}"/>
              </a:ext>
            </a:extLst>
          </p:cNvPr>
          <p:cNvSpPr>
            <a:spLocks noGrp="1"/>
          </p:cNvSpPr>
          <p:nvPr>
            <p:ph type="sldNum" sz="quarter" idx="29"/>
          </p:nvPr>
        </p:nvSpPr>
        <p:spPr/>
        <p:txBody>
          <a:bodyPr/>
          <a:lstStyle/>
          <a:p>
            <a:fld id="{47FEACEE-25B4-4A2D-B147-27296E36371D}" type="slidenum">
              <a:rPr lang="en-US" altLang="zh-CN" smtClean="0"/>
              <a:pPr/>
              <a:t>8</a:t>
            </a:fld>
            <a:endParaRPr lang="en-US" altLang="zh-CN" dirty="0"/>
          </a:p>
        </p:txBody>
      </p:sp>
      <p:sp>
        <p:nvSpPr>
          <p:cNvPr id="6" name="TextBox 5">
            <a:extLst>
              <a:ext uri="{FF2B5EF4-FFF2-40B4-BE49-F238E27FC236}">
                <a16:creationId xmlns:a16="http://schemas.microsoft.com/office/drawing/2014/main" id="{A846D38E-3C08-CDC3-5D8F-275352CCBB67}"/>
              </a:ext>
            </a:extLst>
          </p:cNvPr>
          <p:cNvSpPr txBox="1"/>
          <p:nvPr/>
        </p:nvSpPr>
        <p:spPr>
          <a:xfrm>
            <a:off x="-276785" y="5104876"/>
            <a:ext cx="5303520" cy="369332"/>
          </a:xfrm>
          <a:prstGeom prst="rect">
            <a:avLst/>
          </a:prstGeom>
        </p:spPr>
        <p:txBody>
          <a:bodyPr wrap="square" rtlCol="0">
            <a:spAutoFit/>
          </a:bodyPr>
          <a:lstStyle/>
          <a:p>
            <a:pPr marL="0" indent="0" algn="ctr">
              <a:lnSpc>
                <a:spcPct val="100000"/>
              </a:lnSpc>
              <a:spcBef>
                <a:spcPts val="0"/>
              </a:spcBef>
              <a:buFontTx/>
              <a:buNone/>
            </a:pPr>
            <a:r>
              <a:rPr lang="en-GB" sz="1800" dirty="0">
                <a:solidFill>
                  <a:schemeClr val="tx2"/>
                </a:solidFill>
                <a:latin typeface="Posterama" panose="020B0504020200020000" pitchFamily="34" charset="0"/>
                <a:ea typeface="微软雅黑"/>
                <a:cs typeface="Posterama" panose="020B0504020200020000" pitchFamily="34" charset="0"/>
              </a:rPr>
              <a:t>Next Steps- Additional Analysis </a:t>
            </a:r>
            <a:endParaRPr lang="en-AU" sz="1800" dirty="0">
              <a:solidFill>
                <a:schemeClr val="tx2"/>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2349564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2"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6096000" y="3093990"/>
            <a:ext cx="5704890" cy="1879791"/>
          </a:xfrm>
        </p:spPr>
        <p:txBody>
          <a:bodyPr/>
          <a:lstStyle/>
          <a:p>
            <a:r>
              <a:rPr lang="en-US" dirty="0"/>
              <a:t>Sumali Wickramarachchi </a:t>
            </a:r>
          </a:p>
          <a:p>
            <a:pPr lvl="0"/>
            <a:r>
              <a:rPr lang="en-US" dirty="0"/>
              <a:t>sumaliwick11@gmail.com</a:t>
            </a:r>
          </a:p>
          <a:p>
            <a:pPr lvl="0"/>
            <a:r>
              <a:rPr lang="en-AU" dirty="0"/>
              <a:t>GitHub: @SumaliWick </a:t>
            </a:r>
          </a:p>
          <a:p>
            <a:pPr lvl="0"/>
            <a:r>
              <a:rPr lang="en-AU" dirty="0"/>
              <a:t>LinkedIn profile: </a:t>
            </a:r>
            <a:r>
              <a:rPr lang="en-AU" b="1" i="0" dirty="0">
                <a:effectLst/>
                <a:latin typeface="-apple-system"/>
              </a:rPr>
              <a:t>Sumali Wickramarachchi</a:t>
            </a:r>
          </a:p>
          <a:p>
            <a:pPr lvl="0"/>
            <a:r>
              <a:rPr lang="en-US" dirty="0"/>
              <a:t>https://www.linkedin.com/in/sumali-wickramarachchi-3a296356/</a:t>
            </a:r>
          </a:p>
        </p:txBody>
      </p:sp>
      <p:pic>
        <p:nvPicPr>
          <p:cNvPr id="9" name="Picture Placeholder 8">
            <a:extLst>
              <a:ext uri="{FF2B5EF4-FFF2-40B4-BE49-F238E27FC236}">
                <a16:creationId xmlns:a16="http://schemas.microsoft.com/office/drawing/2014/main" id="{ED503D79-B77A-B399-143F-8626684AD7C8}"/>
              </a:ext>
            </a:extLst>
          </p:cNvPr>
          <p:cNvPicPr>
            <a:picLocks noGrp="1" noChangeAspect="1"/>
          </p:cNvPicPr>
          <p:nvPr>
            <p:ph type="pic" sz="quarter" idx="49"/>
          </p:nvPr>
        </p:nvPicPr>
        <p:blipFill>
          <a:blip r:embed="rId3"/>
          <a:srcRect l="17990" r="17990"/>
          <a:stretch>
            <a:fillRect/>
          </a:stretch>
        </p:blipFill>
        <p:spPr/>
      </p:pic>
      <p:pic>
        <p:nvPicPr>
          <p:cNvPr id="22" name="Picture Placeholder 21">
            <a:extLst>
              <a:ext uri="{FF2B5EF4-FFF2-40B4-BE49-F238E27FC236}">
                <a16:creationId xmlns:a16="http://schemas.microsoft.com/office/drawing/2014/main" id="{EF896769-CE39-4858-6109-F180C5DBAEAF}"/>
              </a:ext>
            </a:extLst>
          </p:cNvPr>
          <p:cNvPicPr>
            <a:picLocks noGrp="1" noChangeAspect="1"/>
          </p:cNvPicPr>
          <p:nvPr>
            <p:ph type="pic" sz="quarter" idx="48"/>
          </p:nvPr>
        </p:nvPicPr>
        <p:blipFill>
          <a:blip r:embed="rId4"/>
          <a:srcRect l="7383" r="7383"/>
          <a:stretch>
            <a:fillRect/>
          </a:stretch>
        </p:blipFill>
        <p:spPr/>
      </p:pic>
      <p:pic>
        <p:nvPicPr>
          <p:cNvPr id="29" name="Picture Placeholder 28">
            <a:extLst>
              <a:ext uri="{FF2B5EF4-FFF2-40B4-BE49-F238E27FC236}">
                <a16:creationId xmlns:a16="http://schemas.microsoft.com/office/drawing/2014/main" id="{58A998B2-1F0E-210A-24C7-B28A3E06909B}"/>
              </a:ext>
            </a:extLst>
          </p:cNvPr>
          <p:cNvPicPr>
            <a:picLocks noGrp="1" noChangeAspect="1"/>
          </p:cNvPicPr>
          <p:nvPr>
            <p:ph type="pic" sz="quarter" idx="50"/>
          </p:nvPr>
        </p:nvPicPr>
        <p:blipFill>
          <a:blip r:embed="rId5"/>
          <a:srcRect l="12110" r="12110"/>
          <a:stretch>
            <a:fillRect/>
          </a:stretch>
        </p:blipFill>
        <p:spPr/>
      </p:pic>
    </p:spTree>
    <p:extLst>
      <p:ext uri="{BB962C8B-B14F-4D97-AF65-F5344CB8AC3E}">
        <p14:creationId xmlns:p14="http://schemas.microsoft.com/office/powerpoint/2010/main" val="529279411"/>
      </p:ext>
    </p:extLst>
  </p:cSld>
  <p:clrMapOvr>
    <a:masterClrMapping/>
  </p:clrMapOvr>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F156100-9533-4411-B0C0-FA18F914F7B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435</TotalTime>
  <Words>1364</Words>
  <Application>Microsoft Office PowerPoint</Application>
  <PresentationFormat>Widescreen</PresentationFormat>
  <Paragraphs>89</Paragraphs>
  <Slides>9</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等线</vt:lpstr>
      <vt:lpstr>Abadi</vt:lpstr>
      <vt:lpstr>-apple-system</vt:lpstr>
      <vt:lpstr>Arial</vt:lpstr>
      <vt:lpstr>Calibri</vt:lpstr>
      <vt:lpstr>Helvetica Neue</vt:lpstr>
      <vt:lpstr>Posterama</vt:lpstr>
      <vt:lpstr>Posterama Text Black</vt:lpstr>
      <vt:lpstr>Posterama Text SemiBold</vt:lpstr>
      <vt:lpstr>Söhne</vt:lpstr>
      <vt:lpstr>Office 主题​​</vt:lpstr>
      <vt:lpstr>Movie Performance Analysis </vt:lpstr>
      <vt:lpstr>Business Problem </vt:lpstr>
      <vt:lpstr>Market leaders</vt:lpstr>
      <vt:lpstr>Emphasize Excellence Over Quantity: Prioritize Movie Quality</vt:lpstr>
      <vt:lpstr>Hear the customer </vt:lpstr>
      <vt:lpstr>Operational Excellence </vt:lpstr>
      <vt:lpstr>Genres Analysis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Industry Movie Performance Analysis </dc:title>
  <dc:creator>Sumali Wickramarachchi</dc:creator>
  <cp:lastModifiedBy>Sumali Wickramarachchi</cp:lastModifiedBy>
  <cp:revision>7</cp:revision>
  <dcterms:created xsi:type="dcterms:W3CDTF">2023-08-11T05:22:03Z</dcterms:created>
  <dcterms:modified xsi:type="dcterms:W3CDTF">2023-08-11T23:45:38Z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