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66" r:id="rId5"/>
    <p:sldId id="309" r:id="rId6"/>
    <p:sldId id="308" r:id="rId7"/>
    <p:sldId id="310" r:id="rId8"/>
    <p:sldId id="314" r:id="rId9"/>
    <p:sldId id="312" r:id="rId10"/>
    <p:sldId id="311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852" autoAdjust="0"/>
  </p:normalViewPr>
  <p:slideViewPr>
    <p:cSldViewPr snapToGrid="0">
      <p:cViewPr varScale="1">
        <p:scale>
          <a:sx n="85" d="100"/>
          <a:sy n="85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b="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Investment Decision-Making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b="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Financial Planning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b="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Tenant and Landlord Decisions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1866123" y="8808"/>
          <a:ext cx="1200937" cy="120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2122061" y="264746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1482217" y="1583809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700" b="0" i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Investment Decision-Making</a:t>
          </a:r>
          <a:r>
            <a:rPr lang="en-US" sz="17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 </a:t>
          </a:r>
        </a:p>
      </dsp:txBody>
      <dsp:txXfrm>
        <a:off x="1482217" y="1583809"/>
        <a:ext cx="1968750" cy="720000"/>
      </dsp:txXfrm>
    </dsp:sp>
    <dsp:sp modelId="{543C18BC-1989-44B2-9862-C670C61D3452}">
      <dsp:nvSpPr>
        <dsp:cNvPr id="0" name=""/>
        <dsp:cNvSpPr/>
      </dsp:nvSpPr>
      <dsp:spPr>
        <a:xfrm>
          <a:off x="4179405" y="8808"/>
          <a:ext cx="1200937" cy="120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435342" y="264746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795499" y="1583809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700" b="0" i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Financial Planning</a:t>
          </a:r>
          <a:r>
            <a:rPr lang="en-US" sz="17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3795499" y="1583809"/>
        <a:ext cx="1968750" cy="720000"/>
      </dsp:txXfrm>
    </dsp:sp>
    <dsp:sp modelId="{5BDDFF18-9AEC-4E5E-B9AA-33D86F01A63E}">
      <dsp:nvSpPr>
        <dsp:cNvPr id="0" name=""/>
        <dsp:cNvSpPr/>
      </dsp:nvSpPr>
      <dsp:spPr>
        <a:xfrm>
          <a:off x="6492686" y="8808"/>
          <a:ext cx="1200937" cy="120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6748624" y="264746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6108780" y="1583809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700" b="0" i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Tenant and Landlord Decisions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108780" y="1583809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66C1D-DF2A-4B24-B663-FF9DA5E9683B}" type="datetimeFigureOut">
              <a:rPr lang="en-AU" smtClean="0"/>
              <a:t>25/09/2023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09D14-595D-48CC-A869-57F6A8026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89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09D14-595D-48CC-A869-57F6A80263B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72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09D14-595D-48CC-A869-57F6A80263B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78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09D14-595D-48CC-A869-57F6A80263B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9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09D14-595D-48CC-A869-57F6A80263B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274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09D14-595D-48CC-A869-57F6A80263B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565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09D14-595D-48CC-A869-57F6A80263B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289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09D14-595D-48CC-A869-57F6A80263B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11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pixabay.com/en/keys-hands-own-buy-sell-home-1317391/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Housing Prices and Rental Market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Country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29BA1C9-597E-1BF3-3DCF-EC08502F1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0934" y="155045"/>
            <a:ext cx="5825066" cy="663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A214-0CC8-C85E-C4C7-E075285F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82" y="1200081"/>
            <a:ext cx="10873458" cy="1157921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Real Estate Trends In King County</a:t>
            </a:r>
            <a:br>
              <a:rPr lang="en-GB" b="1" dirty="0"/>
            </a:b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DAD0-B30A-43A8-1437-BC697183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96" y="2016662"/>
            <a:ext cx="10873457" cy="1157921"/>
          </a:xfrm>
        </p:spPr>
        <p:txBody>
          <a:bodyPr>
            <a:normAutofit/>
          </a:bodyPr>
          <a:lstStyle/>
          <a:p>
            <a:r>
              <a:rPr lang="en-GB" sz="1700" b="1" dirty="0">
                <a:solidFill>
                  <a:srgbClr val="374151"/>
                </a:solidFill>
                <a:latin typeface="Söhne"/>
              </a:rPr>
              <a:t>The median listing home price in King County, WA was $854.9K in August 2023, trending down -2.3% year-over-year. </a:t>
            </a:r>
          </a:p>
          <a:p>
            <a:r>
              <a:rPr lang="en-GB" sz="1700" b="1" dirty="0">
                <a:solidFill>
                  <a:srgbClr val="374151"/>
                </a:solidFill>
                <a:latin typeface="Söhne"/>
              </a:rPr>
              <a:t>The median listing home price per square foot was $524. The median home sold price was $850K.</a:t>
            </a:r>
            <a:endParaRPr lang="en-AU" sz="1700" b="1" dirty="0">
              <a:solidFill>
                <a:srgbClr val="374151"/>
              </a:solidFill>
              <a:latin typeface="Söhne"/>
            </a:endParaRP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4512E-65BA-B0E5-AFE4-ACC312649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30" y="3241388"/>
            <a:ext cx="4412362" cy="2775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47D0BC-606C-F709-87D4-0D2BA7BFE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163" y="3037639"/>
            <a:ext cx="4023709" cy="32169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C77142-83F8-BD5C-6D97-A75AA1EF2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718" y="3288025"/>
            <a:ext cx="3249282" cy="29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76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89" y="286603"/>
            <a:ext cx="10941191" cy="1450757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importance of predicting housing prices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313112"/>
              </p:ext>
            </p:extLst>
          </p:nvPr>
        </p:nvGraphicFramePr>
        <p:xfrm>
          <a:off x="1096963" y="2098515"/>
          <a:ext cx="9559748" cy="231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Arrow: Left-Right-Up 2">
            <a:extLst>
              <a:ext uri="{FF2B5EF4-FFF2-40B4-BE49-F238E27FC236}">
                <a16:creationId xmlns:a16="http://schemas.microsoft.com/office/drawing/2014/main" id="{A18CC19F-B33B-CD16-F9C5-D8D64C2822F8}"/>
              </a:ext>
            </a:extLst>
          </p:cNvPr>
          <p:cNvSpPr/>
          <p:nvPr/>
        </p:nvSpPr>
        <p:spPr>
          <a:xfrm>
            <a:off x="2907859" y="4411133"/>
            <a:ext cx="5937956" cy="1196622"/>
          </a:xfrm>
          <a:prstGeom prst="leftRight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57CDB-1837-5029-DE36-CB3E23B4D346}"/>
              </a:ext>
            </a:extLst>
          </p:cNvPr>
          <p:cNvSpPr/>
          <p:nvPr/>
        </p:nvSpPr>
        <p:spPr>
          <a:xfrm>
            <a:off x="3037681" y="5607755"/>
            <a:ext cx="5678311" cy="5870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Machine Learning for better pricing predictability.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AEF-C9F8-23DE-6FF6-B2672916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Model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3E8A7-2C9F-6EED-DD47-F21D4E06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Type: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Ordinary Least Squares (OLS) 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Dependent Variable: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Housing Price (Price of Properties)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Independent Variable: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Price, 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SQFT Living Space, Bathroom, Grade, Suburb price category, Suburb Median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 of Model :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0.649</a:t>
            </a:r>
            <a:r>
              <a:rPr lang="en-GB" sz="16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R-squared 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(Approximately 65% of the variation in housing prices is explained by the model)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Relevancy of Model: 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3418 </a:t>
            </a:r>
            <a:r>
              <a:rPr lang="en-GB" sz="16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F-statistic 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 high F-statistic indicates the model is statistically significant)</a:t>
            </a:r>
          </a:p>
          <a:p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8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107F-15AA-818D-3DE9-3DF664D0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658" y="-266552"/>
            <a:ext cx="10058400" cy="1450757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Predictors 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E63FCE-7C94-357E-35BE-C34D0A8BCC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5" y="2399476"/>
            <a:ext cx="2751620" cy="222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CF27D5-B8FF-2387-E56F-B1594F09F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11" y="2416752"/>
            <a:ext cx="2887833" cy="233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5D786C-C440-0772-D139-44307701A57C}"/>
              </a:ext>
            </a:extLst>
          </p:cNvPr>
          <p:cNvSpPr/>
          <p:nvPr/>
        </p:nvSpPr>
        <p:spPr>
          <a:xfrm>
            <a:off x="910668" y="2017595"/>
            <a:ext cx="1783644" cy="25458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sqft_living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5694D2-9E28-560B-C8D4-3A4B741FB322}"/>
              </a:ext>
            </a:extLst>
          </p:cNvPr>
          <p:cNvSpPr/>
          <p:nvPr/>
        </p:nvSpPr>
        <p:spPr>
          <a:xfrm>
            <a:off x="3767993" y="2009420"/>
            <a:ext cx="1783644" cy="25458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E40FB65-9468-3794-8B85-2E0327AD4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54" y="2453098"/>
            <a:ext cx="2887832" cy="233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C92198-D368-3E36-15F2-D739A7D91549}"/>
              </a:ext>
            </a:extLst>
          </p:cNvPr>
          <p:cNvSpPr/>
          <p:nvPr/>
        </p:nvSpPr>
        <p:spPr>
          <a:xfrm>
            <a:off x="6496348" y="2017595"/>
            <a:ext cx="1783644" cy="25458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Bathrooms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D34319C-F839-4C6A-1FA6-F8ECAD5FD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745" y="2324231"/>
            <a:ext cx="3206930" cy="259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A60496-AA6F-FA43-AE2C-8162F7004FDF}"/>
              </a:ext>
            </a:extLst>
          </p:cNvPr>
          <p:cNvSpPr/>
          <p:nvPr/>
        </p:nvSpPr>
        <p:spPr>
          <a:xfrm>
            <a:off x="9522388" y="1998133"/>
            <a:ext cx="1783644" cy="25458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7E95EE2-4D7B-9F89-6727-F5A8C0723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12" y="4665996"/>
            <a:ext cx="2672457" cy="210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47BA7E-8B5A-0893-E610-5077596315BD}"/>
              </a:ext>
            </a:extLst>
          </p:cNvPr>
          <p:cNvSpPr/>
          <p:nvPr/>
        </p:nvSpPr>
        <p:spPr>
          <a:xfrm>
            <a:off x="450773" y="5247602"/>
            <a:ext cx="2501106" cy="36689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Suburb Price median 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0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A8E9-7EDC-F5E9-150A-A8276203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56" y="286603"/>
            <a:ext cx="10602524" cy="1450757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&amp; Test Results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i="0" dirty="0">
                <a:solidFill>
                  <a:srgbClr val="374151"/>
                </a:solidFill>
                <a:effectLst/>
                <a:latin typeface="Söhne"/>
              </a:rPr>
              <a:t>Mean Squared Error (MSE) and Mean Absolute Error (MAE) </a:t>
            </a:r>
            <a:endParaRPr lang="en-AU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575FA-79F9-87C0-975E-7B249C4B1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001" y="2324794"/>
            <a:ext cx="7351354" cy="3597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E7990B-3E01-F709-027E-A8097E6696D7}"/>
              </a:ext>
            </a:extLst>
          </p:cNvPr>
          <p:cNvSpPr txBox="1"/>
          <p:nvPr/>
        </p:nvSpPr>
        <p:spPr>
          <a:xfrm>
            <a:off x="2237486" y="5658595"/>
            <a:ext cx="28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Training Set MSE: 0.39</a:t>
            </a:r>
          </a:p>
          <a:p>
            <a:r>
              <a:rPr lang="en-AU" b="1" dirty="0"/>
              <a:t>Training Set MAE: 0.41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88EF4-9B37-A020-0112-441D3568D0FE}"/>
              </a:ext>
            </a:extLst>
          </p:cNvPr>
          <p:cNvSpPr txBox="1"/>
          <p:nvPr/>
        </p:nvSpPr>
        <p:spPr>
          <a:xfrm>
            <a:off x="6242755" y="5658596"/>
            <a:ext cx="28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dirty="0">
                <a:solidFill>
                  <a:srgbClr val="343541"/>
                </a:solidFill>
                <a:effectLst/>
                <a:latin typeface="Söhne"/>
              </a:rPr>
              <a:t>Testing Set MSE: 0.43 Testing Set MAE: 0.42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7232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47E4-E7DE-9082-9C40-03A3189F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takeaways 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8C86-8FA9-D11C-04ED-E7CABDE8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model provides a solid understanding of the factors influencing housing prices, making it valuable for real estate professionals, investors, and policymakers.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With an R-squared value of 0.649, the model explains a significant portion of price variability, offering reliable price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F-statistic indicates that the model's overall performance is statistically significant, reinforcing its reliability.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model's application can aid in making informed real estate investment and pricing decisions.</a:t>
            </a:r>
          </a:p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In summary, this regression model provides valuable insights into the housing market and can be used to predict housing prices with reasonable accuracy.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283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6A43-26DA-0C77-BD8F-17E9011C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3DFC-2D59-9C90-3F84-079092A7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Sumali Wickramarachchi 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sumaliwick11@gmail.com</a:t>
            </a:r>
          </a:p>
          <a:p>
            <a:pPr lvl="0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GitHub: @SumaliWick </a:t>
            </a:r>
          </a:p>
          <a:p>
            <a:pPr lvl="0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LinkedIn profile: </a:t>
            </a:r>
            <a:r>
              <a:rPr lang="en-AU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Sumali Wickramarachchi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https://www.linkedin.com/in/sumali-wickramarachchi-3a296356/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93341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243541"/>
    </a:dk2>
    <a:lt2>
      <a:srgbClr val="E2E5E8"/>
    </a:lt2>
    <a:accent1>
      <a:srgbClr val="E88B33"/>
    </a:accent1>
    <a:accent2>
      <a:srgbClr val="AEA33A"/>
    </a:accent2>
    <a:accent3>
      <a:srgbClr val="8CAB4A"/>
    </a:accent3>
    <a:accent4>
      <a:srgbClr val="57B636"/>
    </a:accent4>
    <a:accent5>
      <a:srgbClr val="2EBA43"/>
    </a:accent5>
    <a:accent6>
      <a:srgbClr val="33B67D"/>
    </a:accent6>
    <a:hlink>
      <a:srgbClr val="5F84A8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358</Words>
  <Application>Microsoft Office PowerPoint</Application>
  <PresentationFormat>Widescreen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Georgia Pro Cond Light</vt:lpstr>
      <vt:lpstr>Söhne</vt:lpstr>
      <vt:lpstr>Speak Pro</vt:lpstr>
      <vt:lpstr>Wingdings</vt:lpstr>
      <vt:lpstr>RetrospectVTI</vt:lpstr>
      <vt:lpstr>Understanding Housing Prices and Rental Market</vt:lpstr>
      <vt:lpstr>Current Real Estate Trends In King County </vt:lpstr>
      <vt:lpstr>The importance of predicting housing prices</vt:lpstr>
      <vt:lpstr>Regression Model Summary</vt:lpstr>
      <vt:lpstr>Key Predictors </vt:lpstr>
      <vt:lpstr>Train &amp; Test Results  Mean Squared Error (MSE) and Mean Absolute Error (MAE) </vt:lpstr>
      <vt:lpstr>Key takeaways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Housing Prices and Rental Market</dc:title>
  <dc:creator>Sumali Wickramarachchi</dc:creator>
  <cp:lastModifiedBy>Sumali Wickramarachchi</cp:lastModifiedBy>
  <cp:revision>6</cp:revision>
  <dcterms:created xsi:type="dcterms:W3CDTF">2023-09-23T13:31:33Z</dcterms:created>
  <dcterms:modified xsi:type="dcterms:W3CDTF">2023-09-25T06:59:32Z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