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8" r:id="rId6"/>
    <p:sldId id="290" r:id="rId7"/>
    <p:sldId id="293" r:id="rId8"/>
    <p:sldId id="294" r:id="rId9"/>
    <p:sldId id="295" r:id="rId10"/>
    <p:sldId id="296" r:id="rId11"/>
    <p:sldId id="297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852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F4FBA-8359-432C-9F7E-C2ABA4ABACF1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254C6E9F-1004-410F-93DF-364CFF4677DB}">
      <dgm:prSet phldrT="[Text]"/>
      <dgm:spPr/>
      <dgm:t>
        <a:bodyPr/>
        <a:lstStyle/>
        <a:p>
          <a:r>
            <a: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Transform </a:t>
          </a:r>
          <a:endParaRPr lang="en-AU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47BEA14-7805-4C47-A047-914B663AF320}" type="parTrans" cxnId="{3A8F229F-1D33-4EA9-BF2E-A93DEFA4B459}">
      <dgm:prSet/>
      <dgm:spPr/>
      <dgm:t>
        <a:bodyPr/>
        <a:lstStyle/>
        <a:p>
          <a:endParaRPr lang="en-AU"/>
        </a:p>
      </dgm:t>
    </dgm:pt>
    <dgm:pt modelId="{F9A9998E-837B-49FC-A460-8DAF99E4D580}" type="sibTrans" cxnId="{3A8F229F-1D33-4EA9-BF2E-A93DEFA4B459}">
      <dgm:prSet/>
      <dgm:spPr/>
      <dgm:t>
        <a:bodyPr/>
        <a:lstStyle/>
        <a:p>
          <a:endParaRPr lang="en-AU"/>
        </a:p>
      </dgm:t>
    </dgm:pt>
    <dgm:pt modelId="{7278DC00-326E-48B6-9201-06190466548E}">
      <dgm:prSet phldrT="[Text]" custT="1"/>
      <dgm:spPr/>
      <dgm:t>
        <a:bodyPr/>
        <a:lstStyle/>
        <a:p>
          <a:r>
            <a:rPr lang="en-GB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Classification </a:t>
          </a:r>
          <a:endParaRPr lang="en-AU" sz="9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F2385E5-2C8D-44CF-8BB7-84141BEF5A5F}" type="parTrans" cxnId="{3837AC58-233F-42FB-82FD-1001CD690C9A}">
      <dgm:prSet/>
      <dgm:spPr/>
      <dgm:t>
        <a:bodyPr/>
        <a:lstStyle/>
        <a:p>
          <a:endParaRPr lang="en-AU"/>
        </a:p>
      </dgm:t>
    </dgm:pt>
    <dgm:pt modelId="{FCCA48A8-DEDA-4037-8DF5-5E6FADCFB961}" type="sibTrans" cxnId="{3837AC58-233F-42FB-82FD-1001CD690C9A}">
      <dgm:prSet/>
      <dgm:spPr/>
      <dgm:t>
        <a:bodyPr/>
        <a:lstStyle/>
        <a:p>
          <a:endParaRPr lang="en-AU"/>
        </a:p>
      </dgm:t>
    </dgm:pt>
    <dgm:pt modelId="{7271414B-FA6C-4C50-BAB4-E518CDCBE280}">
      <dgm:prSet phldrT="[Text]"/>
      <dgm:spPr/>
      <dgm:t>
        <a:bodyPr/>
        <a:lstStyle/>
        <a:p>
          <a:r>
            <a: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Validation </a:t>
          </a:r>
          <a:endParaRPr lang="en-AU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9CC786A-E49E-4C03-8BE0-A966D1A838E3}" type="parTrans" cxnId="{4E0917C3-BB42-4825-9592-4D4EC286E377}">
      <dgm:prSet/>
      <dgm:spPr/>
      <dgm:t>
        <a:bodyPr/>
        <a:lstStyle/>
        <a:p>
          <a:endParaRPr lang="en-AU"/>
        </a:p>
      </dgm:t>
    </dgm:pt>
    <dgm:pt modelId="{6BD6857A-0B2B-4E0D-A441-5E1365D2BB78}" type="sibTrans" cxnId="{4E0917C3-BB42-4825-9592-4D4EC286E377}">
      <dgm:prSet/>
      <dgm:spPr/>
      <dgm:t>
        <a:bodyPr/>
        <a:lstStyle/>
        <a:p>
          <a:endParaRPr lang="en-AU"/>
        </a:p>
      </dgm:t>
    </dgm:pt>
    <dgm:pt modelId="{DC4054B1-5049-4D49-B17C-07CBD3CE0077}" type="pres">
      <dgm:prSet presAssocID="{7A5F4FBA-8359-432C-9F7E-C2ABA4ABACF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4F3AEE5-BBD4-4F4D-93A9-81D03AB4D069}" type="pres">
      <dgm:prSet presAssocID="{254C6E9F-1004-410F-93DF-364CFF4677DB}" presName="gear1" presStyleLbl="node1" presStyleIdx="0" presStyleCnt="3">
        <dgm:presLayoutVars>
          <dgm:chMax val="1"/>
          <dgm:bulletEnabled val="1"/>
        </dgm:presLayoutVars>
      </dgm:prSet>
      <dgm:spPr/>
    </dgm:pt>
    <dgm:pt modelId="{2B38AFB7-9220-44A3-B2D5-B70E861965B8}" type="pres">
      <dgm:prSet presAssocID="{254C6E9F-1004-410F-93DF-364CFF4677DB}" presName="gear1srcNode" presStyleLbl="node1" presStyleIdx="0" presStyleCnt="3"/>
      <dgm:spPr/>
    </dgm:pt>
    <dgm:pt modelId="{B328065D-6979-4B67-B4F5-A12AA37DF7B6}" type="pres">
      <dgm:prSet presAssocID="{254C6E9F-1004-410F-93DF-364CFF4677DB}" presName="gear1dstNode" presStyleLbl="node1" presStyleIdx="0" presStyleCnt="3"/>
      <dgm:spPr/>
    </dgm:pt>
    <dgm:pt modelId="{A31A49F6-1E12-490D-9C63-32F5ED8EA371}" type="pres">
      <dgm:prSet presAssocID="{7278DC00-326E-48B6-9201-06190466548E}" presName="gear2" presStyleLbl="node1" presStyleIdx="1" presStyleCnt="3" custScaleX="110456" custLinFactNeighborX="-4244" custLinFactNeighborY="-1327">
        <dgm:presLayoutVars>
          <dgm:chMax val="1"/>
          <dgm:bulletEnabled val="1"/>
        </dgm:presLayoutVars>
      </dgm:prSet>
      <dgm:spPr/>
    </dgm:pt>
    <dgm:pt modelId="{E41C1AAF-B897-4F02-B664-48577249C9B2}" type="pres">
      <dgm:prSet presAssocID="{7278DC00-326E-48B6-9201-06190466548E}" presName="gear2srcNode" presStyleLbl="node1" presStyleIdx="1" presStyleCnt="3"/>
      <dgm:spPr/>
    </dgm:pt>
    <dgm:pt modelId="{1E7BB1F7-2E9B-4890-9543-4291254BE615}" type="pres">
      <dgm:prSet presAssocID="{7278DC00-326E-48B6-9201-06190466548E}" presName="gear2dstNode" presStyleLbl="node1" presStyleIdx="1" presStyleCnt="3"/>
      <dgm:spPr/>
    </dgm:pt>
    <dgm:pt modelId="{BA400A5C-9EEA-4651-A08A-00EBB3DA48FA}" type="pres">
      <dgm:prSet presAssocID="{7271414B-FA6C-4C50-BAB4-E518CDCBE280}" presName="gear3" presStyleLbl="node1" presStyleIdx="2" presStyleCnt="3"/>
      <dgm:spPr/>
    </dgm:pt>
    <dgm:pt modelId="{11AF7C91-914B-49A2-BB7E-B547A53496E7}" type="pres">
      <dgm:prSet presAssocID="{7271414B-FA6C-4C50-BAB4-E518CDCBE28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E65DAA9-4FD2-42B3-AD0C-9E6CD02C109B}" type="pres">
      <dgm:prSet presAssocID="{7271414B-FA6C-4C50-BAB4-E518CDCBE280}" presName="gear3srcNode" presStyleLbl="node1" presStyleIdx="2" presStyleCnt="3"/>
      <dgm:spPr/>
    </dgm:pt>
    <dgm:pt modelId="{ABD90505-7DEF-4EF6-8DB9-1F2ACA052311}" type="pres">
      <dgm:prSet presAssocID="{7271414B-FA6C-4C50-BAB4-E518CDCBE280}" presName="gear3dstNode" presStyleLbl="node1" presStyleIdx="2" presStyleCnt="3"/>
      <dgm:spPr/>
    </dgm:pt>
    <dgm:pt modelId="{E2AA7C23-9157-47B1-A652-6B715834D8D9}" type="pres">
      <dgm:prSet presAssocID="{F9A9998E-837B-49FC-A460-8DAF99E4D580}" presName="connector1" presStyleLbl="sibTrans2D1" presStyleIdx="0" presStyleCnt="3"/>
      <dgm:spPr/>
    </dgm:pt>
    <dgm:pt modelId="{9C03E506-1D20-40DF-87B2-7372638A0D3F}" type="pres">
      <dgm:prSet presAssocID="{FCCA48A8-DEDA-4037-8DF5-5E6FADCFB961}" presName="connector2" presStyleLbl="sibTrans2D1" presStyleIdx="1" presStyleCnt="3" custLinFactNeighborX="-347" custLinFactNeighborY="1331"/>
      <dgm:spPr/>
    </dgm:pt>
    <dgm:pt modelId="{B0536CD2-8782-42A9-AF9C-651DF9AAABDE}" type="pres">
      <dgm:prSet presAssocID="{6BD6857A-0B2B-4E0D-A441-5E1365D2BB78}" presName="connector3" presStyleLbl="sibTrans2D1" presStyleIdx="2" presStyleCnt="3"/>
      <dgm:spPr/>
    </dgm:pt>
  </dgm:ptLst>
  <dgm:cxnLst>
    <dgm:cxn modelId="{92A5D70A-A494-4299-ACA5-B19D1B1D180E}" type="presOf" srcId="{7278DC00-326E-48B6-9201-06190466548E}" destId="{A31A49F6-1E12-490D-9C63-32F5ED8EA371}" srcOrd="0" destOrd="0" presId="urn:microsoft.com/office/officeart/2005/8/layout/gear1"/>
    <dgm:cxn modelId="{4AFCA80E-CD55-4DAA-B547-61B0DCB1B8D3}" type="presOf" srcId="{254C6E9F-1004-410F-93DF-364CFF4677DB}" destId="{2B38AFB7-9220-44A3-B2D5-B70E861965B8}" srcOrd="1" destOrd="0" presId="urn:microsoft.com/office/officeart/2005/8/layout/gear1"/>
    <dgm:cxn modelId="{321BF016-9672-4EA8-ADB2-B706C7C3E655}" type="presOf" srcId="{7271414B-FA6C-4C50-BAB4-E518CDCBE280}" destId="{2E65DAA9-4FD2-42B3-AD0C-9E6CD02C109B}" srcOrd="2" destOrd="0" presId="urn:microsoft.com/office/officeart/2005/8/layout/gear1"/>
    <dgm:cxn modelId="{320D601F-CFF2-4D3E-8FA7-E52332D7EDE7}" type="presOf" srcId="{254C6E9F-1004-410F-93DF-364CFF4677DB}" destId="{B328065D-6979-4B67-B4F5-A12AA37DF7B6}" srcOrd="2" destOrd="0" presId="urn:microsoft.com/office/officeart/2005/8/layout/gear1"/>
    <dgm:cxn modelId="{66E68731-FC0A-41B2-89F5-FF55FA2F90AA}" type="presOf" srcId="{254C6E9F-1004-410F-93DF-364CFF4677DB}" destId="{54F3AEE5-BBD4-4F4D-93A9-81D03AB4D069}" srcOrd="0" destOrd="0" presId="urn:microsoft.com/office/officeart/2005/8/layout/gear1"/>
    <dgm:cxn modelId="{3A99F25E-D649-45BB-93B1-2174993DC071}" type="presOf" srcId="{7271414B-FA6C-4C50-BAB4-E518CDCBE280}" destId="{ABD90505-7DEF-4EF6-8DB9-1F2ACA052311}" srcOrd="3" destOrd="0" presId="urn:microsoft.com/office/officeart/2005/8/layout/gear1"/>
    <dgm:cxn modelId="{59495443-364A-42DE-B52F-DC692B0D1B60}" type="presOf" srcId="{7278DC00-326E-48B6-9201-06190466548E}" destId="{E41C1AAF-B897-4F02-B664-48577249C9B2}" srcOrd="1" destOrd="0" presId="urn:microsoft.com/office/officeart/2005/8/layout/gear1"/>
    <dgm:cxn modelId="{CCEDC46C-1320-4984-938C-9B18E9E2F921}" type="presOf" srcId="{FCCA48A8-DEDA-4037-8DF5-5E6FADCFB961}" destId="{9C03E506-1D20-40DF-87B2-7372638A0D3F}" srcOrd="0" destOrd="0" presId="urn:microsoft.com/office/officeart/2005/8/layout/gear1"/>
    <dgm:cxn modelId="{75BBF64F-25DC-474B-8793-363AA32044FC}" type="presOf" srcId="{6BD6857A-0B2B-4E0D-A441-5E1365D2BB78}" destId="{B0536CD2-8782-42A9-AF9C-651DF9AAABDE}" srcOrd="0" destOrd="0" presId="urn:microsoft.com/office/officeart/2005/8/layout/gear1"/>
    <dgm:cxn modelId="{3837AC58-233F-42FB-82FD-1001CD690C9A}" srcId="{7A5F4FBA-8359-432C-9F7E-C2ABA4ABACF1}" destId="{7278DC00-326E-48B6-9201-06190466548E}" srcOrd="1" destOrd="0" parTransId="{1F2385E5-2C8D-44CF-8BB7-84141BEF5A5F}" sibTransId="{FCCA48A8-DEDA-4037-8DF5-5E6FADCFB961}"/>
    <dgm:cxn modelId="{D1898C79-C498-4F3B-A668-FF7A06452B05}" type="presOf" srcId="{7278DC00-326E-48B6-9201-06190466548E}" destId="{1E7BB1F7-2E9B-4890-9543-4291254BE615}" srcOrd="2" destOrd="0" presId="urn:microsoft.com/office/officeart/2005/8/layout/gear1"/>
    <dgm:cxn modelId="{6AFC1E9E-7530-43C3-AC17-B1A118944ACD}" type="presOf" srcId="{7271414B-FA6C-4C50-BAB4-E518CDCBE280}" destId="{11AF7C91-914B-49A2-BB7E-B547A53496E7}" srcOrd="1" destOrd="0" presId="urn:microsoft.com/office/officeart/2005/8/layout/gear1"/>
    <dgm:cxn modelId="{3A8F229F-1D33-4EA9-BF2E-A93DEFA4B459}" srcId="{7A5F4FBA-8359-432C-9F7E-C2ABA4ABACF1}" destId="{254C6E9F-1004-410F-93DF-364CFF4677DB}" srcOrd="0" destOrd="0" parTransId="{E47BEA14-7805-4C47-A047-914B663AF320}" sibTransId="{F9A9998E-837B-49FC-A460-8DAF99E4D580}"/>
    <dgm:cxn modelId="{046C78BA-7BF9-440D-A932-B0FD41101B1E}" type="presOf" srcId="{F9A9998E-837B-49FC-A460-8DAF99E4D580}" destId="{E2AA7C23-9157-47B1-A652-6B715834D8D9}" srcOrd="0" destOrd="0" presId="urn:microsoft.com/office/officeart/2005/8/layout/gear1"/>
    <dgm:cxn modelId="{E5EE5EBB-9952-4E8A-A265-48236C56360C}" type="presOf" srcId="{7271414B-FA6C-4C50-BAB4-E518CDCBE280}" destId="{BA400A5C-9EEA-4651-A08A-00EBB3DA48FA}" srcOrd="0" destOrd="0" presId="urn:microsoft.com/office/officeart/2005/8/layout/gear1"/>
    <dgm:cxn modelId="{4E0917C3-BB42-4825-9592-4D4EC286E377}" srcId="{7A5F4FBA-8359-432C-9F7E-C2ABA4ABACF1}" destId="{7271414B-FA6C-4C50-BAB4-E518CDCBE280}" srcOrd="2" destOrd="0" parTransId="{D9CC786A-E49E-4C03-8BE0-A966D1A838E3}" sibTransId="{6BD6857A-0B2B-4E0D-A441-5E1365D2BB78}"/>
    <dgm:cxn modelId="{976558CB-3833-46D9-B465-C5993608D4DD}" type="presOf" srcId="{7A5F4FBA-8359-432C-9F7E-C2ABA4ABACF1}" destId="{DC4054B1-5049-4D49-B17C-07CBD3CE0077}" srcOrd="0" destOrd="0" presId="urn:microsoft.com/office/officeart/2005/8/layout/gear1"/>
    <dgm:cxn modelId="{0233A592-6693-4578-94D3-234D821F8822}" type="presParOf" srcId="{DC4054B1-5049-4D49-B17C-07CBD3CE0077}" destId="{54F3AEE5-BBD4-4F4D-93A9-81D03AB4D069}" srcOrd="0" destOrd="0" presId="urn:microsoft.com/office/officeart/2005/8/layout/gear1"/>
    <dgm:cxn modelId="{484C9FEC-EAB1-482A-9433-15F8F13741A6}" type="presParOf" srcId="{DC4054B1-5049-4D49-B17C-07CBD3CE0077}" destId="{2B38AFB7-9220-44A3-B2D5-B70E861965B8}" srcOrd="1" destOrd="0" presId="urn:microsoft.com/office/officeart/2005/8/layout/gear1"/>
    <dgm:cxn modelId="{AF8FE7F1-5895-4E61-B18D-EC482DE333D8}" type="presParOf" srcId="{DC4054B1-5049-4D49-B17C-07CBD3CE0077}" destId="{B328065D-6979-4B67-B4F5-A12AA37DF7B6}" srcOrd="2" destOrd="0" presId="urn:microsoft.com/office/officeart/2005/8/layout/gear1"/>
    <dgm:cxn modelId="{7721995B-CE9C-4558-B683-A86FBA54F1A8}" type="presParOf" srcId="{DC4054B1-5049-4D49-B17C-07CBD3CE0077}" destId="{A31A49F6-1E12-490D-9C63-32F5ED8EA371}" srcOrd="3" destOrd="0" presId="urn:microsoft.com/office/officeart/2005/8/layout/gear1"/>
    <dgm:cxn modelId="{06926905-67B3-4007-B79C-1C9FEA8ED7D6}" type="presParOf" srcId="{DC4054B1-5049-4D49-B17C-07CBD3CE0077}" destId="{E41C1AAF-B897-4F02-B664-48577249C9B2}" srcOrd="4" destOrd="0" presId="urn:microsoft.com/office/officeart/2005/8/layout/gear1"/>
    <dgm:cxn modelId="{E0F8103C-9883-4F25-AB7E-5570F051ABCC}" type="presParOf" srcId="{DC4054B1-5049-4D49-B17C-07CBD3CE0077}" destId="{1E7BB1F7-2E9B-4890-9543-4291254BE615}" srcOrd="5" destOrd="0" presId="urn:microsoft.com/office/officeart/2005/8/layout/gear1"/>
    <dgm:cxn modelId="{371EAE8F-1C28-43E6-B12A-630626C5EAE8}" type="presParOf" srcId="{DC4054B1-5049-4D49-B17C-07CBD3CE0077}" destId="{BA400A5C-9EEA-4651-A08A-00EBB3DA48FA}" srcOrd="6" destOrd="0" presId="urn:microsoft.com/office/officeart/2005/8/layout/gear1"/>
    <dgm:cxn modelId="{147B413E-1E7D-44E8-8C94-FF8DD05AA43D}" type="presParOf" srcId="{DC4054B1-5049-4D49-B17C-07CBD3CE0077}" destId="{11AF7C91-914B-49A2-BB7E-B547A53496E7}" srcOrd="7" destOrd="0" presId="urn:microsoft.com/office/officeart/2005/8/layout/gear1"/>
    <dgm:cxn modelId="{8030D0A3-FA22-49B2-8B6A-1FA38DEF889D}" type="presParOf" srcId="{DC4054B1-5049-4D49-B17C-07CBD3CE0077}" destId="{2E65DAA9-4FD2-42B3-AD0C-9E6CD02C109B}" srcOrd="8" destOrd="0" presId="urn:microsoft.com/office/officeart/2005/8/layout/gear1"/>
    <dgm:cxn modelId="{AC677E19-5E4D-42DC-B11F-ABE9F4818E6E}" type="presParOf" srcId="{DC4054B1-5049-4D49-B17C-07CBD3CE0077}" destId="{ABD90505-7DEF-4EF6-8DB9-1F2ACA052311}" srcOrd="9" destOrd="0" presId="urn:microsoft.com/office/officeart/2005/8/layout/gear1"/>
    <dgm:cxn modelId="{251EBAF9-DE7B-409E-B132-BB91A0858D68}" type="presParOf" srcId="{DC4054B1-5049-4D49-B17C-07CBD3CE0077}" destId="{E2AA7C23-9157-47B1-A652-6B715834D8D9}" srcOrd="10" destOrd="0" presId="urn:microsoft.com/office/officeart/2005/8/layout/gear1"/>
    <dgm:cxn modelId="{96E56243-ABE2-473C-A664-0BE9F9F70C0E}" type="presParOf" srcId="{DC4054B1-5049-4D49-B17C-07CBD3CE0077}" destId="{9C03E506-1D20-40DF-87B2-7372638A0D3F}" srcOrd="11" destOrd="0" presId="urn:microsoft.com/office/officeart/2005/8/layout/gear1"/>
    <dgm:cxn modelId="{CA9223C2-2F54-48CA-95D3-8104A64CBB14}" type="presParOf" srcId="{DC4054B1-5049-4D49-B17C-07CBD3CE0077}" destId="{B0536CD2-8782-42A9-AF9C-651DF9AAAB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601C1-32BE-4FF8-9C6F-03035570E0DC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AU"/>
        </a:p>
      </dgm:t>
    </dgm:pt>
    <dgm:pt modelId="{66645684-CA96-495A-91CF-545582230F58}">
      <dgm:prSet phldrT="[Text]"/>
      <dgm:spPr/>
      <dgm:t>
        <a:bodyPr/>
        <a:lstStyle/>
        <a:p>
          <a:r>
            <a:rPr lang="en-GB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Iteration 1</a:t>
          </a:r>
          <a:endParaRPr lang="en-AU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E0AF09F-EA89-4372-BACC-EB1BC6188A4F}" type="parTrans" cxnId="{31E492CE-B2A6-46DF-8C95-714FB3BE1D93}">
      <dgm:prSet/>
      <dgm:spPr/>
      <dgm:t>
        <a:bodyPr/>
        <a:lstStyle/>
        <a:p>
          <a:endParaRPr lang="en-AU"/>
        </a:p>
      </dgm:t>
    </dgm:pt>
    <dgm:pt modelId="{7F6C3470-3578-4835-8FA2-DFD8D7EFA1B5}" type="sibTrans" cxnId="{31E492CE-B2A6-46DF-8C95-714FB3BE1D93}">
      <dgm:prSet/>
      <dgm:spPr/>
      <dgm:t>
        <a:bodyPr/>
        <a:lstStyle/>
        <a:p>
          <a:endParaRPr lang="en-AU"/>
        </a:p>
      </dgm:t>
    </dgm:pt>
    <dgm:pt modelId="{C2810A2E-0798-43C4-90B6-83A5F4F2947E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Iteration 2</a:t>
          </a:r>
          <a:endParaRPr lang="en-AU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18E425D-038F-47E2-A420-F2E5B1E6927D}" type="parTrans" cxnId="{753F88AD-CEAD-44D3-BAFE-2BA0AF9845DF}">
      <dgm:prSet/>
      <dgm:spPr/>
      <dgm:t>
        <a:bodyPr/>
        <a:lstStyle/>
        <a:p>
          <a:endParaRPr lang="en-AU"/>
        </a:p>
      </dgm:t>
    </dgm:pt>
    <dgm:pt modelId="{F2B05276-CCC7-465B-90B3-11E718848784}" type="sibTrans" cxnId="{753F88AD-CEAD-44D3-BAFE-2BA0AF9845DF}">
      <dgm:prSet/>
      <dgm:spPr/>
      <dgm:t>
        <a:bodyPr/>
        <a:lstStyle/>
        <a:p>
          <a:endParaRPr lang="en-AU"/>
        </a:p>
      </dgm:t>
    </dgm:pt>
    <dgm:pt modelId="{D91CF72F-EC4F-419A-AB40-F6FACF7F6EC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Iteration 3</a:t>
          </a:r>
          <a:endParaRPr lang="en-AU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839E6E6-DE8E-48AD-9664-AE6EEBDF932D}" type="parTrans" cxnId="{A31B4C8F-739D-4E29-9C73-A8D54B761DCF}">
      <dgm:prSet/>
      <dgm:spPr/>
      <dgm:t>
        <a:bodyPr/>
        <a:lstStyle/>
        <a:p>
          <a:endParaRPr lang="en-AU"/>
        </a:p>
      </dgm:t>
    </dgm:pt>
    <dgm:pt modelId="{16AD933E-0FBC-4C6A-8C37-AE5063D26271}" type="sibTrans" cxnId="{A31B4C8F-739D-4E29-9C73-A8D54B761DCF}">
      <dgm:prSet/>
      <dgm:spPr/>
      <dgm:t>
        <a:bodyPr/>
        <a:lstStyle/>
        <a:p>
          <a:endParaRPr lang="en-AU"/>
        </a:p>
      </dgm:t>
    </dgm:pt>
    <dgm:pt modelId="{492B48F2-15BC-4A5B-B003-AE21623C536F}" type="pres">
      <dgm:prSet presAssocID="{0A4601C1-32BE-4FF8-9C6F-03035570E0DC}" presName="Name0" presStyleCnt="0">
        <dgm:presLayoutVars>
          <dgm:dir/>
          <dgm:resizeHandles val="exact"/>
        </dgm:presLayoutVars>
      </dgm:prSet>
      <dgm:spPr/>
    </dgm:pt>
    <dgm:pt modelId="{59F46164-3899-4580-B5D6-8900E9F05364}" type="pres">
      <dgm:prSet presAssocID="{66645684-CA96-495A-91CF-545582230F58}" presName="node" presStyleLbl="node1" presStyleIdx="0" presStyleCnt="3">
        <dgm:presLayoutVars>
          <dgm:bulletEnabled val="1"/>
        </dgm:presLayoutVars>
      </dgm:prSet>
      <dgm:spPr/>
    </dgm:pt>
    <dgm:pt modelId="{4F5891A5-8F7D-45C3-B55C-56E232A61BE2}" type="pres">
      <dgm:prSet presAssocID="{7F6C3470-3578-4835-8FA2-DFD8D7EFA1B5}" presName="sibTrans" presStyleLbl="sibTrans2D1" presStyleIdx="0" presStyleCnt="2" custAng="5400000" custLinFactX="-135229" custLinFactY="77439" custLinFactNeighborX="-200000" custLinFactNeighborY="100000"/>
      <dgm:spPr/>
    </dgm:pt>
    <dgm:pt modelId="{E0D240CE-B2FE-4F0D-B13E-CF40D5D1E4E7}" type="pres">
      <dgm:prSet presAssocID="{7F6C3470-3578-4835-8FA2-DFD8D7EFA1B5}" presName="connectorText" presStyleLbl="sibTrans2D1" presStyleIdx="0" presStyleCnt="2"/>
      <dgm:spPr/>
    </dgm:pt>
    <dgm:pt modelId="{A12D67B7-C8ED-4509-A176-5BA86D312EB8}" type="pres">
      <dgm:prSet presAssocID="{C2810A2E-0798-43C4-90B6-83A5F4F2947E}" presName="node" presStyleLbl="node1" presStyleIdx="1" presStyleCnt="3">
        <dgm:presLayoutVars>
          <dgm:bulletEnabled val="1"/>
        </dgm:presLayoutVars>
      </dgm:prSet>
      <dgm:spPr/>
    </dgm:pt>
    <dgm:pt modelId="{3F46291C-349C-4390-B848-677A6B8CAF77}" type="pres">
      <dgm:prSet presAssocID="{F2B05276-CCC7-465B-90B3-11E718848784}" presName="sibTrans" presStyleLbl="sibTrans2D1" presStyleIdx="1" presStyleCnt="2"/>
      <dgm:spPr/>
    </dgm:pt>
    <dgm:pt modelId="{39090C13-9C36-43C5-934C-CDF3A5E50763}" type="pres">
      <dgm:prSet presAssocID="{F2B05276-CCC7-465B-90B3-11E718848784}" presName="connectorText" presStyleLbl="sibTrans2D1" presStyleIdx="1" presStyleCnt="2"/>
      <dgm:spPr/>
    </dgm:pt>
    <dgm:pt modelId="{4DF1B3D7-B801-4EBB-B579-1F266B9FADEE}" type="pres">
      <dgm:prSet presAssocID="{D91CF72F-EC4F-419A-AB40-F6FACF7F6EC4}" presName="node" presStyleLbl="node1" presStyleIdx="2" presStyleCnt="3">
        <dgm:presLayoutVars>
          <dgm:bulletEnabled val="1"/>
        </dgm:presLayoutVars>
      </dgm:prSet>
      <dgm:spPr/>
    </dgm:pt>
  </dgm:ptLst>
  <dgm:cxnLst>
    <dgm:cxn modelId="{6C690611-B413-4693-BB70-B427FD7A1912}" type="presOf" srcId="{C2810A2E-0798-43C4-90B6-83A5F4F2947E}" destId="{A12D67B7-C8ED-4509-A176-5BA86D312EB8}" srcOrd="0" destOrd="0" presId="urn:microsoft.com/office/officeart/2005/8/layout/process1"/>
    <dgm:cxn modelId="{226DB411-0F49-48F3-966D-EF40B8A4CED5}" type="presOf" srcId="{66645684-CA96-495A-91CF-545582230F58}" destId="{59F46164-3899-4580-B5D6-8900E9F05364}" srcOrd="0" destOrd="0" presId="urn:microsoft.com/office/officeart/2005/8/layout/process1"/>
    <dgm:cxn modelId="{98EFD020-0808-46C3-84AA-50EE53EC374C}" type="presOf" srcId="{F2B05276-CCC7-465B-90B3-11E718848784}" destId="{39090C13-9C36-43C5-934C-CDF3A5E50763}" srcOrd="1" destOrd="0" presId="urn:microsoft.com/office/officeart/2005/8/layout/process1"/>
    <dgm:cxn modelId="{B26EE020-D13D-4BCD-AAEB-5B873760B51E}" type="presOf" srcId="{7F6C3470-3578-4835-8FA2-DFD8D7EFA1B5}" destId="{4F5891A5-8F7D-45C3-B55C-56E232A61BE2}" srcOrd="0" destOrd="0" presId="urn:microsoft.com/office/officeart/2005/8/layout/process1"/>
    <dgm:cxn modelId="{8450145E-31C7-4332-8CE5-D50E4C84C7B1}" type="presOf" srcId="{F2B05276-CCC7-465B-90B3-11E718848784}" destId="{3F46291C-349C-4390-B848-677A6B8CAF77}" srcOrd="0" destOrd="0" presId="urn:microsoft.com/office/officeart/2005/8/layout/process1"/>
    <dgm:cxn modelId="{F727E84C-F018-4B8A-8FFD-32160A182983}" type="presOf" srcId="{7F6C3470-3578-4835-8FA2-DFD8D7EFA1B5}" destId="{E0D240CE-B2FE-4F0D-B13E-CF40D5D1E4E7}" srcOrd="1" destOrd="0" presId="urn:microsoft.com/office/officeart/2005/8/layout/process1"/>
    <dgm:cxn modelId="{F45D4788-9D0B-487C-A595-CC0EC1315F2C}" type="presOf" srcId="{D91CF72F-EC4F-419A-AB40-F6FACF7F6EC4}" destId="{4DF1B3D7-B801-4EBB-B579-1F266B9FADEE}" srcOrd="0" destOrd="0" presId="urn:microsoft.com/office/officeart/2005/8/layout/process1"/>
    <dgm:cxn modelId="{D6B6CE8C-A4DB-4CBB-9537-A7CE181D5ECB}" type="presOf" srcId="{0A4601C1-32BE-4FF8-9C6F-03035570E0DC}" destId="{492B48F2-15BC-4A5B-B003-AE21623C536F}" srcOrd="0" destOrd="0" presId="urn:microsoft.com/office/officeart/2005/8/layout/process1"/>
    <dgm:cxn modelId="{A31B4C8F-739D-4E29-9C73-A8D54B761DCF}" srcId="{0A4601C1-32BE-4FF8-9C6F-03035570E0DC}" destId="{D91CF72F-EC4F-419A-AB40-F6FACF7F6EC4}" srcOrd="2" destOrd="0" parTransId="{6839E6E6-DE8E-48AD-9664-AE6EEBDF932D}" sibTransId="{16AD933E-0FBC-4C6A-8C37-AE5063D26271}"/>
    <dgm:cxn modelId="{753F88AD-CEAD-44D3-BAFE-2BA0AF9845DF}" srcId="{0A4601C1-32BE-4FF8-9C6F-03035570E0DC}" destId="{C2810A2E-0798-43C4-90B6-83A5F4F2947E}" srcOrd="1" destOrd="0" parTransId="{C18E425D-038F-47E2-A420-F2E5B1E6927D}" sibTransId="{F2B05276-CCC7-465B-90B3-11E718848784}"/>
    <dgm:cxn modelId="{31E492CE-B2A6-46DF-8C95-714FB3BE1D93}" srcId="{0A4601C1-32BE-4FF8-9C6F-03035570E0DC}" destId="{66645684-CA96-495A-91CF-545582230F58}" srcOrd="0" destOrd="0" parTransId="{3E0AF09F-EA89-4372-BACC-EB1BC6188A4F}" sibTransId="{7F6C3470-3578-4835-8FA2-DFD8D7EFA1B5}"/>
    <dgm:cxn modelId="{0B5514B2-9729-4C68-981C-62120C456416}" type="presParOf" srcId="{492B48F2-15BC-4A5B-B003-AE21623C536F}" destId="{59F46164-3899-4580-B5D6-8900E9F05364}" srcOrd="0" destOrd="0" presId="urn:microsoft.com/office/officeart/2005/8/layout/process1"/>
    <dgm:cxn modelId="{1EED2BE1-ABB6-44BB-AABC-3A19C0DB798C}" type="presParOf" srcId="{492B48F2-15BC-4A5B-B003-AE21623C536F}" destId="{4F5891A5-8F7D-45C3-B55C-56E232A61BE2}" srcOrd="1" destOrd="0" presId="urn:microsoft.com/office/officeart/2005/8/layout/process1"/>
    <dgm:cxn modelId="{09B574EB-7280-4CC0-9B05-43CB436EE42D}" type="presParOf" srcId="{4F5891A5-8F7D-45C3-B55C-56E232A61BE2}" destId="{E0D240CE-B2FE-4F0D-B13E-CF40D5D1E4E7}" srcOrd="0" destOrd="0" presId="urn:microsoft.com/office/officeart/2005/8/layout/process1"/>
    <dgm:cxn modelId="{504112AA-D5E1-47C2-A793-D92C1E59D757}" type="presParOf" srcId="{492B48F2-15BC-4A5B-B003-AE21623C536F}" destId="{A12D67B7-C8ED-4509-A176-5BA86D312EB8}" srcOrd="2" destOrd="0" presId="urn:microsoft.com/office/officeart/2005/8/layout/process1"/>
    <dgm:cxn modelId="{CEAB5800-C520-4DB1-A9C6-EADA9F09C87A}" type="presParOf" srcId="{492B48F2-15BC-4A5B-B003-AE21623C536F}" destId="{3F46291C-349C-4390-B848-677A6B8CAF77}" srcOrd="3" destOrd="0" presId="urn:microsoft.com/office/officeart/2005/8/layout/process1"/>
    <dgm:cxn modelId="{B7FAA257-9512-40A6-83E6-F10E2B692623}" type="presParOf" srcId="{3F46291C-349C-4390-B848-677A6B8CAF77}" destId="{39090C13-9C36-43C5-934C-CDF3A5E50763}" srcOrd="0" destOrd="0" presId="urn:microsoft.com/office/officeart/2005/8/layout/process1"/>
    <dgm:cxn modelId="{B0779BB8-E609-4BCE-9F8C-FC4EDA9212B7}" type="presParOf" srcId="{492B48F2-15BC-4A5B-B003-AE21623C536F}" destId="{4DF1B3D7-B801-4EBB-B579-1F266B9FAD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3AEE5-BBD4-4F4D-93A9-81D03AB4D069}">
      <dsp:nvSpPr>
        <dsp:cNvPr id="0" name=""/>
        <dsp:cNvSpPr/>
      </dsp:nvSpPr>
      <dsp:spPr>
        <a:xfrm>
          <a:off x="1799654" y="1395796"/>
          <a:ext cx="1705972" cy="1705972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Transform </a:t>
          </a:r>
          <a:endParaRPr lang="en-AU" sz="1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142630" y="1795412"/>
        <a:ext cx="1020020" cy="876905"/>
      </dsp:txXfrm>
    </dsp:sp>
    <dsp:sp modelId="{A31A49F6-1E12-490D-9C63-32F5ED8EA371}">
      <dsp:nvSpPr>
        <dsp:cNvPr id="0" name=""/>
        <dsp:cNvSpPr/>
      </dsp:nvSpPr>
      <dsp:spPr>
        <a:xfrm>
          <a:off x="689568" y="976101"/>
          <a:ext cx="1370435" cy="1240707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Classification </a:t>
          </a:r>
          <a:endParaRPr lang="en-AU" sz="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020777" y="1290341"/>
        <a:ext cx="708017" cy="612227"/>
      </dsp:txXfrm>
    </dsp:sp>
    <dsp:sp modelId="{BA400A5C-9EEA-4651-A08A-00EBB3DA48FA}">
      <dsp:nvSpPr>
        <dsp:cNvPr id="0" name=""/>
        <dsp:cNvSpPr/>
      </dsp:nvSpPr>
      <dsp:spPr>
        <a:xfrm rot="20700000">
          <a:off x="1502010" y="136604"/>
          <a:ext cx="1215640" cy="1215640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Validation </a:t>
          </a:r>
          <a:endParaRPr lang="en-AU" sz="1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20700000">
        <a:off x="1768636" y="403229"/>
        <a:ext cx="682389" cy="682389"/>
      </dsp:txXfrm>
    </dsp:sp>
    <dsp:sp modelId="{E2AA7C23-9157-47B1-A652-6B715834D8D9}">
      <dsp:nvSpPr>
        <dsp:cNvPr id="0" name=""/>
        <dsp:cNvSpPr/>
      </dsp:nvSpPr>
      <dsp:spPr>
        <a:xfrm>
          <a:off x="1656864" y="1144905"/>
          <a:ext cx="2183645" cy="2183645"/>
        </a:xfrm>
        <a:prstGeom prst="circularArrow">
          <a:avLst>
            <a:gd name="adj1" fmla="val 4688"/>
            <a:gd name="adj2" fmla="val 299029"/>
            <a:gd name="adj3" fmla="val 2482876"/>
            <a:gd name="adj4" fmla="val 15934949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3E506-1D20-40DF-87B2-7372638A0D3F}">
      <dsp:nvSpPr>
        <dsp:cNvPr id="0" name=""/>
        <dsp:cNvSpPr/>
      </dsp:nvSpPr>
      <dsp:spPr>
        <a:xfrm>
          <a:off x="581855" y="743850"/>
          <a:ext cx="1586554" cy="158655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36CD2-8782-42A9-AF9C-651DF9AAABDE}">
      <dsp:nvSpPr>
        <dsp:cNvPr id="0" name=""/>
        <dsp:cNvSpPr/>
      </dsp:nvSpPr>
      <dsp:spPr>
        <a:xfrm>
          <a:off x="1220820" y="-124977"/>
          <a:ext cx="1710625" cy="171062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46164-3899-4580-B5D6-8900E9F05364}">
      <dsp:nvSpPr>
        <dsp:cNvPr id="0" name=""/>
        <dsp:cNvSpPr/>
      </dsp:nvSpPr>
      <dsp:spPr>
        <a:xfrm>
          <a:off x="7976" y="1994101"/>
          <a:ext cx="2384107" cy="1430464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Iteration 1</a:t>
          </a:r>
          <a:endParaRPr lang="en-AU" sz="37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9873" y="2035998"/>
        <a:ext cx="2300313" cy="1346670"/>
      </dsp:txXfrm>
    </dsp:sp>
    <dsp:sp modelId="{4F5891A5-8F7D-45C3-B55C-56E232A61BE2}">
      <dsp:nvSpPr>
        <dsp:cNvPr id="0" name=""/>
        <dsp:cNvSpPr/>
      </dsp:nvSpPr>
      <dsp:spPr>
        <a:xfrm rot="5400000">
          <a:off x="936144" y="3462827"/>
          <a:ext cx="505430" cy="591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400" kern="1200"/>
        </a:p>
      </dsp:txBody>
      <dsp:txXfrm>
        <a:off x="1011959" y="3505265"/>
        <a:ext cx="353801" cy="354754"/>
      </dsp:txXfrm>
    </dsp:sp>
    <dsp:sp modelId="{A12D67B7-C8ED-4509-A176-5BA86D312EB8}">
      <dsp:nvSpPr>
        <dsp:cNvPr id="0" name=""/>
        <dsp:cNvSpPr/>
      </dsp:nvSpPr>
      <dsp:spPr>
        <a:xfrm>
          <a:off x="3345727" y="1994101"/>
          <a:ext cx="2384107" cy="1430464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Iteration 2</a:t>
          </a:r>
          <a:endParaRPr lang="en-AU" sz="37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387624" y="2035998"/>
        <a:ext cx="2300313" cy="1346670"/>
      </dsp:txXfrm>
    </dsp:sp>
    <dsp:sp modelId="{3F46291C-349C-4390-B848-677A6B8CAF77}">
      <dsp:nvSpPr>
        <dsp:cNvPr id="0" name=""/>
        <dsp:cNvSpPr/>
      </dsp:nvSpPr>
      <dsp:spPr>
        <a:xfrm>
          <a:off x="5968246" y="2413704"/>
          <a:ext cx="505430" cy="591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1808"/>
            <a:satOff val="534"/>
            <a:lumOff val="159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400" kern="1200"/>
        </a:p>
      </dsp:txBody>
      <dsp:txXfrm>
        <a:off x="5968246" y="2531956"/>
        <a:ext cx="353801" cy="354754"/>
      </dsp:txXfrm>
    </dsp:sp>
    <dsp:sp modelId="{4DF1B3D7-B801-4EBB-B579-1F266B9FADEE}">
      <dsp:nvSpPr>
        <dsp:cNvPr id="0" name=""/>
        <dsp:cNvSpPr/>
      </dsp:nvSpPr>
      <dsp:spPr>
        <a:xfrm>
          <a:off x="6683478" y="1994101"/>
          <a:ext cx="2384107" cy="143046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Iteration 3</a:t>
          </a:r>
          <a:endParaRPr lang="en-AU" sz="3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725375" y="2035998"/>
        <a:ext cx="2300313" cy="1346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5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4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0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6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  <p:sldLayoutId id="2147483661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7" y="815193"/>
            <a:ext cx="4927487" cy="4474634"/>
          </a:xfrm>
        </p:spPr>
        <p:txBody>
          <a:bodyPr>
            <a:normAutofit/>
          </a:bodyPr>
          <a:lstStyle/>
          <a:p>
            <a:r>
              <a:rPr lang="en-GB" sz="4000" b="1" i="0" dirty="0">
                <a:solidFill>
                  <a:srgbClr val="374151"/>
                </a:solidFill>
                <a:effectLst/>
                <a:latin typeface="Söhne"/>
              </a:rPr>
              <a:t>Enhancing Credit Card Approval Rate with Machine Learning</a:t>
            </a:r>
            <a:endParaRPr lang="en-US" sz="4000" b="1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9899" y="5560497"/>
            <a:ext cx="4294011" cy="964620"/>
          </a:xfrm>
        </p:spPr>
        <p:txBody>
          <a:bodyPr/>
          <a:lstStyle/>
          <a:p>
            <a:r>
              <a:rPr lang="en-US" sz="1800" b="1" dirty="0">
                <a:solidFill>
                  <a:srgbClr val="374151"/>
                </a:solidFill>
                <a:latin typeface="Söhne"/>
              </a:rPr>
              <a:t>Presenter: Sumali Wickramarachchi 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06D7531-9E92-E788-5966-EC7959AB85D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5721" r="25721"/>
          <a:stretch>
            <a:fillRect/>
          </a:stretch>
        </p:blipFill>
        <p:spPr>
          <a:xfrm>
            <a:off x="6644747" y="0"/>
            <a:ext cx="5489920" cy="6858000"/>
          </a:xfr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1" y="1061901"/>
            <a:ext cx="5444157" cy="1154436"/>
          </a:xfrm>
        </p:spPr>
        <p:txBody>
          <a:bodyPr/>
          <a:lstStyle/>
          <a:p>
            <a:r>
              <a:rPr lang="en-GB" sz="1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State of Credit Card Approval Process 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10/12/2023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3B4A49-9124-E6A1-A51F-F2CF9FBC50A6}"/>
              </a:ext>
            </a:extLst>
          </p:cNvPr>
          <p:cNvSpPr/>
          <p:nvPr/>
        </p:nvSpPr>
        <p:spPr>
          <a:xfrm>
            <a:off x="305247" y="2051815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arious stages from initial submission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F5A51C2-44FC-B610-E4A8-5B81B55032A4}"/>
              </a:ext>
            </a:extLst>
          </p:cNvPr>
          <p:cNvSpPr/>
          <p:nvPr/>
        </p:nvSpPr>
        <p:spPr>
          <a:xfrm>
            <a:off x="2039785" y="3388930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96% longer review periods vs </a:t>
            </a:r>
            <a:r>
              <a:rPr lang="en-AU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instant approvals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EC38D3B-597B-25C2-63D1-DC35423FD69F}"/>
              </a:ext>
            </a:extLst>
          </p:cNvPr>
          <p:cNvSpPr/>
          <p:nvPr/>
        </p:nvSpPr>
        <p:spPr>
          <a:xfrm>
            <a:off x="2058437" y="2045866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credit committee process  reviews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4E4500-7275-7F3A-8AC0-F5FFEA605CAE}"/>
              </a:ext>
            </a:extLst>
          </p:cNvPr>
          <p:cNvSpPr/>
          <p:nvPr/>
        </p:nvSpPr>
        <p:spPr>
          <a:xfrm>
            <a:off x="244471" y="3403671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ustomer disputes 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90E9BD-3305-F41B-4EF0-6F4E1A55E1A9}"/>
              </a:ext>
            </a:extLst>
          </p:cNvPr>
          <p:cNvSpPr/>
          <p:nvPr/>
        </p:nvSpPr>
        <p:spPr>
          <a:xfrm>
            <a:off x="7975762" y="1816462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Regulatory Compliance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2679A9-24D7-8165-D0ED-668742C2AF4D}"/>
              </a:ext>
            </a:extLst>
          </p:cNvPr>
          <p:cNvSpPr/>
          <p:nvPr/>
        </p:nvSpPr>
        <p:spPr>
          <a:xfrm>
            <a:off x="7958020" y="3189114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Excellence </a:t>
            </a:r>
          </a:p>
          <a:p>
            <a:pPr algn="ctr"/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435E2E-2900-86FF-CDD6-E77BF67F0F87}"/>
              </a:ext>
            </a:extLst>
          </p:cNvPr>
          <p:cNvSpPr/>
          <p:nvPr/>
        </p:nvSpPr>
        <p:spPr>
          <a:xfrm>
            <a:off x="9779939" y="3249748"/>
            <a:ext cx="1753190" cy="12728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Profitability  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B5CC44-4C4C-13FA-3A00-7E3CDAB379DC}"/>
              </a:ext>
            </a:extLst>
          </p:cNvPr>
          <p:cNvSpPr/>
          <p:nvPr/>
        </p:nvSpPr>
        <p:spPr>
          <a:xfrm>
            <a:off x="9835065" y="1816462"/>
            <a:ext cx="1753190" cy="1333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Personalised interest rates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E80DC1E-18FB-AC63-0287-12FDC1B13C9A}"/>
              </a:ext>
            </a:extLst>
          </p:cNvPr>
          <p:cNvSpPr/>
          <p:nvPr/>
        </p:nvSpPr>
        <p:spPr>
          <a:xfrm>
            <a:off x="1392471" y="4881351"/>
            <a:ext cx="688622" cy="4452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E3E83-3263-5D6C-D795-0AEAF84A9D0C}"/>
              </a:ext>
            </a:extLst>
          </p:cNvPr>
          <p:cNvSpPr/>
          <p:nvPr/>
        </p:nvSpPr>
        <p:spPr>
          <a:xfrm>
            <a:off x="357305" y="5484746"/>
            <a:ext cx="2968978" cy="7138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Dissatisfaction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5D963FB-A85A-591A-749F-6EA29D2E00F0}"/>
              </a:ext>
            </a:extLst>
          </p:cNvPr>
          <p:cNvSpPr/>
          <p:nvPr/>
        </p:nvSpPr>
        <p:spPr>
          <a:xfrm>
            <a:off x="9455270" y="4722186"/>
            <a:ext cx="688622" cy="4452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7EB20-6C75-54FD-5F71-4E6EDFDB8B86}"/>
              </a:ext>
            </a:extLst>
          </p:cNvPr>
          <p:cNvSpPr/>
          <p:nvPr/>
        </p:nvSpPr>
        <p:spPr>
          <a:xfrm>
            <a:off x="8210435" y="5325819"/>
            <a:ext cx="2968978" cy="7138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Satisfaction 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51138BDF-96AF-BFC6-448F-8EC31F786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5173" y="4760028"/>
            <a:ext cx="1458950" cy="1458950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A1AE5CE-343D-4AA2-3953-C766C2E8C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850919"/>
              </p:ext>
            </p:extLst>
          </p:nvPr>
        </p:nvGraphicFramePr>
        <p:xfrm>
          <a:off x="3792975" y="1658259"/>
          <a:ext cx="3909485" cy="310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Arrow: Down 18">
            <a:extLst>
              <a:ext uri="{FF2B5EF4-FFF2-40B4-BE49-F238E27FC236}">
                <a16:creationId xmlns:a16="http://schemas.microsoft.com/office/drawing/2014/main" id="{52C629BC-9C37-AED2-AEBE-F618CCBDC3EB}"/>
              </a:ext>
            </a:extLst>
          </p:cNvPr>
          <p:cNvSpPr/>
          <p:nvPr/>
        </p:nvSpPr>
        <p:spPr>
          <a:xfrm rot="16200000">
            <a:off x="3890811" y="2952866"/>
            <a:ext cx="688622" cy="445254"/>
          </a:xfrm>
          <a:prstGeom prst="downArrow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97D37FF-6C4C-2EFF-7841-B47C15ADF9BA}"/>
              </a:ext>
            </a:extLst>
          </p:cNvPr>
          <p:cNvSpPr/>
          <p:nvPr/>
        </p:nvSpPr>
        <p:spPr>
          <a:xfrm rot="16200000">
            <a:off x="7302711" y="2932059"/>
            <a:ext cx="688622" cy="4452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13DE0-89F3-FC2F-A0E9-69BFF29669C0}"/>
              </a:ext>
            </a:extLst>
          </p:cNvPr>
          <p:cNvSpPr txBox="1"/>
          <p:nvPr/>
        </p:nvSpPr>
        <p:spPr>
          <a:xfrm>
            <a:off x="244471" y="56614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Call to Adventure</a:t>
            </a:r>
            <a:endParaRPr lang="en-AU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itle 17">
            <a:extLst>
              <a:ext uri="{FF2B5EF4-FFF2-40B4-BE49-F238E27FC236}">
                <a16:creationId xmlns:a16="http://schemas.microsoft.com/office/drawing/2014/main" id="{F16F0F06-B2C3-9C1D-9D2D-9F112DB990D0}"/>
              </a:ext>
            </a:extLst>
          </p:cNvPr>
          <p:cNvSpPr txBox="1">
            <a:spLocks/>
          </p:cNvSpPr>
          <p:nvPr/>
        </p:nvSpPr>
        <p:spPr>
          <a:xfrm>
            <a:off x="8135785" y="964915"/>
            <a:ext cx="5444157" cy="1154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z="1400" b="1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enhanced Credit Card Approval Process </a:t>
            </a:r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46B3E9-B0EE-E53C-56E9-BDDB0E930A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2765" y="440516"/>
            <a:ext cx="2595091" cy="121167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EC4C7B9-BECF-AD18-C089-7E5430DF35FC}"/>
              </a:ext>
            </a:extLst>
          </p:cNvPr>
          <p:cNvSpPr/>
          <p:nvPr/>
        </p:nvSpPr>
        <p:spPr>
          <a:xfrm>
            <a:off x="4513817" y="166954"/>
            <a:ext cx="2604039" cy="4527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GB" b="1" i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uest for enhancement</a:t>
            </a:r>
            <a:endParaRPr lang="en-AU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10/12/2023</a:t>
            </a:fld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13DE0-89F3-FC2F-A0E9-69BFF29669C0}"/>
              </a:ext>
            </a:extLst>
          </p:cNvPr>
          <p:cNvSpPr txBox="1"/>
          <p:nvPr/>
        </p:nvSpPr>
        <p:spPr>
          <a:xfrm>
            <a:off x="244471" y="56614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Refining our tools </a:t>
            </a:r>
            <a:endParaRPr lang="en-AU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2386C-0144-4C2B-41B6-835199A7DBE6}"/>
              </a:ext>
            </a:extLst>
          </p:cNvPr>
          <p:cNvSpPr/>
          <p:nvPr/>
        </p:nvSpPr>
        <p:spPr>
          <a:xfrm>
            <a:off x="546452" y="2027322"/>
            <a:ext cx="1916995" cy="1659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up Y variable 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145B2B-D5B7-9FB1-6045-C93BDF55A24F}"/>
              </a:ext>
            </a:extLst>
          </p:cNvPr>
          <p:cNvSpPr/>
          <p:nvPr/>
        </p:nvSpPr>
        <p:spPr>
          <a:xfrm>
            <a:off x="2943226" y="2027322"/>
            <a:ext cx="1916995" cy="1659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Values &amp; Duplications 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6142B-44AF-7E36-EA5B-DF0A5F4B44B3}"/>
              </a:ext>
            </a:extLst>
          </p:cNvPr>
          <p:cNvSpPr/>
          <p:nvPr/>
        </p:nvSpPr>
        <p:spPr>
          <a:xfrm>
            <a:off x="5377391" y="2027321"/>
            <a:ext cx="1916995" cy="1659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DFAEA-0732-CE90-05EB-A162E9AB32F9}"/>
              </a:ext>
            </a:extLst>
          </p:cNvPr>
          <p:cNvSpPr/>
          <p:nvPr/>
        </p:nvSpPr>
        <p:spPr>
          <a:xfrm>
            <a:off x="9728552" y="2027323"/>
            <a:ext cx="1916995" cy="1659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Explorative Analysis 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B6C878-1903-E74C-B807-E043DB781724}"/>
              </a:ext>
            </a:extLst>
          </p:cNvPr>
          <p:cNvSpPr/>
          <p:nvPr/>
        </p:nvSpPr>
        <p:spPr>
          <a:xfrm>
            <a:off x="7552971" y="2027320"/>
            <a:ext cx="1916995" cy="1659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23C61D-770C-9357-9680-56B1AB53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756" y="4210757"/>
            <a:ext cx="3531515" cy="2537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142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10/12/2023</a:t>
            </a:fld>
            <a:endParaRPr lang="en-US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13DE0-89F3-FC2F-A0E9-69BFF29669C0}"/>
              </a:ext>
            </a:extLst>
          </p:cNvPr>
          <p:cNvSpPr txBox="1"/>
          <p:nvPr/>
        </p:nvSpPr>
        <p:spPr>
          <a:xfrm>
            <a:off x="239888" y="56614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</a:t>
            </a:r>
            <a:r>
              <a:rPr lang="en-A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en-AU" sz="3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6BB92-BFE9-25A8-8C31-47C4C08A825D}"/>
              </a:ext>
            </a:extLst>
          </p:cNvPr>
          <p:cNvSpPr txBox="1"/>
          <p:nvPr/>
        </p:nvSpPr>
        <p:spPr>
          <a:xfrm>
            <a:off x="372533" y="1422401"/>
            <a:ext cx="9934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Helvetica Neue"/>
              </a:rPr>
              <a:t>Baseline Model: Logistic Regression Model</a:t>
            </a:r>
          </a:p>
          <a:p>
            <a:endParaRPr lang="it-IT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b="1" dirty="0">
                <a:solidFill>
                  <a:srgbClr val="000000"/>
                </a:solidFill>
                <a:latin typeface="Helvetica Neue"/>
              </a:rPr>
              <a:t>Accuracy: 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Model accuracy is approximately 98.53%, indicating its overall performance.</a:t>
            </a:r>
          </a:p>
          <a:p>
            <a:endParaRPr lang="en-GB" b="1" dirty="0">
              <a:solidFill>
                <a:srgbClr val="000000"/>
              </a:solidFill>
              <a:latin typeface="Helvetica Neue"/>
            </a:endParaRPr>
          </a:p>
          <a:p>
            <a:r>
              <a:rPr lang="en-GB" b="1" dirty="0">
                <a:solidFill>
                  <a:srgbClr val="000000"/>
                </a:solidFill>
                <a:latin typeface="Helvetica Neue"/>
              </a:rPr>
              <a:t>Precision: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 Precision for 'not high risk' is high at 99%, but for 'high risk,' it's 0%.</a:t>
            </a:r>
          </a:p>
          <a:p>
            <a:endParaRPr lang="en-GB" b="1" dirty="0">
              <a:solidFill>
                <a:srgbClr val="000000"/>
              </a:solidFill>
              <a:latin typeface="Helvetica Neue"/>
            </a:endParaRPr>
          </a:p>
          <a:p>
            <a:r>
              <a:rPr lang="en-GB" b="1" dirty="0">
                <a:solidFill>
                  <a:srgbClr val="000000"/>
                </a:solidFill>
                <a:latin typeface="Helvetica Neue"/>
              </a:rPr>
              <a:t>Recall: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 Excellent recall for 'not high risk' at 100%, but 0% for 'high risk.'</a:t>
            </a:r>
          </a:p>
          <a:p>
            <a:endParaRPr lang="en-GB" b="1" dirty="0">
              <a:solidFill>
                <a:srgbClr val="000000"/>
              </a:solidFill>
              <a:latin typeface="Helvetica Neue"/>
            </a:endParaRPr>
          </a:p>
          <a:p>
            <a:r>
              <a:rPr lang="en-GB" b="1" dirty="0">
                <a:solidFill>
                  <a:srgbClr val="000000"/>
                </a:solidFill>
                <a:latin typeface="Helvetica Neue"/>
              </a:rPr>
              <a:t>F1-Score: 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High F1-score (around 0.99) for 'not high risk,' but 0 for 'high risk.'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3366C-8576-44E5-6075-9AA77378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31" y="4266784"/>
            <a:ext cx="3026719" cy="2585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980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10/12/2023</a:t>
            </a:fld>
            <a:endParaRPr lang="en-US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13DE0-89F3-FC2F-A0E9-69BFF29669C0}"/>
              </a:ext>
            </a:extLst>
          </p:cNvPr>
          <p:cNvSpPr txBox="1"/>
          <p:nvPr/>
        </p:nvSpPr>
        <p:spPr>
          <a:xfrm>
            <a:off x="239888" y="56614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i="0" dirty="0">
                <a:effectLst/>
                <a:latin typeface="Söhne"/>
              </a:rPr>
              <a:t>The Allies and Enemies</a:t>
            </a:r>
            <a:endParaRPr lang="en-AU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3973E7-D87A-6B08-BDF2-7BE93D1DF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877423"/>
              </p:ext>
            </p:extLst>
          </p:nvPr>
        </p:nvGraphicFramePr>
        <p:xfrm>
          <a:off x="239887" y="-420512"/>
          <a:ext cx="90755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BAC5CF-D997-EBB0-076E-C2BFFF3F71FB}"/>
              </a:ext>
            </a:extLst>
          </p:cNvPr>
          <p:cNvSpPr/>
          <p:nvPr/>
        </p:nvSpPr>
        <p:spPr>
          <a:xfrm>
            <a:off x="209990" y="3590659"/>
            <a:ext cx="2437516" cy="1285348"/>
          </a:xfrm>
          <a:prstGeom prst="roundRect">
            <a:avLst/>
          </a:prstGeom>
          <a:solidFill>
            <a:srgbClr val="C0C9C2">
              <a:shade val="5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Re-examine Linearity </a:t>
            </a:r>
          </a:p>
          <a:p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Normality and Homoscedasticity</a:t>
            </a:r>
          </a:p>
          <a:p>
            <a:endParaRPr lang="en-AU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2A9B3-1C01-B63C-AD4D-3E47FCD22EFD}"/>
              </a:ext>
            </a:extLst>
          </p:cNvPr>
          <p:cNvSpPr/>
          <p:nvPr/>
        </p:nvSpPr>
        <p:spPr>
          <a:xfrm>
            <a:off x="3588808" y="3034374"/>
            <a:ext cx="2407618" cy="1197351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Multicollinearity </a:t>
            </a:r>
          </a:p>
          <a:p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Transformation 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E5C01D-6730-2FC3-A5F3-4F7FBF57C59D}"/>
              </a:ext>
            </a:extLst>
          </p:cNvPr>
          <p:cNvSpPr/>
          <p:nvPr/>
        </p:nvSpPr>
        <p:spPr>
          <a:xfrm>
            <a:off x="3587357" y="4285290"/>
            <a:ext cx="2422567" cy="1074868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Version 2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6C90BE-87B2-95BF-0E61-F05B6BFE0FD5}"/>
              </a:ext>
            </a:extLst>
          </p:cNvPr>
          <p:cNvSpPr/>
          <p:nvPr/>
        </p:nvSpPr>
        <p:spPr>
          <a:xfrm>
            <a:off x="6907832" y="3051011"/>
            <a:ext cx="2407618" cy="1101032"/>
          </a:xfrm>
          <a:prstGeom prst="round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 Evaluation 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BCDE87-C370-E5B5-250C-F95004EE04E3}"/>
              </a:ext>
            </a:extLst>
          </p:cNvPr>
          <p:cNvSpPr/>
          <p:nvPr/>
        </p:nvSpPr>
        <p:spPr>
          <a:xfrm>
            <a:off x="6894863" y="4194436"/>
            <a:ext cx="2450483" cy="1446434"/>
          </a:xfrm>
          <a:prstGeom prst="round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r>
              <a:rPr lang="en-AU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</a:t>
            </a:r>
          </a:p>
          <a:p>
            <a:r>
              <a:rPr lang="en-AU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pic>
        <p:nvPicPr>
          <p:cNvPr id="3074" name="Picture 2" descr="Lord of the Rings Timeline Explained: History of Middle Earth &amp; Beyond">
            <a:extLst>
              <a:ext uri="{FF2B5EF4-FFF2-40B4-BE49-F238E27FC236}">
                <a16:creationId xmlns:a16="http://schemas.microsoft.com/office/drawing/2014/main" id="{81E65652-89C0-DDD5-D913-B988F43D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243" y="21683"/>
            <a:ext cx="2830688" cy="16736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8696B5-87E6-1AA2-AEFE-7A1A2B400AD4}"/>
              </a:ext>
            </a:extLst>
          </p:cNvPr>
          <p:cNvCxnSpPr>
            <a:cxnSpLocks/>
          </p:cNvCxnSpPr>
          <p:nvPr/>
        </p:nvCxnSpPr>
        <p:spPr>
          <a:xfrm flipV="1">
            <a:off x="2647506" y="2639746"/>
            <a:ext cx="868542" cy="7892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64F310-0813-5C99-2B90-81D92C8883B8}"/>
              </a:ext>
            </a:extLst>
          </p:cNvPr>
          <p:cNvSpPr/>
          <p:nvPr/>
        </p:nvSpPr>
        <p:spPr>
          <a:xfrm>
            <a:off x="3546476" y="5390582"/>
            <a:ext cx="2449949" cy="1254949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risk category accuracy still low 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78EF45DC-E83C-D3B4-AFE5-191CF4D79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0311" y="5449852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F408380-7AB9-21C3-423B-86D7325E3B0D}"/>
              </a:ext>
            </a:extLst>
          </p:cNvPr>
          <p:cNvGrpSpPr/>
          <p:nvPr/>
        </p:nvGrpSpPr>
        <p:grpSpPr>
          <a:xfrm>
            <a:off x="5170311" y="2798296"/>
            <a:ext cx="591258" cy="505430"/>
            <a:chOff x="893230" y="3505741"/>
            <a:chExt cx="591258" cy="505430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8F1886F-C0C7-6719-9F6F-F65A4617912C}"/>
                </a:ext>
              </a:extLst>
            </p:cNvPr>
            <p:cNvSpPr/>
            <p:nvPr/>
          </p:nvSpPr>
          <p:spPr>
            <a:xfrm rot="5400000">
              <a:off x="936144" y="3462827"/>
              <a:ext cx="505430" cy="5912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1" name="Arrow: Right 4">
              <a:extLst>
                <a:ext uri="{FF2B5EF4-FFF2-40B4-BE49-F238E27FC236}">
                  <a16:creationId xmlns:a16="http://schemas.microsoft.com/office/drawing/2014/main" id="{D46876ED-7CC7-9068-0B3E-481003D1A100}"/>
                </a:ext>
              </a:extLst>
            </p:cNvPr>
            <p:cNvSpPr txBox="1"/>
            <p:nvPr/>
          </p:nvSpPr>
          <p:spPr>
            <a:xfrm rot="5400000">
              <a:off x="1011959" y="3505265"/>
              <a:ext cx="353801" cy="354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400" kern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7F6FFF-F5B6-3198-50DF-CBCECC9C05B8}"/>
              </a:ext>
            </a:extLst>
          </p:cNvPr>
          <p:cNvGrpSpPr/>
          <p:nvPr/>
        </p:nvGrpSpPr>
        <p:grpSpPr>
          <a:xfrm>
            <a:off x="5170311" y="3927329"/>
            <a:ext cx="591258" cy="505430"/>
            <a:chOff x="893230" y="3505741"/>
            <a:chExt cx="591258" cy="505430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F3BB2B2-82BD-93AA-079B-F4CC8755D886}"/>
                </a:ext>
              </a:extLst>
            </p:cNvPr>
            <p:cNvSpPr/>
            <p:nvPr/>
          </p:nvSpPr>
          <p:spPr>
            <a:xfrm rot="5400000">
              <a:off x="936144" y="3462827"/>
              <a:ext cx="505430" cy="5912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5" name="Arrow: Right 4">
              <a:extLst>
                <a:ext uri="{FF2B5EF4-FFF2-40B4-BE49-F238E27FC236}">
                  <a16:creationId xmlns:a16="http://schemas.microsoft.com/office/drawing/2014/main" id="{8E3020A7-1B84-C217-0AA2-1C3A1287DE4A}"/>
                </a:ext>
              </a:extLst>
            </p:cNvPr>
            <p:cNvSpPr txBox="1"/>
            <p:nvPr/>
          </p:nvSpPr>
          <p:spPr>
            <a:xfrm rot="5400000">
              <a:off x="1011959" y="3505265"/>
              <a:ext cx="353801" cy="354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400" kern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173A6F-0500-34E3-CBA8-543BBB2D5375}"/>
              </a:ext>
            </a:extLst>
          </p:cNvPr>
          <p:cNvGrpSpPr/>
          <p:nvPr/>
        </p:nvGrpSpPr>
        <p:grpSpPr>
          <a:xfrm>
            <a:off x="5188611" y="4968831"/>
            <a:ext cx="591258" cy="505430"/>
            <a:chOff x="893230" y="3505741"/>
            <a:chExt cx="591258" cy="505430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05C5C3A1-5DBF-AF39-8EB0-82EB63EF691E}"/>
                </a:ext>
              </a:extLst>
            </p:cNvPr>
            <p:cNvSpPr/>
            <p:nvPr/>
          </p:nvSpPr>
          <p:spPr>
            <a:xfrm rot="5400000">
              <a:off x="936144" y="3462827"/>
              <a:ext cx="505430" cy="5912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8" name="Arrow: Right 4">
              <a:extLst>
                <a:ext uri="{FF2B5EF4-FFF2-40B4-BE49-F238E27FC236}">
                  <a16:creationId xmlns:a16="http://schemas.microsoft.com/office/drawing/2014/main" id="{A9007559-2A20-0F0B-50D1-831591AEBF5B}"/>
                </a:ext>
              </a:extLst>
            </p:cNvPr>
            <p:cNvSpPr txBox="1"/>
            <p:nvPr/>
          </p:nvSpPr>
          <p:spPr>
            <a:xfrm rot="5400000">
              <a:off x="1011959" y="3505265"/>
              <a:ext cx="353801" cy="354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400" kern="1200"/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00DE79B-2103-7415-DCFB-4D82DEEF64A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996425" y="2639746"/>
            <a:ext cx="593596" cy="33783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8E9393-A23F-9E66-B52C-ECE8A9F154AD}"/>
              </a:ext>
            </a:extLst>
          </p:cNvPr>
          <p:cNvGrpSpPr/>
          <p:nvPr/>
        </p:nvGrpSpPr>
        <p:grpSpPr>
          <a:xfrm rot="5400000">
            <a:off x="8767106" y="2689393"/>
            <a:ext cx="505430" cy="591258"/>
            <a:chOff x="5968246" y="2413704"/>
            <a:chExt cx="505430" cy="591258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E6FE57EC-1CB9-D626-37CC-0EF605F8A2B5}"/>
                </a:ext>
              </a:extLst>
            </p:cNvPr>
            <p:cNvSpPr/>
            <p:nvPr/>
          </p:nvSpPr>
          <p:spPr>
            <a:xfrm>
              <a:off x="5968246" y="2413704"/>
              <a:ext cx="505430" cy="5912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-11808"/>
                <a:satOff val="534"/>
                <a:lumOff val="15996"/>
                <a:alphaOff val="0"/>
              </a:schemeClr>
            </a:lnRef>
            <a:fillRef idx="1">
              <a:schemeClr val="accent2">
                <a:shade val="90000"/>
                <a:hueOff val="-11808"/>
                <a:satOff val="534"/>
                <a:lumOff val="15996"/>
                <a:alphaOff val="0"/>
              </a:schemeClr>
            </a:fillRef>
            <a:effectRef idx="0">
              <a:schemeClr val="accent2">
                <a:shade val="90000"/>
                <a:hueOff val="-11808"/>
                <a:satOff val="534"/>
                <a:lumOff val="1599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2" name="Arrow: Right 4">
              <a:extLst>
                <a:ext uri="{FF2B5EF4-FFF2-40B4-BE49-F238E27FC236}">
                  <a16:creationId xmlns:a16="http://schemas.microsoft.com/office/drawing/2014/main" id="{C9CA4394-67F1-B4C6-04FE-80A5666940A5}"/>
                </a:ext>
              </a:extLst>
            </p:cNvPr>
            <p:cNvSpPr txBox="1"/>
            <p:nvPr/>
          </p:nvSpPr>
          <p:spPr>
            <a:xfrm>
              <a:off x="5968246" y="2531956"/>
              <a:ext cx="353801" cy="354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400" kern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92B2A4-A1C7-ECF4-53E8-838ECD18E222}"/>
              </a:ext>
            </a:extLst>
          </p:cNvPr>
          <p:cNvGrpSpPr/>
          <p:nvPr/>
        </p:nvGrpSpPr>
        <p:grpSpPr>
          <a:xfrm rot="5400000">
            <a:off x="8797002" y="3936096"/>
            <a:ext cx="505430" cy="591258"/>
            <a:chOff x="5968246" y="2413704"/>
            <a:chExt cx="505430" cy="591258"/>
          </a:xfrm>
        </p:grpSpPr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13862C94-7908-3CCE-AC27-991979CC4A3C}"/>
                </a:ext>
              </a:extLst>
            </p:cNvPr>
            <p:cNvSpPr/>
            <p:nvPr/>
          </p:nvSpPr>
          <p:spPr>
            <a:xfrm>
              <a:off x="5968246" y="2413704"/>
              <a:ext cx="505430" cy="5912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-11808"/>
                <a:satOff val="534"/>
                <a:lumOff val="15996"/>
                <a:alphaOff val="0"/>
              </a:schemeClr>
            </a:lnRef>
            <a:fillRef idx="1">
              <a:schemeClr val="accent2">
                <a:shade val="90000"/>
                <a:hueOff val="-11808"/>
                <a:satOff val="534"/>
                <a:lumOff val="15996"/>
                <a:alphaOff val="0"/>
              </a:schemeClr>
            </a:fillRef>
            <a:effectRef idx="0">
              <a:schemeClr val="accent2">
                <a:shade val="90000"/>
                <a:hueOff val="-11808"/>
                <a:satOff val="534"/>
                <a:lumOff val="1599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5" name="Arrow: Right 4">
              <a:extLst>
                <a:ext uri="{FF2B5EF4-FFF2-40B4-BE49-F238E27FC236}">
                  <a16:creationId xmlns:a16="http://schemas.microsoft.com/office/drawing/2014/main" id="{6D06C43D-4A43-E8DA-3012-6FCB13C8E2D2}"/>
                </a:ext>
              </a:extLst>
            </p:cNvPr>
            <p:cNvSpPr txBox="1"/>
            <p:nvPr/>
          </p:nvSpPr>
          <p:spPr>
            <a:xfrm>
              <a:off x="5968246" y="2531956"/>
              <a:ext cx="353801" cy="354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1967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F7FFD9-1CAB-FD3E-05E1-DE71F05D9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026" y="3267233"/>
            <a:ext cx="6312606" cy="3050645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en-GB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Precision for 'not high risk' is high at 99%, but for 'high risk,' it's only 28%.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en-GB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Good recall for 'not high risk' at 99%, while for 'high risk,' it's 13%.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</a:t>
            </a:r>
            <a:r>
              <a:rPr lang="en-GB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F1-score for 'not high risk' is high at around 0.99, but for 'high risk,' it's 0.18.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r>
              <a:rPr lang="en-GB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Most predictions are correct for 'not high risk' (7136 out of 7292) but relatively few for 'high risk' (15 out of 117).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 AUC Score</a:t>
            </a:r>
            <a:r>
              <a:rPr lang="en-GB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model's ability to distinguish between high-risk and non-high-risk cases is moderate, with a score of approximately 0.56.</a:t>
            </a:r>
          </a:p>
          <a:p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3182A-6BBF-BE32-DB85-E453FDE160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C81873-7D47-483D-BCB4-50DD9806C720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21A949-3058-D0AA-6FC5-6FAF4BC0E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EF039-ED31-8F0C-7A22-A78860DB0BC6}"/>
              </a:ext>
            </a:extLst>
          </p:cNvPr>
          <p:cNvSpPr/>
          <p:nvPr/>
        </p:nvSpPr>
        <p:spPr>
          <a:xfrm>
            <a:off x="-281" y="414337"/>
            <a:ext cx="6579867" cy="777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Ultimate Choice: Random Forest</a:t>
            </a:r>
            <a:endParaRPr lang="en-AU" sz="3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BEC39C-47AF-DD63-453E-95D82252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23" y="169052"/>
            <a:ext cx="3778427" cy="28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5EE97ED-32D1-86B2-CE58-C924BDAB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23" y="3267233"/>
            <a:ext cx="3696449" cy="28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49C7C9-0606-35D8-4ECE-72314C748768}"/>
              </a:ext>
            </a:extLst>
          </p:cNvPr>
          <p:cNvSpPr/>
          <p:nvPr/>
        </p:nvSpPr>
        <p:spPr>
          <a:xfrm>
            <a:off x="869243" y="1191931"/>
            <a:ext cx="5710343" cy="1619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98% </a:t>
            </a: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for Low risk </a:t>
            </a:r>
          </a:p>
          <a:p>
            <a:pPr algn="ctr"/>
            <a:r>
              <a:rPr lang="en-GB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28% </a:t>
            </a: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for High Risk</a:t>
            </a:r>
            <a:endParaRPr lang="en-AU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One cigarette a day, oh my Precious! | Brave Fish">
            <a:extLst>
              <a:ext uri="{FF2B5EF4-FFF2-40B4-BE49-F238E27FC236}">
                <a16:creationId xmlns:a16="http://schemas.microsoft.com/office/drawing/2014/main" id="{61D14B50-92CC-BDC3-0366-70B274F0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229" y="4904774"/>
            <a:ext cx="1764771" cy="19473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0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F7FFD9-1CAB-FD3E-05E1-DE71F05D9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980" y="1233488"/>
            <a:ext cx="11417019" cy="831444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Both training and test data exhibit low MSE and MAE values, indicating the model's effectiveness in minimizing prediction errors and its ability to generalize well to unseen data.</a:t>
            </a:r>
          </a:p>
          <a:p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3182A-6BBF-BE32-DB85-E453FDE160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C81873-7D47-483D-BCB4-50DD9806C720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21A949-3058-D0AA-6FC5-6FAF4BC0E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EF039-ED31-8F0C-7A22-A78860DB0BC6}"/>
              </a:ext>
            </a:extLst>
          </p:cNvPr>
          <p:cNvSpPr/>
          <p:nvPr/>
        </p:nvSpPr>
        <p:spPr>
          <a:xfrm>
            <a:off x="2167186" y="454437"/>
            <a:ext cx="6579868" cy="777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Power of Model </a:t>
            </a:r>
            <a:endParaRPr lang="en-AU" sz="3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E2714D-25C5-6969-CBF3-618A84926966}"/>
              </a:ext>
            </a:extLst>
          </p:cNvPr>
          <p:cNvSpPr/>
          <p:nvPr/>
        </p:nvSpPr>
        <p:spPr>
          <a:xfrm>
            <a:off x="318382" y="5208496"/>
            <a:ext cx="4090395" cy="145213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Train MSE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0.0146 indicates small squared differences between predicted and actual values in the training data, reflecting a good model fit.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Train MAE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Approximately 0.0305 signifies small absolute differences between predicted and actual values in the training data, indicating an accurate model fit.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48A2E9-BC11-6D31-BE24-4167EEE84A09}"/>
              </a:ext>
            </a:extLst>
          </p:cNvPr>
          <p:cNvSpPr/>
          <p:nvPr/>
        </p:nvSpPr>
        <p:spPr>
          <a:xfrm>
            <a:off x="5241433" y="5217406"/>
            <a:ext cx="4754160" cy="145213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374151"/>
                </a:solidFill>
                <a:latin typeface="Söhne"/>
              </a:rPr>
              <a:t>Test MSE: </a:t>
            </a:r>
            <a:r>
              <a:rPr lang="en-GB" sz="1100" dirty="0">
                <a:solidFill>
                  <a:srgbClr val="374151"/>
                </a:solidFill>
                <a:latin typeface="Söhne"/>
              </a:rPr>
              <a:t>Around 0.0155 shows small squared differences between predicted and actual values in the test data, indicating strong model generalization.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374151"/>
                </a:solidFill>
                <a:latin typeface="Söhne"/>
              </a:rPr>
              <a:t>Test MAE: </a:t>
            </a:r>
            <a:r>
              <a:rPr lang="en-GB" sz="1100" dirty="0">
                <a:solidFill>
                  <a:srgbClr val="374151"/>
                </a:solidFill>
                <a:latin typeface="Söhne"/>
              </a:rPr>
              <a:t>Approximately 0.0314 suggests small absolute differences between predicted and actual values in the test data, confirming good model generalization.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C5B27-A203-3E4A-C025-CD70EE4020C7}"/>
              </a:ext>
            </a:extLst>
          </p:cNvPr>
          <p:cNvSpPr/>
          <p:nvPr/>
        </p:nvSpPr>
        <p:spPr>
          <a:xfrm>
            <a:off x="1327162" y="4989300"/>
            <a:ext cx="1738489" cy="3924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Data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54609-0822-69E9-2A78-B67F35CAA349}"/>
              </a:ext>
            </a:extLst>
          </p:cNvPr>
          <p:cNvSpPr/>
          <p:nvPr/>
        </p:nvSpPr>
        <p:spPr>
          <a:xfrm>
            <a:off x="6495986" y="4989301"/>
            <a:ext cx="1738489" cy="3924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Data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6B1AF-DA9E-CB0F-1F07-61A98D32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25" y="2024302"/>
            <a:ext cx="3511963" cy="26666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C4EB7E-C608-A58D-1F89-46824009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20" y="2024302"/>
            <a:ext cx="3609056" cy="26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3182A-6BBF-BE32-DB85-E453FDE160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C81873-7D47-483D-BCB4-50DD9806C720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21A949-3058-D0AA-6FC5-6FAF4BC0E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EF039-ED31-8F0C-7A22-A78860DB0BC6}"/>
              </a:ext>
            </a:extLst>
          </p:cNvPr>
          <p:cNvSpPr/>
          <p:nvPr/>
        </p:nvSpPr>
        <p:spPr>
          <a:xfrm>
            <a:off x="2280075" y="2159758"/>
            <a:ext cx="6579868" cy="777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Questions! </a:t>
            </a:r>
            <a:endParaRPr lang="en-AU" sz="3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3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6A43-26DA-0C77-BD8F-17E9011C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3DFC-2D59-9C90-3F84-079092A7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Sumali Wickramarachchi 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sumaliwick11@gmail.com</a:t>
            </a:r>
          </a:p>
          <a:p>
            <a:pPr lvl="0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GitHub: @SumaliWick </a:t>
            </a:r>
          </a:p>
          <a:p>
            <a:pPr lvl="0"/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 profile: </a:t>
            </a:r>
            <a:r>
              <a:rPr lang="en-AU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Sumali Wickramarachchi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https://www.linkedin.com/in/sumali-wickramarachchi-3a296356/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33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288</TotalTime>
  <Words>533</Words>
  <Application>Microsoft Office PowerPoint</Application>
  <PresentationFormat>Widescreen</PresentationFormat>
  <Paragraphs>95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Biome Light</vt:lpstr>
      <vt:lpstr>Calibri</vt:lpstr>
      <vt:lpstr>Helvetica Neue</vt:lpstr>
      <vt:lpstr>Söhne</vt:lpstr>
      <vt:lpstr>Office Theme</vt:lpstr>
      <vt:lpstr>Enhancing Credit Card Approval Rate with Machine Learning</vt:lpstr>
      <vt:lpstr>Current State of Credit Card Approval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Credit Card Approval Rate with Machine Learning</dc:title>
  <dc:creator>Sumali Wickramarachchi</dc:creator>
  <cp:lastModifiedBy>Sumali Wickramarachchi</cp:lastModifiedBy>
  <cp:revision>7</cp:revision>
  <dcterms:created xsi:type="dcterms:W3CDTF">2023-10-09T20:03:41Z</dcterms:created>
  <dcterms:modified xsi:type="dcterms:W3CDTF">2023-10-11T21:04:45Z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