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78" r:id="rId6"/>
    <p:sldId id="290" r:id="rId7"/>
    <p:sldId id="293" r:id="rId8"/>
    <p:sldId id="294" r:id="rId9"/>
    <p:sldId id="295" r:id="rId10"/>
    <p:sldId id="296" r:id="rId11"/>
    <p:sldId id="297" r:id="rId12"/>
    <p:sldId id="3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852" autoAdjust="0"/>
  </p:normalViewPr>
  <p:slideViewPr>
    <p:cSldViewPr snapToGrid="0">
      <p:cViewPr varScale="1">
        <p:scale>
          <a:sx n="85" d="100"/>
          <a:sy n="85" d="100"/>
        </p:scale>
        <p:origin x="816" y="78"/>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5F4FBA-8359-432C-9F7E-C2ABA4ABACF1}" type="doc">
      <dgm:prSet loTypeId="urn:microsoft.com/office/officeart/2005/8/layout/gear1" loCatId="process" qsTypeId="urn:microsoft.com/office/officeart/2005/8/quickstyle/simple1" qsCatId="simple" csTypeId="urn:microsoft.com/office/officeart/2005/8/colors/colorful1" csCatId="colorful" phldr="1"/>
      <dgm:spPr/>
    </dgm:pt>
    <dgm:pt modelId="{254C6E9F-1004-410F-93DF-364CFF4677DB}">
      <dgm:prSet phldrT="[Text]"/>
      <dgm:spPr/>
      <dgm:t>
        <a:bodyPr/>
        <a:lstStyle/>
        <a:p>
          <a:r>
            <a:rPr lang="en-GB" dirty="0">
              <a:latin typeface="Calibri" panose="020F0502020204030204" pitchFamily="34" charset="0"/>
              <a:ea typeface="Calibri" panose="020F0502020204030204" pitchFamily="34" charset="0"/>
              <a:cs typeface="Calibri" panose="020F0502020204030204" pitchFamily="34" charset="0"/>
            </a:rPr>
            <a:t>Data Transform </a:t>
          </a:r>
          <a:endParaRPr lang="en-AU" dirty="0">
            <a:latin typeface="Calibri" panose="020F0502020204030204" pitchFamily="34" charset="0"/>
            <a:ea typeface="Calibri" panose="020F0502020204030204" pitchFamily="34" charset="0"/>
            <a:cs typeface="Calibri" panose="020F0502020204030204" pitchFamily="34" charset="0"/>
          </a:endParaRPr>
        </a:p>
      </dgm:t>
    </dgm:pt>
    <dgm:pt modelId="{E47BEA14-7805-4C47-A047-914B663AF320}" type="parTrans" cxnId="{3A8F229F-1D33-4EA9-BF2E-A93DEFA4B459}">
      <dgm:prSet/>
      <dgm:spPr/>
      <dgm:t>
        <a:bodyPr/>
        <a:lstStyle/>
        <a:p>
          <a:endParaRPr lang="en-AU"/>
        </a:p>
      </dgm:t>
    </dgm:pt>
    <dgm:pt modelId="{F9A9998E-837B-49FC-A460-8DAF99E4D580}" type="sibTrans" cxnId="{3A8F229F-1D33-4EA9-BF2E-A93DEFA4B459}">
      <dgm:prSet/>
      <dgm:spPr/>
      <dgm:t>
        <a:bodyPr/>
        <a:lstStyle/>
        <a:p>
          <a:endParaRPr lang="en-AU"/>
        </a:p>
      </dgm:t>
    </dgm:pt>
    <dgm:pt modelId="{7278DC00-326E-48B6-9201-06190466548E}">
      <dgm:prSet phldrT="[Text]" custT="1"/>
      <dgm:spPr/>
      <dgm:t>
        <a:bodyPr/>
        <a:lstStyle/>
        <a:p>
          <a:r>
            <a:rPr lang="en-GB" sz="900" b="1" dirty="0">
              <a:latin typeface="Calibri" panose="020F0502020204030204" pitchFamily="34" charset="0"/>
              <a:ea typeface="Calibri" panose="020F0502020204030204" pitchFamily="34" charset="0"/>
              <a:cs typeface="Calibri" panose="020F0502020204030204" pitchFamily="34" charset="0"/>
            </a:rPr>
            <a:t>Classification </a:t>
          </a:r>
          <a:endParaRPr lang="en-AU" sz="900" b="1" dirty="0">
            <a:latin typeface="Calibri" panose="020F0502020204030204" pitchFamily="34" charset="0"/>
            <a:ea typeface="Calibri" panose="020F0502020204030204" pitchFamily="34" charset="0"/>
            <a:cs typeface="Calibri" panose="020F0502020204030204" pitchFamily="34" charset="0"/>
          </a:endParaRPr>
        </a:p>
      </dgm:t>
    </dgm:pt>
    <dgm:pt modelId="{1F2385E5-2C8D-44CF-8BB7-84141BEF5A5F}" type="parTrans" cxnId="{3837AC58-233F-42FB-82FD-1001CD690C9A}">
      <dgm:prSet/>
      <dgm:spPr/>
      <dgm:t>
        <a:bodyPr/>
        <a:lstStyle/>
        <a:p>
          <a:endParaRPr lang="en-AU"/>
        </a:p>
      </dgm:t>
    </dgm:pt>
    <dgm:pt modelId="{FCCA48A8-DEDA-4037-8DF5-5E6FADCFB961}" type="sibTrans" cxnId="{3837AC58-233F-42FB-82FD-1001CD690C9A}">
      <dgm:prSet/>
      <dgm:spPr/>
      <dgm:t>
        <a:bodyPr/>
        <a:lstStyle/>
        <a:p>
          <a:endParaRPr lang="en-AU"/>
        </a:p>
      </dgm:t>
    </dgm:pt>
    <dgm:pt modelId="{7271414B-FA6C-4C50-BAB4-E518CDCBE280}">
      <dgm:prSet phldrT="[Text]"/>
      <dgm:spPr/>
      <dgm:t>
        <a:bodyPr/>
        <a:lstStyle/>
        <a:p>
          <a:r>
            <a:rPr lang="en-GB" dirty="0">
              <a:latin typeface="Calibri" panose="020F0502020204030204" pitchFamily="34" charset="0"/>
              <a:ea typeface="Calibri" panose="020F0502020204030204" pitchFamily="34" charset="0"/>
              <a:cs typeface="Calibri" panose="020F0502020204030204" pitchFamily="34" charset="0"/>
            </a:rPr>
            <a:t>Validation </a:t>
          </a:r>
          <a:endParaRPr lang="en-AU" dirty="0">
            <a:latin typeface="Calibri" panose="020F0502020204030204" pitchFamily="34" charset="0"/>
            <a:ea typeface="Calibri" panose="020F0502020204030204" pitchFamily="34" charset="0"/>
            <a:cs typeface="Calibri" panose="020F0502020204030204" pitchFamily="34" charset="0"/>
          </a:endParaRPr>
        </a:p>
      </dgm:t>
    </dgm:pt>
    <dgm:pt modelId="{D9CC786A-E49E-4C03-8BE0-A966D1A838E3}" type="parTrans" cxnId="{4E0917C3-BB42-4825-9592-4D4EC286E377}">
      <dgm:prSet/>
      <dgm:spPr/>
      <dgm:t>
        <a:bodyPr/>
        <a:lstStyle/>
        <a:p>
          <a:endParaRPr lang="en-AU"/>
        </a:p>
      </dgm:t>
    </dgm:pt>
    <dgm:pt modelId="{6BD6857A-0B2B-4E0D-A441-5E1365D2BB78}" type="sibTrans" cxnId="{4E0917C3-BB42-4825-9592-4D4EC286E377}">
      <dgm:prSet/>
      <dgm:spPr/>
      <dgm:t>
        <a:bodyPr/>
        <a:lstStyle/>
        <a:p>
          <a:endParaRPr lang="en-AU"/>
        </a:p>
      </dgm:t>
    </dgm:pt>
    <dgm:pt modelId="{DC4054B1-5049-4D49-B17C-07CBD3CE0077}" type="pres">
      <dgm:prSet presAssocID="{7A5F4FBA-8359-432C-9F7E-C2ABA4ABACF1}" presName="composite" presStyleCnt="0">
        <dgm:presLayoutVars>
          <dgm:chMax val="3"/>
          <dgm:animLvl val="lvl"/>
          <dgm:resizeHandles val="exact"/>
        </dgm:presLayoutVars>
      </dgm:prSet>
      <dgm:spPr/>
    </dgm:pt>
    <dgm:pt modelId="{54F3AEE5-BBD4-4F4D-93A9-81D03AB4D069}" type="pres">
      <dgm:prSet presAssocID="{254C6E9F-1004-410F-93DF-364CFF4677DB}" presName="gear1" presStyleLbl="node1" presStyleIdx="0" presStyleCnt="3">
        <dgm:presLayoutVars>
          <dgm:chMax val="1"/>
          <dgm:bulletEnabled val="1"/>
        </dgm:presLayoutVars>
      </dgm:prSet>
      <dgm:spPr/>
    </dgm:pt>
    <dgm:pt modelId="{2B38AFB7-9220-44A3-B2D5-B70E861965B8}" type="pres">
      <dgm:prSet presAssocID="{254C6E9F-1004-410F-93DF-364CFF4677DB}" presName="gear1srcNode" presStyleLbl="node1" presStyleIdx="0" presStyleCnt="3"/>
      <dgm:spPr/>
    </dgm:pt>
    <dgm:pt modelId="{B328065D-6979-4B67-B4F5-A12AA37DF7B6}" type="pres">
      <dgm:prSet presAssocID="{254C6E9F-1004-410F-93DF-364CFF4677DB}" presName="gear1dstNode" presStyleLbl="node1" presStyleIdx="0" presStyleCnt="3"/>
      <dgm:spPr/>
    </dgm:pt>
    <dgm:pt modelId="{A31A49F6-1E12-490D-9C63-32F5ED8EA371}" type="pres">
      <dgm:prSet presAssocID="{7278DC00-326E-48B6-9201-06190466548E}" presName="gear2" presStyleLbl="node1" presStyleIdx="1" presStyleCnt="3" custScaleX="110456" custLinFactNeighborX="-4244" custLinFactNeighborY="-1327">
        <dgm:presLayoutVars>
          <dgm:chMax val="1"/>
          <dgm:bulletEnabled val="1"/>
        </dgm:presLayoutVars>
      </dgm:prSet>
      <dgm:spPr/>
    </dgm:pt>
    <dgm:pt modelId="{E41C1AAF-B897-4F02-B664-48577249C9B2}" type="pres">
      <dgm:prSet presAssocID="{7278DC00-326E-48B6-9201-06190466548E}" presName="gear2srcNode" presStyleLbl="node1" presStyleIdx="1" presStyleCnt="3"/>
      <dgm:spPr/>
    </dgm:pt>
    <dgm:pt modelId="{1E7BB1F7-2E9B-4890-9543-4291254BE615}" type="pres">
      <dgm:prSet presAssocID="{7278DC00-326E-48B6-9201-06190466548E}" presName="gear2dstNode" presStyleLbl="node1" presStyleIdx="1" presStyleCnt="3"/>
      <dgm:spPr/>
    </dgm:pt>
    <dgm:pt modelId="{BA400A5C-9EEA-4651-A08A-00EBB3DA48FA}" type="pres">
      <dgm:prSet presAssocID="{7271414B-FA6C-4C50-BAB4-E518CDCBE280}" presName="gear3" presStyleLbl="node1" presStyleIdx="2" presStyleCnt="3"/>
      <dgm:spPr/>
    </dgm:pt>
    <dgm:pt modelId="{11AF7C91-914B-49A2-BB7E-B547A53496E7}" type="pres">
      <dgm:prSet presAssocID="{7271414B-FA6C-4C50-BAB4-E518CDCBE280}" presName="gear3tx" presStyleLbl="node1" presStyleIdx="2" presStyleCnt="3">
        <dgm:presLayoutVars>
          <dgm:chMax val="1"/>
          <dgm:bulletEnabled val="1"/>
        </dgm:presLayoutVars>
      </dgm:prSet>
      <dgm:spPr/>
    </dgm:pt>
    <dgm:pt modelId="{2E65DAA9-4FD2-42B3-AD0C-9E6CD02C109B}" type="pres">
      <dgm:prSet presAssocID="{7271414B-FA6C-4C50-BAB4-E518CDCBE280}" presName="gear3srcNode" presStyleLbl="node1" presStyleIdx="2" presStyleCnt="3"/>
      <dgm:spPr/>
    </dgm:pt>
    <dgm:pt modelId="{ABD90505-7DEF-4EF6-8DB9-1F2ACA052311}" type="pres">
      <dgm:prSet presAssocID="{7271414B-FA6C-4C50-BAB4-E518CDCBE280}" presName="gear3dstNode" presStyleLbl="node1" presStyleIdx="2" presStyleCnt="3"/>
      <dgm:spPr/>
    </dgm:pt>
    <dgm:pt modelId="{E2AA7C23-9157-47B1-A652-6B715834D8D9}" type="pres">
      <dgm:prSet presAssocID="{F9A9998E-837B-49FC-A460-8DAF99E4D580}" presName="connector1" presStyleLbl="sibTrans2D1" presStyleIdx="0" presStyleCnt="3"/>
      <dgm:spPr/>
    </dgm:pt>
    <dgm:pt modelId="{9C03E506-1D20-40DF-87B2-7372638A0D3F}" type="pres">
      <dgm:prSet presAssocID="{FCCA48A8-DEDA-4037-8DF5-5E6FADCFB961}" presName="connector2" presStyleLbl="sibTrans2D1" presStyleIdx="1" presStyleCnt="3" custLinFactNeighborX="-347" custLinFactNeighborY="1331"/>
      <dgm:spPr/>
    </dgm:pt>
    <dgm:pt modelId="{B0536CD2-8782-42A9-AF9C-651DF9AAABDE}" type="pres">
      <dgm:prSet presAssocID="{6BD6857A-0B2B-4E0D-A441-5E1365D2BB78}" presName="connector3" presStyleLbl="sibTrans2D1" presStyleIdx="2" presStyleCnt="3"/>
      <dgm:spPr/>
    </dgm:pt>
  </dgm:ptLst>
  <dgm:cxnLst>
    <dgm:cxn modelId="{92A5D70A-A494-4299-ACA5-B19D1B1D180E}" type="presOf" srcId="{7278DC00-326E-48B6-9201-06190466548E}" destId="{A31A49F6-1E12-490D-9C63-32F5ED8EA371}" srcOrd="0" destOrd="0" presId="urn:microsoft.com/office/officeart/2005/8/layout/gear1"/>
    <dgm:cxn modelId="{4AFCA80E-CD55-4DAA-B547-61B0DCB1B8D3}" type="presOf" srcId="{254C6E9F-1004-410F-93DF-364CFF4677DB}" destId="{2B38AFB7-9220-44A3-B2D5-B70E861965B8}" srcOrd="1" destOrd="0" presId="urn:microsoft.com/office/officeart/2005/8/layout/gear1"/>
    <dgm:cxn modelId="{321BF016-9672-4EA8-ADB2-B706C7C3E655}" type="presOf" srcId="{7271414B-FA6C-4C50-BAB4-E518CDCBE280}" destId="{2E65DAA9-4FD2-42B3-AD0C-9E6CD02C109B}" srcOrd="2" destOrd="0" presId="urn:microsoft.com/office/officeart/2005/8/layout/gear1"/>
    <dgm:cxn modelId="{320D601F-CFF2-4D3E-8FA7-E52332D7EDE7}" type="presOf" srcId="{254C6E9F-1004-410F-93DF-364CFF4677DB}" destId="{B328065D-6979-4B67-B4F5-A12AA37DF7B6}" srcOrd="2" destOrd="0" presId="urn:microsoft.com/office/officeart/2005/8/layout/gear1"/>
    <dgm:cxn modelId="{66E68731-FC0A-41B2-89F5-FF55FA2F90AA}" type="presOf" srcId="{254C6E9F-1004-410F-93DF-364CFF4677DB}" destId="{54F3AEE5-BBD4-4F4D-93A9-81D03AB4D069}" srcOrd="0" destOrd="0" presId="urn:microsoft.com/office/officeart/2005/8/layout/gear1"/>
    <dgm:cxn modelId="{3A99F25E-D649-45BB-93B1-2174993DC071}" type="presOf" srcId="{7271414B-FA6C-4C50-BAB4-E518CDCBE280}" destId="{ABD90505-7DEF-4EF6-8DB9-1F2ACA052311}" srcOrd="3" destOrd="0" presId="urn:microsoft.com/office/officeart/2005/8/layout/gear1"/>
    <dgm:cxn modelId="{59495443-364A-42DE-B52F-DC692B0D1B60}" type="presOf" srcId="{7278DC00-326E-48B6-9201-06190466548E}" destId="{E41C1AAF-B897-4F02-B664-48577249C9B2}" srcOrd="1" destOrd="0" presId="urn:microsoft.com/office/officeart/2005/8/layout/gear1"/>
    <dgm:cxn modelId="{CCEDC46C-1320-4984-938C-9B18E9E2F921}" type="presOf" srcId="{FCCA48A8-DEDA-4037-8DF5-5E6FADCFB961}" destId="{9C03E506-1D20-40DF-87B2-7372638A0D3F}" srcOrd="0" destOrd="0" presId="urn:microsoft.com/office/officeart/2005/8/layout/gear1"/>
    <dgm:cxn modelId="{75BBF64F-25DC-474B-8793-363AA32044FC}" type="presOf" srcId="{6BD6857A-0B2B-4E0D-A441-5E1365D2BB78}" destId="{B0536CD2-8782-42A9-AF9C-651DF9AAABDE}" srcOrd="0" destOrd="0" presId="urn:microsoft.com/office/officeart/2005/8/layout/gear1"/>
    <dgm:cxn modelId="{3837AC58-233F-42FB-82FD-1001CD690C9A}" srcId="{7A5F4FBA-8359-432C-9F7E-C2ABA4ABACF1}" destId="{7278DC00-326E-48B6-9201-06190466548E}" srcOrd="1" destOrd="0" parTransId="{1F2385E5-2C8D-44CF-8BB7-84141BEF5A5F}" sibTransId="{FCCA48A8-DEDA-4037-8DF5-5E6FADCFB961}"/>
    <dgm:cxn modelId="{D1898C79-C498-4F3B-A668-FF7A06452B05}" type="presOf" srcId="{7278DC00-326E-48B6-9201-06190466548E}" destId="{1E7BB1F7-2E9B-4890-9543-4291254BE615}" srcOrd="2" destOrd="0" presId="urn:microsoft.com/office/officeart/2005/8/layout/gear1"/>
    <dgm:cxn modelId="{6AFC1E9E-7530-43C3-AC17-B1A118944ACD}" type="presOf" srcId="{7271414B-FA6C-4C50-BAB4-E518CDCBE280}" destId="{11AF7C91-914B-49A2-BB7E-B547A53496E7}" srcOrd="1" destOrd="0" presId="urn:microsoft.com/office/officeart/2005/8/layout/gear1"/>
    <dgm:cxn modelId="{3A8F229F-1D33-4EA9-BF2E-A93DEFA4B459}" srcId="{7A5F4FBA-8359-432C-9F7E-C2ABA4ABACF1}" destId="{254C6E9F-1004-410F-93DF-364CFF4677DB}" srcOrd="0" destOrd="0" parTransId="{E47BEA14-7805-4C47-A047-914B663AF320}" sibTransId="{F9A9998E-837B-49FC-A460-8DAF99E4D580}"/>
    <dgm:cxn modelId="{046C78BA-7BF9-440D-A932-B0FD41101B1E}" type="presOf" srcId="{F9A9998E-837B-49FC-A460-8DAF99E4D580}" destId="{E2AA7C23-9157-47B1-A652-6B715834D8D9}" srcOrd="0" destOrd="0" presId="urn:microsoft.com/office/officeart/2005/8/layout/gear1"/>
    <dgm:cxn modelId="{E5EE5EBB-9952-4E8A-A265-48236C56360C}" type="presOf" srcId="{7271414B-FA6C-4C50-BAB4-E518CDCBE280}" destId="{BA400A5C-9EEA-4651-A08A-00EBB3DA48FA}" srcOrd="0" destOrd="0" presId="urn:microsoft.com/office/officeart/2005/8/layout/gear1"/>
    <dgm:cxn modelId="{4E0917C3-BB42-4825-9592-4D4EC286E377}" srcId="{7A5F4FBA-8359-432C-9F7E-C2ABA4ABACF1}" destId="{7271414B-FA6C-4C50-BAB4-E518CDCBE280}" srcOrd="2" destOrd="0" parTransId="{D9CC786A-E49E-4C03-8BE0-A966D1A838E3}" sibTransId="{6BD6857A-0B2B-4E0D-A441-5E1365D2BB78}"/>
    <dgm:cxn modelId="{976558CB-3833-46D9-B465-C5993608D4DD}" type="presOf" srcId="{7A5F4FBA-8359-432C-9F7E-C2ABA4ABACF1}" destId="{DC4054B1-5049-4D49-B17C-07CBD3CE0077}" srcOrd="0" destOrd="0" presId="urn:microsoft.com/office/officeart/2005/8/layout/gear1"/>
    <dgm:cxn modelId="{0233A592-6693-4578-94D3-234D821F8822}" type="presParOf" srcId="{DC4054B1-5049-4D49-B17C-07CBD3CE0077}" destId="{54F3AEE5-BBD4-4F4D-93A9-81D03AB4D069}" srcOrd="0" destOrd="0" presId="urn:microsoft.com/office/officeart/2005/8/layout/gear1"/>
    <dgm:cxn modelId="{484C9FEC-EAB1-482A-9433-15F8F13741A6}" type="presParOf" srcId="{DC4054B1-5049-4D49-B17C-07CBD3CE0077}" destId="{2B38AFB7-9220-44A3-B2D5-B70E861965B8}" srcOrd="1" destOrd="0" presId="urn:microsoft.com/office/officeart/2005/8/layout/gear1"/>
    <dgm:cxn modelId="{AF8FE7F1-5895-4E61-B18D-EC482DE333D8}" type="presParOf" srcId="{DC4054B1-5049-4D49-B17C-07CBD3CE0077}" destId="{B328065D-6979-4B67-B4F5-A12AA37DF7B6}" srcOrd="2" destOrd="0" presId="urn:microsoft.com/office/officeart/2005/8/layout/gear1"/>
    <dgm:cxn modelId="{7721995B-CE9C-4558-B683-A86FBA54F1A8}" type="presParOf" srcId="{DC4054B1-5049-4D49-B17C-07CBD3CE0077}" destId="{A31A49F6-1E12-490D-9C63-32F5ED8EA371}" srcOrd="3" destOrd="0" presId="urn:microsoft.com/office/officeart/2005/8/layout/gear1"/>
    <dgm:cxn modelId="{06926905-67B3-4007-B79C-1C9FEA8ED7D6}" type="presParOf" srcId="{DC4054B1-5049-4D49-B17C-07CBD3CE0077}" destId="{E41C1AAF-B897-4F02-B664-48577249C9B2}" srcOrd="4" destOrd="0" presId="urn:microsoft.com/office/officeart/2005/8/layout/gear1"/>
    <dgm:cxn modelId="{E0F8103C-9883-4F25-AB7E-5570F051ABCC}" type="presParOf" srcId="{DC4054B1-5049-4D49-B17C-07CBD3CE0077}" destId="{1E7BB1F7-2E9B-4890-9543-4291254BE615}" srcOrd="5" destOrd="0" presId="urn:microsoft.com/office/officeart/2005/8/layout/gear1"/>
    <dgm:cxn modelId="{371EAE8F-1C28-43E6-B12A-630626C5EAE8}" type="presParOf" srcId="{DC4054B1-5049-4D49-B17C-07CBD3CE0077}" destId="{BA400A5C-9EEA-4651-A08A-00EBB3DA48FA}" srcOrd="6" destOrd="0" presId="urn:microsoft.com/office/officeart/2005/8/layout/gear1"/>
    <dgm:cxn modelId="{147B413E-1E7D-44E8-8C94-FF8DD05AA43D}" type="presParOf" srcId="{DC4054B1-5049-4D49-B17C-07CBD3CE0077}" destId="{11AF7C91-914B-49A2-BB7E-B547A53496E7}" srcOrd="7" destOrd="0" presId="urn:microsoft.com/office/officeart/2005/8/layout/gear1"/>
    <dgm:cxn modelId="{8030D0A3-FA22-49B2-8B6A-1FA38DEF889D}" type="presParOf" srcId="{DC4054B1-5049-4D49-B17C-07CBD3CE0077}" destId="{2E65DAA9-4FD2-42B3-AD0C-9E6CD02C109B}" srcOrd="8" destOrd="0" presId="urn:microsoft.com/office/officeart/2005/8/layout/gear1"/>
    <dgm:cxn modelId="{AC677E19-5E4D-42DC-B11F-ABE9F4818E6E}" type="presParOf" srcId="{DC4054B1-5049-4D49-B17C-07CBD3CE0077}" destId="{ABD90505-7DEF-4EF6-8DB9-1F2ACA052311}" srcOrd="9" destOrd="0" presId="urn:microsoft.com/office/officeart/2005/8/layout/gear1"/>
    <dgm:cxn modelId="{251EBAF9-DE7B-409E-B132-BB91A0858D68}" type="presParOf" srcId="{DC4054B1-5049-4D49-B17C-07CBD3CE0077}" destId="{E2AA7C23-9157-47B1-A652-6B715834D8D9}" srcOrd="10" destOrd="0" presId="urn:microsoft.com/office/officeart/2005/8/layout/gear1"/>
    <dgm:cxn modelId="{96E56243-ABE2-473C-A664-0BE9F9F70C0E}" type="presParOf" srcId="{DC4054B1-5049-4D49-B17C-07CBD3CE0077}" destId="{9C03E506-1D20-40DF-87B2-7372638A0D3F}" srcOrd="11" destOrd="0" presId="urn:microsoft.com/office/officeart/2005/8/layout/gear1"/>
    <dgm:cxn modelId="{CA9223C2-2F54-48CA-95D3-8104A64CBB14}" type="presParOf" srcId="{DC4054B1-5049-4D49-B17C-07CBD3CE0077}" destId="{B0536CD2-8782-42A9-AF9C-651DF9AAABDE}" srcOrd="12" destOrd="0" presId="urn:microsoft.com/office/officeart/2005/8/layout/gear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4601C1-32BE-4FF8-9C6F-03035570E0DC}" type="doc">
      <dgm:prSet loTypeId="urn:microsoft.com/office/officeart/2005/8/layout/process1" loCatId="process" qsTypeId="urn:microsoft.com/office/officeart/2005/8/quickstyle/simple1" qsCatId="simple" csTypeId="urn:microsoft.com/office/officeart/2005/8/colors/accent2_4" csCatId="accent2" phldr="1"/>
      <dgm:spPr/>
      <dgm:t>
        <a:bodyPr/>
        <a:lstStyle/>
        <a:p>
          <a:endParaRPr lang="en-AU"/>
        </a:p>
      </dgm:t>
    </dgm:pt>
    <dgm:pt modelId="{66645684-CA96-495A-91CF-545582230F58}">
      <dgm:prSet phldrT="[Text]"/>
      <dgm:spPr/>
      <dgm:t>
        <a:bodyPr/>
        <a:lstStyle/>
        <a:p>
          <a:r>
            <a:rPr lang="en-GB">
              <a:solidFill>
                <a:schemeClr val="tx1"/>
              </a:solidFill>
              <a:latin typeface="Calibri" panose="020F0502020204030204" pitchFamily="34" charset="0"/>
              <a:ea typeface="Calibri" panose="020F0502020204030204" pitchFamily="34" charset="0"/>
              <a:cs typeface="Calibri" panose="020F0502020204030204" pitchFamily="34" charset="0"/>
            </a:rPr>
            <a:t>Iteration 1</a:t>
          </a:r>
          <a:endParaRPr lang="en-AU"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3E0AF09F-EA89-4372-BACC-EB1BC6188A4F}" type="parTrans" cxnId="{31E492CE-B2A6-46DF-8C95-714FB3BE1D93}">
      <dgm:prSet/>
      <dgm:spPr/>
      <dgm:t>
        <a:bodyPr/>
        <a:lstStyle/>
        <a:p>
          <a:endParaRPr lang="en-AU"/>
        </a:p>
      </dgm:t>
    </dgm:pt>
    <dgm:pt modelId="{7F6C3470-3578-4835-8FA2-DFD8D7EFA1B5}" type="sibTrans" cxnId="{31E492CE-B2A6-46DF-8C95-714FB3BE1D93}">
      <dgm:prSet/>
      <dgm:spPr/>
      <dgm:t>
        <a:bodyPr/>
        <a:lstStyle/>
        <a:p>
          <a:endParaRPr lang="en-AU"/>
        </a:p>
      </dgm:t>
    </dgm:pt>
    <dgm:pt modelId="{C2810A2E-0798-43C4-90B6-83A5F4F2947E}">
      <dgm:prSet phldrT="[Text]"/>
      <dgm:spPr>
        <a:solidFill>
          <a:schemeClr val="accent6">
            <a:lumMod val="40000"/>
            <a:lumOff val="60000"/>
          </a:schemeClr>
        </a:solidFill>
      </dgm:spPr>
      <dgm:t>
        <a:bodyPr/>
        <a:lstStyle/>
        <a:p>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Iteration 2</a:t>
          </a:r>
          <a:endParaRPr lang="en-AU"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C18E425D-038F-47E2-A420-F2E5B1E6927D}" type="parTrans" cxnId="{753F88AD-CEAD-44D3-BAFE-2BA0AF9845DF}">
      <dgm:prSet/>
      <dgm:spPr/>
      <dgm:t>
        <a:bodyPr/>
        <a:lstStyle/>
        <a:p>
          <a:endParaRPr lang="en-AU"/>
        </a:p>
      </dgm:t>
    </dgm:pt>
    <dgm:pt modelId="{F2B05276-CCC7-465B-90B3-11E718848784}" type="sibTrans" cxnId="{753F88AD-CEAD-44D3-BAFE-2BA0AF9845DF}">
      <dgm:prSet/>
      <dgm:spPr/>
      <dgm:t>
        <a:bodyPr/>
        <a:lstStyle/>
        <a:p>
          <a:endParaRPr lang="en-AU"/>
        </a:p>
      </dgm:t>
    </dgm:pt>
    <dgm:pt modelId="{D91CF72F-EC4F-419A-AB40-F6FACF7F6EC4}">
      <dgm:prSet phldrT="[Text]"/>
      <dgm:spPr>
        <a:solidFill>
          <a:schemeClr val="accent6">
            <a:lumMod val="75000"/>
          </a:schemeClr>
        </a:solidFill>
      </dgm:spPr>
      <dgm:t>
        <a:bodyPr/>
        <a:lstStyle/>
        <a:p>
          <a:r>
            <a:rPr lang="en-GB" dirty="0">
              <a:latin typeface="Calibri" panose="020F0502020204030204" pitchFamily="34" charset="0"/>
              <a:ea typeface="Calibri" panose="020F0502020204030204" pitchFamily="34" charset="0"/>
              <a:cs typeface="Calibri" panose="020F0502020204030204" pitchFamily="34" charset="0"/>
            </a:rPr>
            <a:t>Iteration 3</a:t>
          </a:r>
          <a:endParaRPr lang="en-AU" dirty="0">
            <a:latin typeface="Calibri" panose="020F0502020204030204" pitchFamily="34" charset="0"/>
            <a:ea typeface="Calibri" panose="020F0502020204030204" pitchFamily="34" charset="0"/>
            <a:cs typeface="Calibri" panose="020F0502020204030204" pitchFamily="34" charset="0"/>
          </a:endParaRPr>
        </a:p>
      </dgm:t>
    </dgm:pt>
    <dgm:pt modelId="{6839E6E6-DE8E-48AD-9664-AE6EEBDF932D}" type="parTrans" cxnId="{A31B4C8F-739D-4E29-9C73-A8D54B761DCF}">
      <dgm:prSet/>
      <dgm:spPr/>
      <dgm:t>
        <a:bodyPr/>
        <a:lstStyle/>
        <a:p>
          <a:endParaRPr lang="en-AU"/>
        </a:p>
      </dgm:t>
    </dgm:pt>
    <dgm:pt modelId="{16AD933E-0FBC-4C6A-8C37-AE5063D26271}" type="sibTrans" cxnId="{A31B4C8F-739D-4E29-9C73-A8D54B761DCF}">
      <dgm:prSet/>
      <dgm:spPr/>
      <dgm:t>
        <a:bodyPr/>
        <a:lstStyle/>
        <a:p>
          <a:endParaRPr lang="en-AU"/>
        </a:p>
      </dgm:t>
    </dgm:pt>
    <dgm:pt modelId="{492B48F2-15BC-4A5B-B003-AE21623C536F}" type="pres">
      <dgm:prSet presAssocID="{0A4601C1-32BE-4FF8-9C6F-03035570E0DC}" presName="Name0" presStyleCnt="0">
        <dgm:presLayoutVars>
          <dgm:dir/>
          <dgm:resizeHandles val="exact"/>
        </dgm:presLayoutVars>
      </dgm:prSet>
      <dgm:spPr/>
    </dgm:pt>
    <dgm:pt modelId="{59F46164-3899-4580-B5D6-8900E9F05364}" type="pres">
      <dgm:prSet presAssocID="{66645684-CA96-495A-91CF-545582230F58}" presName="node" presStyleLbl="node1" presStyleIdx="0" presStyleCnt="3">
        <dgm:presLayoutVars>
          <dgm:bulletEnabled val="1"/>
        </dgm:presLayoutVars>
      </dgm:prSet>
      <dgm:spPr/>
    </dgm:pt>
    <dgm:pt modelId="{4F5891A5-8F7D-45C3-B55C-56E232A61BE2}" type="pres">
      <dgm:prSet presAssocID="{7F6C3470-3578-4835-8FA2-DFD8D7EFA1B5}" presName="sibTrans" presStyleLbl="sibTrans2D1" presStyleIdx="0" presStyleCnt="2" custAng="5400000" custLinFactX="-135229" custLinFactY="77439" custLinFactNeighborX="-200000" custLinFactNeighborY="100000"/>
      <dgm:spPr/>
    </dgm:pt>
    <dgm:pt modelId="{E0D240CE-B2FE-4F0D-B13E-CF40D5D1E4E7}" type="pres">
      <dgm:prSet presAssocID="{7F6C3470-3578-4835-8FA2-DFD8D7EFA1B5}" presName="connectorText" presStyleLbl="sibTrans2D1" presStyleIdx="0" presStyleCnt="2"/>
      <dgm:spPr/>
    </dgm:pt>
    <dgm:pt modelId="{A12D67B7-C8ED-4509-A176-5BA86D312EB8}" type="pres">
      <dgm:prSet presAssocID="{C2810A2E-0798-43C4-90B6-83A5F4F2947E}" presName="node" presStyleLbl="node1" presStyleIdx="1" presStyleCnt="3">
        <dgm:presLayoutVars>
          <dgm:bulletEnabled val="1"/>
        </dgm:presLayoutVars>
      </dgm:prSet>
      <dgm:spPr/>
    </dgm:pt>
    <dgm:pt modelId="{3F46291C-349C-4390-B848-677A6B8CAF77}" type="pres">
      <dgm:prSet presAssocID="{F2B05276-CCC7-465B-90B3-11E718848784}" presName="sibTrans" presStyleLbl="sibTrans2D1" presStyleIdx="1" presStyleCnt="2"/>
      <dgm:spPr/>
    </dgm:pt>
    <dgm:pt modelId="{39090C13-9C36-43C5-934C-CDF3A5E50763}" type="pres">
      <dgm:prSet presAssocID="{F2B05276-CCC7-465B-90B3-11E718848784}" presName="connectorText" presStyleLbl="sibTrans2D1" presStyleIdx="1" presStyleCnt="2"/>
      <dgm:spPr/>
    </dgm:pt>
    <dgm:pt modelId="{4DF1B3D7-B801-4EBB-B579-1F266B9FADEE}" type="pres">
      <dgm:prSet presAssocID="{D91CF72F-EC4F-419A-AB40-F6FACF7F6EC4}" presName="node" presStyleLbl="node1" presStyleIdx="2" presStyleCnt="3">
        <dgm:presLayoutVars>
          <dgm:bulletEnabled val="1"/>
        </dgm:presLayoutVars>
      </dgm:prSet>
      <dgm:spPr/>
    </dgm:pt>
  </dgm:ptLst>
  <dgm:cxnLst>
    <dgm:cxn modelId="{6C690611-B413-4693-BB70-B427FD7A1912}" type="presOf" srcId="{C2810A2E-0798-43C4-90B6-83A5F4F2947E}" destId="{A12D67B7-C8ED-4509-A176-5BA86D312EB8}" srcOrd="0" destOrd="0" presId="urn:microsoft.com/office/officeart/2005/8/layout/process1"/>
    <dgm:cxn modelId="{226DB411-0F49-48F3-966D-EF40B8A4CED5}" type="presOf" srcId="{66645684-CA96-495A-91CF-545582230F58}" destId="{59F46164-3899-4580-B5D6-8900E9F05364}" srcOrd="0" destOrd="0" presId="urn:microsoft.com/office/officeart/2005/8/layout/process1"/>
    <dgm:cxn modelId="{98EFD020-0808-46C3-84AA-50EE53EC374C}" type="presOf" srcId="{F2B05276-CCC7-465B-90B3-11E718848784}" destId="{39090C13-9C36-43C5-934C-CDF3A5E50763}" srcOrd="1" destOrd="0" presId="urn:microsoft.com/office/officeart/2005/8/layout/process1"/>
    <dgm:cxn modelId="{B26EE020-D13D-4BCD-AAEB-5B873760B51E}" type="presOf" srcId="{7F6C3470-3578-4835-8FA2-DFD8D7EFA1B5}" destId="{4F5891A5-8F7D-45C3-B55C-56E232A61BE2}" srcOrd="0" destOrd="0" presId="urn:microsoft.com/office/officeart/2005/8/layout/process1"/>
    <dgm:cxn modelId="{8450145E-31C7-4332-8CE5-D50E4C84C7B1}" type="presOf" srcId="{F2B05276-CCC7-465B-90B3-11E718848784}" destId="{3F46291C-349C-4390-B848-677A6B8CAF77}" srcOrd="0" destOrd="0" presId="urn:microsoft.com/office/officeart/2005/8/layout/process1"/>
    <dgm:cxn modelId="{F727E84C-F018-4B8A-8FFD-32160A182983}" type="presOf" srcId="{7F6C3470-3578-4835-8FA2-DFD8D7EFA1B5}" destId="{E0D240CE-B2FE-4F0D-B13E-CF40D5D1E4E7}" srcOrd="1" destOrd="0" presId="urn:microsoft.com/office/officeart/2005/8/layout/process1"/>
    <dgm:cxn modelId="{F45D4788-9D0B-487C-A595-CC0EC1315F2C}" type="presOf" srcId="{D91CF72F-EC4F-419A-AB40-F6FACF7F6EC4}" destId="{4DF1B3D7-B801-4EBB-B579-1F266B9FADEE}" srcOrd="0" destOrd="0" presId="urn:microsoft.com/office/officeart/2005/8/layout/process1"/>
    <dgm:cxn modelId="{D6B6CE8C-A4DB-4CBB-9537-A7CE181D5ECB}" type="presOf" srcId="{0A4601C1-32BE-4FF8-9C6F-03035570E0DC}" destId="{492B48F2-15BC-4A5B-B003-AE21623C536F}" srcOrd="0" destOrd="0" presId="urn:microsoft.com/office/officeart/2005/8/layout/process1"/>
    <dgm:cxn modelId="{A31B4C8F-739D-4E29-9C73-A8D54B761DCF}" srcId="{0A4601C1-32BE-4FF8-9C6F-03035570E0DC}" destId="{D91CF72F-EC4F-419A-AB40-F6FACF7F6EC4}" srcOrd="2" destOrd="0" parTransId="{6839E6E6-DE8E-48AD-9664-AE6EEBDF932D}" sibTransId="{16AD933E-0FBC-4C6A-8C37-AE5063D26271}"/>
    <dgm:cxn modelId="{753F88AD-CEAD-44D3-BAFE-2BA0AF9845DF}" srcId="{0A4601C1-32BE-4FF8-9C6F-03035570E0DC}" destId="{C2810A2E-0798-43C4-90B6-83A5F4F2947E}" srcOrd="1" destOrd="0" parTransId="{C18E425D-038F-47E2-A420-F2E5B1E6927D}" sibTransId="{F2B05276-CCC7-465B-90B3-11E718848784}"/>
    <dgm:cxn modelId="{31E492CE-B2A6-46DF-8C95-714FB3BE1D93}" srcId="{0A4601C1-32BE-4FF8-9C6F-03035570E0DC}" destId="{66645684-CA96-495A-91CF-545582230F58}" srcOrd="0" destOrd="0" parTransId="{3E0AF09F-EA89-4372-BACC-EB1BC6188A4F}" sibTransId="{7F6C3470-3578-4835-8FA2-DFD8D7EFA1B5}"/>
    <dgm:cxn modelId="{0B5514B2-9729-4C68-981C-62120C456416}" type="presParOf" srcId="{492B48F2-15BC-4A5B-B003-AE21623C536F}" destId="{59F46164-3899-4580-B5D6-8900E9F05364}" srcOrd="0" destOrd="0" presId="urn:microsoft.com/office/officeart/2005/8/layout/process1"/>
    <dgm:cxn modelId="{1EED2BE1-ABB6-44BB-AABC-3A19C0DB798C}" type="presParOf" srcId="{492B48F2-15BC-4A5B-B003-AE21623C536F}" destId="{4F5891A5-8F7D-45C3-B55C-56E232A61BE2}" srcOrd="1" destOrd="0" presId="urn:microsoft.com/office/officeart/2005/8/layout/process1"/>
    <dgm:cxn modelId="{09B574EB-7280-4CC0-9B05-43CB436EE42D}" type="presParOf" srcId="{4F5891A5-8F7D-45C3-B55C-56E232A61BE2}" destId="{E0D240CE-B2FE-4F0D-B13E-CF40D5D1E4E7}" srcOrd="0" destOrd="0" presId="urn:microsoft.com/office/officeart/2005/8/layout/process1"/>
    <dgm:cxn modelId="{504112AA-D5E1-47C2-A793-D92C1E59D757}" type="presParOf" srcId="{492B48F2-15BC-4A5B-B003-AE21623C536F}" destId="{A12D67B7-C8ED-4509-A176-5BA86D312EB8}" srcOrd="2" destOrd="0" presId="urn:microsoft.com/office/officeart/2005/8/layout/process1"/>
    <dgm:cxn modelId="{CEAB5800-C520-4DB1-A9C6-EADA9F09C87A}" type="presParOf" srcId="{492B48F2-15BC-4A5B-B003-AE21623C536F}" destId="{3F46291C-349C-4390-B848-677A6B8CAF77}" srcOrd="3" destOrd="0" presId="urn:microsoft.com/office/officeart/2005/8/layout/process1"/>
    <dgm:cxn modelId="{B7FAA257-9512-40A6-83E6-F10E2B692623}" type="presParOf" srcId="{3F46291C-349C-4390-B848-677A6B8CAF77}" destId="{39090C13-9C36-43C5-934C-CDF3A5E50763}" srcOrd="0" destOrd="0" presId="urn:microsoft.com/office/officeart/2005/8/layout/process1"/>
    <dgm:cxn modelId="{B0779BB8-E609-4BCE-9F8C-FC4EDA9212B7}" type="presParOf" srcId="{492B48F2-15BC-4A5B-B003-AE21623C536F}" destId="{4DF1B3D7-B801-4EBB-B579-1F266B9FADE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3AEE5-BBD4-4F4D-93A9-81D03AB4D069}">
      <dsp:nvSpPr>
        <dsp:cNvPr id="0" name=""/>
        <dsp:cNvSpPr/>
      </dsp:nvSpPr>
      <dsp:spPr>
        <a:xfrm>
          <a:off x="1799654" y="1395796"/>
          <a:ext cx="1705972" cy="1705972"/>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Calibri" panose="020F0502020204030204" pitchFamily="34" charset="0"/>
              <a:ea typeface="Calibri" panose="020F0502020204030204" pitchFamily="34" charset="0"/>
              <a:cs typeface="Calibri" panose="020F0502020204030204" pitchFamily="34" charset="0"/>
            </a:rPr>
            <a:t>Data Transform </a:t>
          </a:r>
          <a:endParaRPr lang="en-AU" sz="1200" kern="1200" dirty="0">
            <a:latin typeface="Calibri" panose="020F0502020204030204" pitchFamily="34" charset="0"/>
            <a:ea typeface="Calibri" panose="020F0502020204030204" pitchFamily="34" charset="0"/>
            <a:cs typeface="Calibri" panose="020F0502020204030204" pitchFamily="34" charset="0"/>
          </a:endParaRPr>
        </a:p>
      </dsp:txBody>
      <dsp:txXfrm>
        <a:off x="2142630" y="1795412"/>
        <a:ext cx="1020020" cy="876905"/>
      </dsp:txXfrm>
    </dsp:sp>
    <dsp:sp modelId="{A31A49F6-1E12-490D-9C63-32F5ED8EA371}">
      <dsp:nvSpPr>
        <dsp:cNvPr id="0" name=""/>
        <dsp:cNvSpPr/>
      </dsp:nvSpPr>
      <dsp:spPr>
        <a:xfrm>
          <a:off x="689568" y="976101"/>
          <a:ext cx="1370435" cy="1240707"/>
        </a:xfrm>
        <a:prstGeom prst="gear6">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b="1" kern="1200" dirty="0">
              <a:latin typeface="Calibri" panose="020F0502020204030204" pitchFamily="34" charset="0"/>
              <a:ea typeface="Calibri" panose="020F0502020204030204" pitchFamily="34" charset="0"/>
              <a:cs typeface="Calibri" panose="020F0502020204030204" pitchFamily="34" charset="0"/>
            </a:rPr>
            <a:t>Classification </a:t>
          </a:r>
          <a:endParaRPr lang="en-AU" sz="900" b="1" kern="1200" dirty="0">
            <a:latin typeface="Calibri" panose="020F0502020204030204" pitchFamily="34" charset="0"/>
            <a:ea typeface="Calibri" panose="020F0502020204030204" pitchFamily="34" charset="0"/>
            <a:cs typeface="Calibri" panose="020F0502020204030204" pitchFamily="34" charset="0"/>
          </a:endParaRPr>
        </a:p>
      </dsp:txBody>
      <dsp:txXfrm>
        <a:off x="1020777" y="1290341"/>
        <a:ext cx="708017" cy="612227"/>
      </dsp:txXfrm>
    </dsp:sp>
    <dsp:sp modelId="{BA400A5C-9EEA-4651-A08A-00EBB3DA48FA}">
      <dsp:nvSpPr>
        <dsp:cNvPr id="0" name=""/>
        <dsp:cNvSpPr/>
      </dsp:nvSpPr>
      <dsp:spPr>
        <a:xfrm rot="20700000">
          <a:off x="1502010" y="136604"/>
          <a:ext cx="1215640" cy="1215640"/>
        </a:xfrm>
        <a:prstGeom prst="gear6">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latin typeface="Calibri" panose="020F0502020204030204" pitchFamily="34" charset="0"/>
              <a:ea typeface="Calibri" panose="020F0502020204030204" pitchFamily="34" charset="0"/>
              <a:cs typeface="Calibri" panose="020F0502020204030204" pitchFamily="34" charset="0"/>
            </a:rPr>
            <a:t>Validation </a:t>
          </a:r>
          <a:endParaRPr lang="en-AU" sz="1200" kern="1200" dirty="0">
            <a:latin typeface="Calibri" panose="020F0502020204030204" pitchFamily="34" charset="0"/>
            <a:ea typeface="Calibri" panose="020F0502020204030204" pitchFamily="34" charset="0"/>
            <a:cs typeface="Calibri" panose="020F0502020204030204" pitchFamily="34" charset="0"/>
          </a:endParaRPr>
        </a:p>
      </dsp:txBody>
      <dsp:txXfrm rot="-20700000">
        <a:off x="1768636" y="403229"/>
        <a:ext cx="682389" cy="682389"/>
      </dsp:txXfrm>
    </dsp:sp>
    <dsp:sp modelId="{E2AA7C23-9157-47B1-A652-6B715834D8D9}">
      <dsp:nvSpPr>
        <dsp:cNvPr id="0" name=""/>
        <dsp:cNvSpPr/>
      </dsp:nvSpPr>
      <dsp:spPr>
        <a:xfrm>
          <a:off x="1656864" y="1144905"/>
          <a:ext cx="2183645" cy="2183645"/>
        </a:xfrm>
        <a:prstGeom prst="circularArrow">
          <a:avLst>
            <a:gd name="adj1" fmla="val 4688"/>
            <a:gd name="adj2" fmla="val 299029"/>
            <a:gd name="adj3" fmla="val 2482876"/>
            <a:gd name="adj4" fmla="val 15934949"/>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03E506-1D20-40DF-87B2-7372638A0D3F}">
      <dsp:nvSpPr>
        <dsp:cNvPr id="0" name=""/>
        <dsp:cNvSpPr/>
      </dsp:nvSpPr>
      <dsp:spPr>
        <a:xfrm>
          <a:off x="581855" y="743850"/>
          <a:ext cx="1586554" cy="1586554"/>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536CD2-8782-42A9-AF9C-651DF9AAABDE}">
      <dsp:nvSpPr>
        <dsp:cNvPr id="0" name=""/>
        <dsp:cNvSpPr/>
      </dsp:nvSpPr>
      <dsp:spPr>
        <a:xfrm>
          <a:off x="1220820" y="-124977"/>
          <a:ext cx="1710625" cy="1710625"/>
        </a:xfrm>
        <a:prstGeom prst="circularArrow">
          <a:avLst>
            <a:gd name="adj1" fmla="val 5984"/>
            <a:gd name="adj2" fmla="val 394124"/>
            <a:gd name="adj3" fmla="val 13313824"/>
            <a:gd name="adj4" fmla="val 10508221"/>
            <a:gd name="adj5" fmla="val 698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46164-3899-4580-B5D6-8900E9F05364}">
      <dsp:nvSpPr>
        <dsp:cNvPr id="0" name=""/>
        <dsp:cNvSpPr/>
      </dsp:nvSpPr>
      <dsp:spPr>
        <a:xfrm>
          <a:off x="7976" y="1994101"/>
          <a:ext cx="2384107" cy="1430464"/>
        </a:xfrm>
        <a:prstGeom prst="roundRect">
          <a:avLst>
            <a:gd name="adj" fmla="val 10000"/>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kern="1200">
              <a:solidFill>
                <a:schemeClr val="tx1"/>
              </a:solidFill>
              <a:latin typeface="Calibri" panose="020F0502020204030204" pitchFamily="34" charset="0"/>
              <a:ea typeface="Calibri" panose="020F0502020204030204" pitchFamily="34" charset="0"/>
              <a:cs typeface="Calibri" panose="020F0502020204030204" pitchFamily="34" charset="0"/>
            </a:rPr>
            <a:t>Iteration 1</a:t>
          </a:r>
          <a:endParaRPr lang="en-AU" sz="37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a:off x="49873" y="2035998"/>
        <a:ext cx="2300313" cy="1346670"/>
      </dsp:txXfrm>
    </dsp:sp>
    <dsp:sp modelId="{4F5891A5-8F7D-45C3-B55C-56E232A61BE2}">
      <dsp:nvSpPr>
        <dsp:cNvPr id="0" name=""/>
        <dsp:cNvSpPr/>
      </dsp:nvSpPr>
      <dsp:spPr>
        <a:xfrm rot="5400000">
          <a:off x="936144" y="3462827"/>
          <a:ext cx="505430" cy="591258"/>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AU" sz="2400" kern="1200"/>
        </a:p>
      </dsp:txBody>
      <dsp:txXfrm>
        <a:off x="1011959" y="3505265"/>
        <a:ext cx="353801" cy="354754"/>
      </dsp:txXfrm>
    </dsp:sp>
    <dsp:sp modelId="{A12D67B7-C8ED-4509-A176-5BA86D312EB8}">
      <dsp:nvSpPr>
        <dsp:cNvPr id="0" name=""/>
        <dsp:cNvSpPr/>
      </dsp:nvSpPr>
      <dsp:spPr>
        <a:xfrm>
          <a:off x="3345727" y="1994101"/>
          <a:ext cx="2384107" cy="1430464"/>
        </a:xfrm>
        <a:prstGeom prst="roundRect">
          <a:avLst>
            <a:gd name="adj" fmla="val 1000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kern="1200" dirty="0">
              <a:solidFill>
                <a:schemeClr val="tx1"/>
              </a:solidFill>
              <a:latin typeface="Calibri" panose="020F0502020204030204" pitchFamily="34" charset="0"/>
              <a:ea typeface="Calibri" panose="020F0502020204030204" pitchFamily="34" charset="0"/>
              <a:cs typeface="Calibri" panose="020F0502020204030204" pitchFamily="34" charset="0"/>
            </a:rPr>
            <a:t>Iteration 2</a:t>
          </a:r>
          <a:endParaRPr lang="en-AU" sz="37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a:off x="3387624" y="2035998"/>
        <a:ext cx="2300313" cy="1346670"/>
      </dsp:txXfrm>
    </dsp:sp>
    <dsp:sp modelId="{3F46291C-349C-4390-B848-677A6B8CAF77}">
      <dsp:nvSpPr>
        <dsp:cNvPr id="0" name=""/>
        <dsp:cNvSpPr/>
      </dsp:nvSpPr>
      <dsp:spPr>
        <a:xfrm>
          <a:off x="5968246" y="2413704"/>
          <a:ext cx="505430" cy="591258"/>
        </a:xfrm>
        <a:prstGeom prst="rightArrow">
          <a:avLst>
            <a:gd name="adj1" fmla="val 60000"/>
            <a:gd name="adj2" fmla="val 50000"/>
          </a:avLst>
        </a:prstGeom>
        <a:solidFill>
          <a:schemeClr val="accent2">
            <a:shade val="90000"/>
            <a:hueOff val="-11808"/>
            <a:satOff val="534"/>
            <a:lumOff val="159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AU" sz="2400" kern="1200"/>
        </a:p>
      </dsp:txBody>
      <dsp:txXfrm>
        <a:off x="5968246" y="2531956"/>
        <a:ext cx="353801" cy="354754"/>
      </dsp:txXfrm>
    </dsp:sp>
    <dsp:sp modelId="{4DF1B3D7-B801-4EBB-B579-1F266B9FADEE}">
      <dsp:nvSpPr>
        <dsp:cNvPr id="0" name=""/>
        <dsp:cNvSpPr/>
      </dsp:nvSpPr>
      <dsp:spPr>
        <a:xfrm>
          <a:off x="6683478" y="1994101"/>
          <a:ext cx="2384107" cy="1430464"/>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kern="1200" dirty="0">
              <a:latin typeface="Calibri" panose="020F0502020204030204" pitchFamily="34" charset="0"/>
              <a:ea typeface="Calibri" panose="020F0502020204030204" pitchFamily="34" charset="0"/>
              <a:cs typeface="Calibri" panose="020F0502020204030204" pitchFamily="34" charset="0"/>
            </a:rPr>
            <a:t>Iteration 3</a:t>
          </a:r>
          <a:endParaRPr lang="en-AU" sz="3700" kern="1200" dirty="0">
            <a:latin typeface="Calibri" panose="020F0502020204030204" pitchFamily="34" charset="0"/>
            <a:ea typeface="Calibri" panose="020F0502020204030204" pitchFamily="34" charset="0"/>
            <a:cs typeface="Calibri" panose="020F0502020204030204" pitchFamily="34" charset="0"/>
          </a:endParaRPr>
        </a:p>
      </dsp:txBody>
      <dsp:txXfrm>
        <a:off x="6725375" y="2035998"/>
        <a:ext cx="2300313" cy="1346670"/>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10/12/2023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Welcome, everyone. Today, I'll walk you through our journey of enhancing credit card approval rates using machine learning.</a:t>
            </a:r>
            <a:endParaRPr 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74151"/>
                </a:solidFill>
                <a:effectLst/>
                <a:latin typeface="Söhne"/>
              </a:rPr>
              <a:t>Imagine a world where credit card approvals are a constant challenge?  This is the ordinary world we start our journey in today.</a:t>
            </a: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0" i="0" dirty="0">
                <a:solidFill>
                  <a:srgbClr val="374151"/>
                </a:solidFill>
                <a:effectLst/>
                <a:latin typeface="Söhne"/>
              </a:rPr>
              <a:t>Picture this: the call to adventure arrives. It's a quest for enhancement.</a:t>
            </a:r>
          </a:p>
          <a:p>
            <a:pPr algn="l">
              <a:buFont typeface="Arial" panose="020B0604020202020204" pitchFamily="34" charset="0"/>
              <a:buChar char="•"/>
            </a:pPr>
            <a:r>
              <a:rPr lang="en-GB" b="0" i="0" dirty="0">
                <a:solidFill>
                  <a:srgbClr val="374151"/>
                </a:solidFill>
                <a:effectLst/>
                <a:latin typeface="Söhne"/>
              </a:rPr>
              <a:t>We're not content with the status quo. We're on a mission to revolutionize credit card approvals. Our aim? To identify the low-risk applicants that could be the backbone of profitability.</a:t>
            </a:r>
          </a:p>
          <a:p>
            <a:pPr algn="l">
              <a:buFont typeface="Arial" panose="020B0604020202020204" pitchFamily="34" charset="0"/>
              <a:buNone/>
            </a:pPr>
            <a:endParaRPr lang="en-GB" b="0" i="0" dirty="0">
              <a:solidFill>
                <a:srgbClr val="374151"/>
              </a:solidFill>
              <a:effectLst/>
              <a:latin typeface="Söhne"/>
            </a:endParaRPr>
          </a:p>
          <a:p>
            <a:pPr algn="l">
              <a:buFont typeface="Arial" panose="020B0604020202020204" pitchFamily="34" charset="0"/>
              <a:buChar char="•"/>
            </a:pPr>
            <a:r>
              <a:rPr lang="en-GB" b="0" i="0" dirty="0">
                <a:solidFill>
                  <a:srgbClr val="374151"/>
                </a:solidFill>
                <a:effectLst/>
                <a:latin typeface="Söhne"/>
              </a:rPr>
              <a:t>Our goal is to uncover hidden treasures - not just high-risk applicants but the often-overlooked low-risk gems. Get ready for a journey that transforms this landscape using predictive machine learning model to identify High risk and low risk </a:t>
            </a:r>
            <a:r>
              <a:rPr lang="en-GB" b="0" i="0" dirty="0" err="1">
                <a:solidFill>
                  <a:srgbClr val="374151"/>
                </a:solidFill>
                <a:effectLst/>
                <a:latin typeface="Söhne"/>
              </a:rPr>
              <a:t>individals</a:t>
            </a:r>
            <a:r>
              <a:rPr lang="en-GB" b="0" i="0" dirty="0">
                <a:solidFill>
                  <a:srgbClr val="374151"/>
                </a:solidFill>
                <a:effectLst/>
                <a:latin typeface="Söhne"/>
              </a:rPr>
              <a:t> simple as based on their application information which leverage </a:t>
            </a:r>
            <a:r>
              <a:rPr lang="en-GB" b="0" i="0" dirty="0">
                <a:solidFill>
                  <a:srgbClr val="000000"/>
                </a:solidFill>
                <a:effectLst/>
                <a:latin typeface="Helvetica Neue"/>
              </a:rPr>
              <a:t>credit card applicants to estimate the likelihood of future defaults and credit card usage. Allowing financial institutions can make informed decisions regarding the issuance of credit cards to applicants, allowing them to objectively quantify potential risks and approve applications easily.</a:t>
            </a:r>
          </a:p>
          <a:p>
            <a:pPr algn="l">
              <a:buFont typeface="Arial" panose="020B0604020202020204" pitchFamily="34" charset="0"/>
              <a:buChar char="•"/>
            </a:pPr>
            <a:r>
              <a:rPr lang="en-GB" b="0" i="0" dirty="0">
                <a:solidFill>
                  <a:srgbClr val="374151"/>
                </a:solidFill>
                <a:effectLst/>
                <a:latin typeface="Söhne"/>
              </a:rPr>
              <a:t>The challenge in the credit card industry is not just identifying high-risk applicants but also identifying those who are low risk.</a:t>
            </a:r>
          </a:p>
          <a:p>
            <a:pPr algn="l">
              <a:buFont typeface="Arial" panose="020B0604020202020204" pitchFamily="34" charset="0"/>
              <a:buChar char="•"/>
            </a:pPr>
            <a:r>
              <a:rPr lang="en-GB" b="0" i="0" dirty="0">
                <a:solidFill>
                  <a:srgbClr val="374151"/>
                </a:solidFill>
                <a:effectLst/>
                <a:latin typeface="Söhne"/>
              </a:rPr>
              <a:t>Our objective is to predict low-risk individuals using credit card applicant data, streamlining approval processes.</a:t>
            </a:r>
          </a:p>
          <a:p>
            <a:pPr algn="l">
              <a:buFont typeface="Arial" panose="020B0604020202020204" pitchFamily="34" charset="0"/>
              <a:buChar char="•"/>
            </a:pPr>
            <a:endParaRPr lang="en-GB" b="0" i="0" dirty="0">
              <a:solidFill>
                <a:srgbClr val="374151"/>
              </a:solidFill>
              <a:effectLst/>
              <a:latin typeface="Söhne"/>
            </a:endParaRPr>
          </a:p>
          <a:p>
            <a:endParaRPr lang="en-AU" dirty="0"/>
          </a:p>
          <a:p>
            <a:endParaRPr lang="en-AU" dirty="0"/>
          </a:p>
        </p:txBody>
      </p:sp>
      <p:sp>
        <p:nvSpPr>
          <p:cNvPr id="4" name="Slide Number Placeholder 3"/>
          <p:cNvSpPr>
            <a:spLocks noGrp="1"/>
          </p:cNvSpPr>
          <p:nvPr>
            <p:ph type="sldNum" sz="quarter" idx="5"/>
          </p:nvPr>
        </p:nvSpPr>
        <p:spPr/>
        <p:txBody>
          <a:bodyPr/>
          <a:lstStyle/>
          <a:p>
            <a:fld id="{5A9B2C62-FE30-453D-946B-754E9E42C845}" type="slidenum">
              <a:rPr lang="en-US" smtClean="0"/>
              <a:t>2</a:t>
            </a:fld>
            <a:endParaRPr lang="en-US"/>
          </a:p>
        </p:txBody>
      </p:sp>
    </p:spTree>
    <p:extLst>
      <p:ext uri="{BB962C8B-B14F-4D97-AF65-F5344CB8AC3E}">
        <p14:creationId xmlns:p14="http://schemas.microsoft.com/office/powerpoint/2010/main" val="1849259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0" i="0" dirty="0">
                <a:solidFill>
                  <a:srgbClr val="374151"/>
                </a:solidFill>
                <a:effectLst/>
                <a:latin typeface="Söhne"/>
              </a:rPr>
              <a:t>Before embarking on any epic journey, one must prepare. Our preparation involves refining our tools.</a:t>
            </a:r>
          </a:p>
          <a:p>
            <a:pPr algn="l">
              <a:buFont typeface="Arial" panose="020B0604020202020204" pitchFamily="34" charset="0"/>
              <a:buChar char="•"/>
            </a:pPr>
            <a:r>
              <a:rPr lang="en-GB" b="0" i="0" dirty="0">
                <a:solidFill>
                  <a:srgbClr val="374151"/>
                </a:solidFill>
                <a:effectLst/>
                <a:latin typeface="Söhne"/>
              </a:rPr>
              <a:t>Think of data preparation as our </a:t>
            </a:r>
            <a:r>
              <a:rPr lang="en-GB" b="0" i="0" dirty="0" err="1">
                <a:solidFill>
                  <a:srgbClr val="374151"/>
                </a:solidFill>
                <a:effectLst/>
                <a:latin typeface="Söhne"/>
              </a:rPr>
              <a:t>armor</a:t>
            </a:r>
            <a:r>
              <a:rPr lang="en-GB" b="0" i="0" dirty="0">
                <a:solidFill>
                  <a:srgbClr val="374151"/>
                </a:solidFill>
                <a:effectLst/>
                <a:latin typeface="Söhne"/>
              </a:rPr>
              <a:t> - it must be pristine. It ensures we're ready for the challenges we'll face on this quest.</a:t>
            </a:r>
          </a:p>
          <a:p>
            <a:pPr algn="l">
              <a:buFont typeface="Arial" panose="020B0604020202020204" pitchFamily="34" charset="0"/>
              <a:buChar char="•"/>
            </a:pPr>
            <a:r>
              <a:rPr lang="en-GB" b="0" i="0" dirty="0">
                <a:solidFill>
                  <a:srgbClr val="374151"/>
                </a:solidFill>
                <a:effectLst/>
                <a:latin typeface="Söhne"/>
              </a:rPr>
              <a:t>To make precise predictions, we began with thorough data refinement.</a:t>
            </a:r>
          </a:p>
          <a:p>
            <a:pPr algn="l">
              <a:buFont typeface="Arial" panose="020B0604020202020204" pitchFamily="34" charset="0"/>
              <a:buChar char="•"/>
            </a:pPr>
            <a:r>
              <a:rPr lang="en-GB" b="0" i="0" dirty="0">
                <a:solidFill>
                  <a:srgbClr val="374151"/>
                </a:solidFill>
                <a:effectLst/>
                <a:latin typeface="Söhne"/>
              </a:rPr>
              <a:t>We ensured data quality by meticulously handling missing values and outliers, making it perfect for our analysis.</a:t>
            </a:r>
          </a:p>
          <a:p>
            <a:pPr algn="l" rtl="0"/>
            <a:r>
              <a:rPr lang="en-GB" b="0" i="0" dirty="0">
                <a:solidFill>
                  <a:srgbClr val="000000"/>
                </a:solidFill>
                <a:effectLst/>
                <a:latin typeface="Helvetica Neue"/>
              </a:rPr>
              <a:t>Currently we do not have a clear dependant variable to predict whether these applications will get approve or not. Based on data we need a predictor to showcase what continuous variable will lead to credit card default risk and transform the field to predict &amp; showcase approval rate by recognising default risk.</a:t>
            </a:r>
          </a:p>
          <a:p>
            <a:pPr algn="l" rtl="0"/>
            <a:r>
              <a:rPr lang="en-GB" b="0" i="0" dirty="0">
                <a:solidFill>
                  <a:srgbClr val="000000"/>
                </a:solidFill>
                <a:effectLst/>
                <a:latin typeface="Helvetica Neue"/>
              </a:rPr>
              <a:t>I have decided to classify users who have overdue payments of more than 60 days as the target risk group. These specific samples will be </a:t>
            </a:r>
            <a:r>
              <a:rPr lang="en-GB" b="0" i="0" dirty="0" err="1">
                <a:solidFill>
                  <a:srgbClr val="000000"/>
                </a:solidFill>
                <a:effectLst/>
                <a:latin typeface="Helvetica Neue"/>
              </a:rPr>
              <a:t>labeled</a:t>
            </a:r>
            <a:r>
              <a:rPr lang="en-GB" b="0" i="0" dirty="0">
                <a:solidFill>
                  <a:srgbClr val="000000"/>
                </a:solidFill>
                <a:effectLst/>
                <a:latin typeface="Helvetica Neue"/>
              </a:rPr>
              <a:t> as '1', while all others will be </a:t>
            </a:r>
            <a:r>
              <a:rPr lang="en-GB" b="0" i="0" dirty="0" err="1">
                <a:solidFill>
                  <a:srgbClr val="000000"/>
                </a:solidFill>
                <a:effectLst/>
                <a:latin typeface="Helvetica Neue"/>
              </a:rPr>
              <a:t>labeled</a:t>
            </a:r>
            <a:r>
              <a:rPr lang="en-GB" b="0" i="0" dirty="0">
                <a:solidFill>
                  <a:srgbClr val="000000"/>
                </a:solidFill>
                <a:effectLst/>
                <a:latin typeface="Helvetica Neue"/>
              </a:rPr>
              <a:t> as '0'. This approach will help to narrow down the focus to the subset of users who exhibit a higher risk of credit card default, in line with the desired industry benchmark.</a:t>
            </a: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endParaRPr lang="en-GB" b="0" i="0" dirty="0">
              <a:solidFill>
                <a:srgbClr val="374151"/>
              </a:solidFill>
              <a:effectLst/>
              <a:latin typeface="Söhne"/>
            </a:endParaRPr>
          </a:p>
          <a:p>
            <a:endParaRPr lang="en-AU" dirty="0"/>
          </a:p>
          <a:p>
            <a:endParaRPr lang="en-AU" dirty="0"/>
          </a:p>
        </p:txBody>
      </p:sp>
      <p:sp>
        <p:nvSpPr>
          <p:cNvPr id="4" name="Slide Number Placeholder 3"/>
          <p:cNvSpPr>
            <a:spLocks noGrp="1"/>
          </p:cNvSpPr>
          <p:nvPr>
            <p:ph type="sldNum" sz="quarter" idx="5"/>
          </p:nvPr>
        </p:nvSpPr>
        <p:spPr/>
        <p:txBody>
          <a:bodyPr/>
          <a:lstStyle/>
          <a:p>
            <a:fld id="{5A9B2C62-FE30-453D-946B-754E9E42C845}" type="slidenum">
              <a:rPr lang="en-US" smtClean="0"/>
              <a:t>3</a:t>
            </a:fld>
            <a:endParaRPr lang="en-US"/>
          </a:p>
        </p:txBody>
      </p:sp>
    </p:spTree>
    <p:extLst>
      <p:ext uri="{BB962C8B-B14F-4D97-AF65-F5344CB8AC3E}">
        <p14:creationId xmlns:p14="http://schemas.microsoft.com/office/powerpoint/2010/main" val="341724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0" i="0" dirty="0">
                <a:solidFill>
                  <a:srgbClr val="374151"/>
                </a:solidFill>
                <a:effectLst/>
                <a:latin typeface="Söhne"/>
              </a:rPr>
              <a:t>Every hero starts somewhere. Our journey kicks off with our baseline model.</a:t>
            </a:r>
          </a:p>
          <a:p>
            <a:pPr algn="l">
              <a:buFont typeface="Arial" panose="020B0604020202020204" pitchFamily="34" charset="0"/>
              <a:buChar char="•"/>
            </a:pPr>
            <a:r>
              <a:rPr lang="en-GB" b="0" i="0" dirty="0">
                <a:solidFill>
                  <a:srgbClr val="374151"/>
                </a:solidFill>
                <a:effectLst/>
                <a:latin typeface="Söhne"/>
              </a:rPr>
              <a:t>We're like young adventurers, confronting our first trials without any special powers. The challenges we encounter will shape our path.</a:t>
            </a:r>
          </a:p>
          <a:p>
            <a:pPr algn="l">
              <a:buFont typeface="Arial" panose="020B0604020202020204" pitchFamily="34" charset="0"/>
              <a:buChar char="•"/>
            </a:pPr>
            <a:r>
              <a:rPr lang="en-GB" b="0" i="0" dirty="0">
                <a:solidFill>
                  <a:srgbClr val="000000"/>
                </a:solidFill>
                <a:effectLst/>
                <a:latin typeface="Helvetica Neue"/>
              </a:rPr>
              <a:t>As the dataset include lots of categorical variables, I needed to decide which machine learning model will best suit. Linear regression is typically used for predicting continuous numerical values, not for binary classification tasks like predicting "High risk" or "Not high risk." For binary classification tasks, logistic regression is a more suitable choice because it models the probability of belonging to a particular class.</a:t>
            </a:r>
            <a:endParaRPr lang="en-GB" b="0" i="0" dirty="0">
              <a:solidFill>
                <a:srgbClr val="374151"/>
              </a:solidFill>
              <a:effectLst/>
              <a:latin typeface="Söhne"/>
            </a:endParaRP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0" i="0" dirty="0">
                <a:solidFill>
                  <a:srgbClr val="000000"/>
                </a:solidFill>
                <a:effectLst/>
                <a:latin typeface="Helvetica Neue"/>
              </a:rPr>
              <a:t>s our model perform well with identifying non risk categories vs risky categorical, we want to still improve by re-</a:t>
            </a:r>
            <a:r>
              <a:rPr lang="en-GB" b="0" i="0" dirty="0" err="1">
                <a:solidFill>
                  <a:srgbClr val="000000"/>
                </a:solidFill>
                <a:effectLst/>
                <a:latin typeface="Helvetica Neue"/>
              </a:rPr>
              <a:t>examing</a:t>
            </a:r>
            <a:r>
              <a:rPr lang="en-GB" b="0" i="0" dirty="0">
                <a:solidFill>
                  <a:srgbClr val="000000"/>
                </a:solidFill>
                <a:effectLst/>
                <a:latin typeface="Helvetica Neue"/>
              </a:rPr>
              <a:t> the data variables</a:t>
            </a:r>
            <a:endParaRPr lang="en-GB" b="0" i="0" dirty="0">
              <a:solidFill>
                <a:srgbClr val="374151"/>
              </a:solidFill>
              <a:effectLst/>
              <a:latin typeface="Söhne"/>
            </a:endParaRPr>
          </a:p>
          <a:p>
            <a:endParaRPr lang="en-AU" dirty="0"/>
          </a:p>
          <a:p>
            <a:endParaRPr lang="en-AU" dirty="0"/>
          </a:p>
        </p:txBody>
      </p:sp>
      <p:sp>
        <p:nvSpPr>
          <p:cNvPr id="4" name="Slide Number Placeholder 3"/>
          <p:cNvSpPr>
            <a:spLocks noGrp="1"/>
          </p:cNvSpPr>
          <p:nvPr>
            <p:ph type="sldNum" sz="quarter" idx="5"/>
          </p:nvPr>
        </p:nvSpPr>
        <p:spPr/>
        <p:txBody>
          <a:bodyPr/>
          <a:lstStyle/>
          <a:p>
            <a:fld id="{5A9B2C62-FE30-453D-946B-754E9E42C845}" type="slidenum">
              <a:rPr lang="en-US" smtClean="0"/>
              <a:t>4</a:t>
            </a:fld>
            <a:endParaRPr lang="en-US"/>
          </a:p>
        </p:txBody>
      </p:sp>
    </p:spTree>
    <p:extLst>
      <p:ext uri="{BB962C8B-B14F-4D97-AF65-F5344CB8AC3E}">
        <p14:creationId xmlns:p14="http://schemas.microsoft.com/office/powerpoint/2010/main" val="2288410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74151"/>
                </a:solidFill>
                <a:effectLst/>
                <a:latin typeface="Söhne"/>
              </a:rPr>
              <a:t>Heroes often seek guidance from mentors and confront adversaries. In our quest, our allies and enemies are machine learning models.</a:t>
            </a:r>
          </a:p>
          <a:p>
            <a:pPr algn="l">
              <a:buFont typeface="Arial" panose="020B0604020202020204" pitchFamily="34" charset="0"/>
              <a:buChar char="•"/>
            </a:pPr>
            <a:r>
              <a:rPr lang="en-GB" b="0" i="0" dirty="0">
                <a:solidFill>
                  <a:srgbClr val="374151"/>
                </a:solidFill>
                <a:effectLst/>
                <a:latin typeface="Söhne"/>
              </a:rPr>
              <a:t>Logistic Regression and Gradient Boosting play these roles. They guide us and challenge us as we navigate the data landscape to improve high risk forecasting capability. </a:t>
            </a:r>
          </a:p>
          <a:p>
            <a:pPr algn="l">
              <a:buFont typeface="Arial" panose="020B0604020202020204" pitchFamily="34" charset="0"/>
              <a:buChar char="•"/>
            </a:pPr>
            <a:endParaRPr lang="en-GB" b="0" i="0" dirty="0">
              <a:solidFill>
                <a:srgbClr val="374151"/>
              </a:solidFill>
              <a:effectLst/>
              <a:latin typeface="Söhne"/>
            </a:endParaRPr>
          </a:p>
          <a:p>
            <a:endParaRPr lang="en-AU" dirty="0"/>
          </a:p>
          <a:p>
            <a:endParaRPr lang="en-AU" dirty="0"/>
          </a:p>
        </p:txBody>
      </p:sp>
      <p:sp>
        <p:nvSpPr>
          <p:cNvPr id="4" name="Slide Number Placeholder 3"/>
          <p:cNvSpPr>
            <a:spLocks noGrp="1"/>
          </p:cNvSpPr>
          <p:nvPr>
            <p:ph type="sldNum" sz="quarter" idx="5"/>
          </p:nvPr>
        </p:nvSpPr>
        <p:spPr/>
        <p:txBody>
          <a:bodyPr/>
          <a:lstStyle/>
          <a:p>
            <a:fld id="{5A9B2C62-FE30-453D-946B-754E9E42C845}" type="slidenum">
              <a:rPr lang="en-US" smtClean="0"/>
              <a:t>5</a:t>
            </a:fld>
            <a:endParaRPr lang="en-US"/>
          </a:p>
        </p:txBody>
      </p:sp>
    </p:spTree>
    <p:extLst>
      <p:ext uri="{BB962C8B-B14F-4D97-AF65-F5344CB8AC3E}">
        <p14:creationId xmlns:p14="http://schemas.microsoft.com/office/powerpoint/2010/main" val="212724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74151"/>
                </a:solidFill>
                <a:effectLst/>
                <a:latin typeface="Söhne"/>
              </a:rPr>
              <a:t>The time has come for a crucial decision - choosing our path forward.</a:t>
            </a:r>
          </a:p>
          <a:p>
            <a:pPr algn="l">
              <a:buFont typeface="Arial" panose="020B0604020202020204" pitchFamily="34" charset="0"/>
              <a:buChar char="•"/>
            </a:pPr>
            <a:r>
              <a:rPr lang="en-GB" b="0" i="0" dirty="0">
                <a:solidFill>
                  <a:srgbClr val="374151"/>
                </a:solidFill>
                <a:effectLst/>
                <a:latin typeface="Söhne"/>
              </a:rPr>
              <a:t>We've made our ultimate choice: the Random Forest. It's our trusty companion for the road ahead, our companion in unveiling the mysteries of low-risk identification.</a:t>
            </a:r>
          </a:p>
          <a:p>
            <a:pPr algn="l">
              <a:buFont typeface="Arial" panose="020B0604020202020204" pitchFamily="34" charset="0"/>
              <a:buChar char="•"/>
            </a:pPr>
            <a:r>
              <a:rPr lang="en-GB" b="0" i="0" dirty="0">
                <a:solidFill>
                  <a:srgbClr val="374151"/>
                </a:solidFill>
                <a:effectLst/>
                <a:latin typeface="Söhne"/>
              </a:rPr>
              <a:t>The eureka moment arrives, and it's nothing short of exhilarating. We reveal the true power of our model.</a:t>
            </a:r>
          </a:p>
          <a:p>
            <a:pPr algn="l">
              <a:buFont typeface="Arial" panose="020B0604020202020204" pitchFamily="34" charset="0"/>
              <a:buChar char="•"/>
            </a:pPr>
            <a:r>
              <a:rPr lang="en-GB" b="0" i="0" dirty="0">
                <a:solidFill>
                  <a:srgbClr val="374151"/>
                </a:solidFill>
                <a:effectLst/>
                <a:latin typeface="Söhne"/>
              </a:rPr>
              <a:t>It's not just about high-risk applicants anymore; it's about mastering the art of identifying the low-risk gems, the unsung heroes of credit card approvals.</a:t>
            </a:r>
          </a:p>
          <a:p>
            <a:endParaRPr lang="en-AU" dirty="0"/>
          </a:p>
        </p:txBody>
      </p:sp>
      <p:sp>
        <p:nvSpPr>
          <p:cNvPr id="4" name="Slide Number Placeholder 3"/>
          <p:cNvSpPr>
            <a:spLocks noGrp="1"/>
          </p:cNvSpPr>
          <p:nvPr>
            <p:ph type="sldNum" sz="quarter" idx="5"/>
          </p:nvPr>
        </p:nvSpPr>
        <p:spPr/>
        <p:txBody>
          <a:bodyPr/>
          <a:lstStyle/>
          <a:p>
            <a:fld id="{5A9B2C62-FE30-453D-946B-754E9E42C845}" type="slidenum">
              <a:rPr lang="en-US" smtClean="0"/>
              <a:t>6</a:t>
            </a:fld>
            <a:endParaRPr lang="en-US"/>
          </a:p>
        </p:txBody>
      </p:sp>
    </p:spTree>
    <p:extLst>
      <p:ext uri="{BB962C8B-B14F-4D97-AF65-F5344CB8AC3E}">
        <p14:creationId xmlns:p14="http://schemas.microsoft.com/office/powerpoint/2010/main" val="724003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74151"/>
                </a:solidFill>
                <a:effectLst/>
                <a:latin typeface="Söhne"/>
              </a:rPr>
              <a:t>Our journey leads to a transformative moment in the credit card landscape.</a:t>
            </a:r>
          </a:p>
          <a:p>
            <a:pPr algn="l">
              <a:buFont typeface="Arial" panose="020B0604020202020204" pitchFamily="34" charset="0"/>
              <a:buChar char="•"/>
            </a:pPr>
            <a:r>
              <a:rPr lang="en-GB" b="0" i="0" dirty="0">
                <a:solidFill>
                  <a:srgbClr val="374151"/>
                </a:solidFill>
                <a:effectLst/>
                <a:latin typeface="Söhne"/>
              </a:rPr>
              <a:t>We've honed our precision in identifying low-risk applicants. The results speak for themselves. We've achieved what we set out to do, and more.</a:t>
            </a: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0" i="0" dirty="0">
                <a:solidFill>
                  <a:srgbClr val="374151"/>
                </a:solidFill>
                <a:effectLst/>
                <a:latin typeface="Söhne"/>
              </a:rPr>
              <a:t>Now, we return as heroes, holding the elixir of success - higher approval rates.</a:t>
            </a:r>
          </a:p>
          <a:p>
            <a:pPr algn="l">
              <a:buFont typeface="Arial" panose="020B0604020202020204" pitchFamily="34" charset="0"/>
              <a:buChar char="•"/>
            </a:pPr>
            <a:r>
              <a:rPr lang="en-GB" b="0" i="0" dirty="0">
                <a:solidFill>
                  <a:srgbClr val="374151"/>
                </a:solidFill>
                <a:effectLst/>
                <a:latin typeface="Söhne"/>
              </a:rPr>
              <a:t>Our quest's benefits extend beyond profitability. We've ensured compliance and enhanced customer satisfaction, leaving a lasting impact.</a:t>
            </a:r>
          </a:p>
          <a:p>
            <a:pPr algn="l">
              <a:buFont typeface="Arial" panose="020B0604020202020204" pitchFamily="34" charset="0"/>
              <a:buChar char="•"/>
            </a:pPr>
            <a:endParaRPr lang="en-GB" b="0" i="0" dirty="0">
              <a:solidFill>
                <a:srgbClr val="374151"/>
              </a:solidFill>
              <a:effectLst/>
              <a:latin typeface="Söhne"/>
            </a:endParaRPr>
          </a:p>
          <a:p>
            <a:endParaRPr lang="en-AU" dirty="0"/>
          </a:p>
        </p:txBody>
      </p:sp>
      <p:sp>
        <p:nvSpPr>
          <p:cNvPr id="4" name="Slide Number Placeholder 3"/>
          <p:cNvSpPr>
            <a:spLocks noGrp="1"/>
          </p:cNvSpPr>
          <p:nvPr>
            <p:ph type="sldNum" sz="quarter" idx="5"/>
          </p:nvPr>
        </p:nvSpPr>
        <p:spPr/>
        <p:txBody>
          <a:bodyPr/>
          <a:lstStyle/>
          <a:p>
            <a:fld id="{5A9B2C62-FE30-453D-946B-754E9E42C845}" type="slidenum">
              <a:rPr lang="en-US" smtClean="0"/>
              <a:t>7</a:t>
            </a:fld>
            <a:endParaRPr lang="en-US"/>
          </a:p>
        </p:txBody>
      </p:sp>
    </p:spTree>
    <p:extLst>
      <p:ext uri="{BB962C8B-B14F-4D97-AF65-F5344CB8AC3E}">
        <p14:creationId xmlns:p14="http://schemas.microsoft.com/office/powerpoint/2010/main" val="240664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GB" b="0" i="0" dirty="0">
              <a:solidFill>
                <a:srgbClr val="374151"/>
              </a:solidFill>
              <a:effectLst/>
              <a:latin typeface="Söhne"/>
            </a:endParaRPr>
          </a:p>
          <a:p>
            <a:endParaRPr lang="en-AU" dirty="0"/>
          </a:p>
        </p:txBody>
      </p:sp>
      <p:sp>
        <p:nvSpPr>
          <p:cNvPr id="4" name="Slide Number Placeholder 3"/>
          <p:cNvSpPr>
            <a:spLocks noGrp="1"/>
          </p:cNvSpPr>
          <p:nvPr>
            <p:ph type="sldNum" sz="quarter" idx="5"/>
          </p:nvPr>
        </p:nvSpPr>
        <p:spPr/>
        <p:txBody>
          <a:bodyPr/>
          <a:lstStyle/>
          <a:p>
            <a:fld id="{5A9B2C62-FE30-453D-946B-754E9E42C845}" type="slidenum">
              <a:rPr lang="en-US" smtClean="0"/>
              <a:t>8</a:t>
            </a:fld>
            <a:endParaRPr lang="en-US"/>
          </a:p>
        </p:txBody>
      </p:sp>
    </p:spTree>
    <p:extLst>
      <p:ext uri="{BB962C8B-B14F-4D97-AF65-F5344CB8AC3E}">
        <p14:creationId xmlns:p14="http://schemas.microsoft.com/office/powerpoint/2010/main" val="218278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GB"/>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GB"/>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GB"/>
              <a:t>Click icon to add picture</a:t>
            </a:r>
            <a:endParaRPr lang="en-US"/>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10/12/2023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10/12/2023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GB"/>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GB"/>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GB"/>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10/12/2023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506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GB"/>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10/12/2023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GB"/>
              <a:t>Click to edit Master title style</a:t>
            </a:r>
            <a:endParaRPr lang="en-US"/>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GB"/>
              <a:t>Click icon to add picture</a:t>
            </a:r>
            <a:endParaRPr lang="en-US"/>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GB"/>
              <a:t>Click icon to add picture</a:t>
            </a:r>
            <a:endParaRPr lang="en-US"/>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GB"/>
              <a:t>Click icon to add picture</a:t>
            </a:r>
            <a:endParaRPr lang="en-US"/>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GB"/>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10/12/2023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10/12/2023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10/12/2023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GB"/>
              <a:t>Click icon to add picture</a:t>
            </a:r>
            <a:endParaRPr lang="en-US"/>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GB"/>
              <a:t>Click to edit Master title style</a:t>
            </a:r>
            <a:endParaRPr lang="en-US"/>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10/12/2023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GB"/>
              <a:t>Click icon to add picture</a:t>
            </a:r>
            <a:endParaRPr lang="en-US"/>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GB"/>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GB"/>
              <a:t>Click icon to add picture</a:t>
            </a:r>
            <a:endParaRPr lang="en-US"/>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GB"/>
              <a:t>Click icon to add picture</a:t>
            </a:r>
            <a:endParaRPr lang="en-US"/>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GB"/>
              <a:t>Click icon to add picture</a:t>
            </a:r>
            <a:endParaRPr lang="en-US"/>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10/12/2023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GB"/>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GB"/>
              <a:t>Click icon to add picture</a:t>
            </a:r>
            <a:endParaRPr lang="en-US"/>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GB"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10/12/2023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10/12/2023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 id="2147483661"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4.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0.svg"/><Relationship Id="rId4" Type="http://schemas.openxmlformats.org/officeDocument/2006/relationships/diagramLayout" Target="../diagrams/layout2.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619767" y="815193"/>
            <a:ext cx="4927487" cy="4474634"/>
          </a:xfrm>
        </p:spPr>
        <p:txBody>
          <a:bodyPr>
            <a:normAutofit/>
          </a:bodyPr>
          <a:lstStyle/>
          <a:p>
            <a:r>
              <a:rPr lang="en-GB" sz="4000" b="1" i="0" dirty="0">
                <a:solidFill>
                  <a:srgbClr val="374151"/>
                </a:solidFill>
                <a:effectLst/>
                <a:latin typeface="Söhne"/>
              </a:rPr>
              <a:t>Enhancing Credit Card Approval Rate with Machine Learning</a:t>
            </a:r>
            <a:endParaRPr lang="en-US" sz="4000" b="1" dirty="0"/>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469899" y="5560497"/>
            <a:ext cx="4294011" cy="964620"/>
          </a:xfrm>
        </p:spPr>
        <p:txBody>
          <a:bodyPr/>
          <a:lstStyle/>
          <a:p>
            <a:r>
              <a:rPr lang="en-US" sz="1800" b="1" dirty="0">
                <a:solidFill>
                  <a:srgbClr val="374151"/>
                </a:solidFill>
                <a:latin typeface="Söhne"/>
              </a:rPr>
              <a:t>Presenter: Sumali Wickramarachchi </a:t>
            </a:r>
          </a:p>
          <a:p>
            <a:endParaRPr lang="en-US" dirty="0"/>
          </a:p>
        </p:txBody>
      </p:sp>
      <p:pic>
        <p:nvPicPr>
          <p:cNvPr id="6" name="Picture Placeholder 5">
            <a:extLst>
              <a:ext uri="{FF2B5EF4-FFF2-40B4-BE49-F238E27FC236}">
                <a16:creationId xmlns:a16="http://schemas.microsoft.com/office/drawing/2014/main" id="{006D7531-9E92-E788-5966-EC7959AB85D8}"/>
              </a:ext>
            </a:extLst>
          </p:cNvPr>
          <p:cNvPicPr>
            <a:picLocks noGrp="1" noChangeAspect="1"/>
          </p:cNvPicPr>
          <p:nvPr>
            <p:ph type="pic" sz="quarter" idx="11"/>
          </p:nvPr>
        </p:nvPicPr>
        <p:blipFill>
          <a:blip r:embed="rId3"/>
          <a:srcRect l="25721" r="25721"/>
          <a:stretch>
            <a:fillRect/>
          </a:stretch>
        </p:blipFill>
        <p:spPr>
          <a:xfrm>
            <a:off x="6644747" y="0"/>
            <a:ext cx="5489920" cy="6858000"/>
          </a:xfrm>
        </p:spPr>
      </p:pic>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54471" y="1061901"/>
            <a:ext cx="5444157" cy="1154436"/>
          </a:xfrm>
        </p:spPr>
        <p:txBody>
          <a:bodyPr/>
          <a:lstStyle/>
          <a:p>
            <a:r>
              <a:rPr lang="en-GB" sz="14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Current State of Credit Card Approval Process </a:t>
            </a:r>
            <a:endParaRPr lang="en-US" sz="1400" b="1" dirty="0">
              <a:latin typeface="Calibri" panose="020F0502020204030204" pitchFamily="34" charset="0"/>
              <a:ea typeface="Calibri" panose="020F0502020204030204" pitchFamily="34" charset="0"/>
              <a:cs typeface="Calibri" panose="020F0502020204030204" pitchFamily="34" charset="0"/>
            </a:endParaRP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latin typeface="Calibri" panose="020F0502020204030204" pitchFamily="34" charset="0"/>
                <a:ea typeface="Calibri" panose="020F0502020204030204" pitchFamily="34" charset="0"/>
                <a:cs typeface="Calibri" panose="020F0502020204030204" pitchFamily="34" charset="0"/>
              </a:rPr>
              <a:pPr/>
              <a:t>10/12/2023</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latin typeface="Calibri" panose="020F0502020204030204" pitchFamily="34" charset="0"/>
                <a:ea typeface="Calibri" panose="020F0502020204030204" pitchFamily="34" charset="0"/>
                <a:cs typeface="Calibri" panose="020F0502020204030204" pitchFamily="34" charset="0"/>
              </a:rPr>
              <a:pPr/>
              <a:t>2</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1" name="Rectangle: Rounded Corners 40">
            <a:extLst>
              <a:ext uri="{FF2B5EF4-FFF2-40B4-BE49-F238E27FC236}">
                <a16:creationId xmlns:a16="http://schemas.microsoft.com/office/drawing/2014/main" id="{943B4A49-9124-E6A1-A51F-F2CF9FBC50A6}"/>
              </a:ext>
            </a:extLst>
          </p:cNvPr>
          <p:cNvSpPr/>
          <p:nvPr/>
        </p:nvSpPr>
        <p:spPr>
          <a:xfrm>
            <a:off x="305247" y="2051815"/>
            <a:ext cx="1753190" cy="13335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b="1" dirty="0">
                <a:solidFill>
                  <a:schemeClr val="bg1"/>
                </a:solidFill>
                <a:latin typeface="Calibri" panose="020F0502020204030204" pitchFamily="34" charset="0"/>
                <a:ea typeface="Calibri" panose="020F0502020204030204" pitchFamily="34" charset="0"/>
                <a:cs typeface="Calibri" panose="020F0502020204030204" pitchFamily="34" charset="0"/>
              </a:rPr>
              <a:t>V</a:t>
            </a:r>
            <a:r>
              <a:rPr lang="en-GB"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arious stages from initial submission</a:t>
            </a:r>
            <a:endParaRPr lang="en-AU"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4" name="Rectangle: Rounded Corners 43">
            <a:extLst>
              <a:ext uri="{FF2B5EF4-FFF2-40B4-BE49-F238E27FC236}">
                <a16:creationId xmlns:a16="http://schemas.microsoft.com/office/drawing/2014/main" id="{DF5A51C2-44FC-B610-E4A8-5B81B55032A4}"/>
              </a:ext>
            </a:extLst>
          </p:cNvPr>
          <p:cNvSpPr/>
          <p:nvPr/>
        </p:nvSpPr>
        <p:spPr>
          <a:xfrm>
            <a:off x="2039785" y="3388930"/>
            <a:ext cx="1753190" cy="13335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96% longer review periods vs </a:t>
            </a:r>
            <a:r>
              <a:rPr lang="en-AU"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instant approvals</a:t>
            </a:r>
            <a:endParaRPr lang="en-AU"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0" name="Rectangle: Rounded Corners 49">
            <a:extLst>
              <a:ext uri="{FF2B5EF4-FFF2-40B4-BE49-F238E27FC236}">
                <a16:creationId xmlns:a16="http://schemas.microsoft.com/office/drawing/2014/main" id="{AEC38D3B-597B-25C2-63D1-DC35423FD69F}"/>
              </a:ext>
            </a:extLst>
          </p:cNvPr>
          <p:cNvSpPr/>
          <p:nvPr/>
        </p:nvSpPr>
        <p:spPr>
          <a:xfrm>
            <a:off x="2058437" y="2045866"/>
            <a:ext cx="1753190" cy="13335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AU" b="1" i="0" dirty="0">
                <a:effectLst/>
                <a:latin typeface="Calibri" panose="020F0502020204030204" pitchFamily="34" charset="0"/>
                <a:ea typeface="Calibri" panose="020F0502020204030204" pitchFamily="34" charset="0"/>
                <a:cs typeface="Calibri" panose="020F0502020204030204" pitchFamily="34" charset="0"/>
              </a:rPr>
              <a:t>Multiple credit committee process  reviews</a:t>
            </a:r>
            <a:endParaRPr lang="en-AU"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angle: Rounded Corners 1">
            <a:extLst>
              <a:ext uri="{FF2B5EF4-FFF2-40B4-BE49-F238E27FC236}">
                <a16:creationId xmlns:a16="http://schemas.microsoft.com/office/drawing/2014/main" id="{8E4E4500-7275-7F3A-8AC0-F5FFEA605CAE}"/>
              </a:ext>
            </a:extLst>
          </p:cNvPr>
          <p:cNvSpPr/>
          <p:nvPr/>
        </p:nvSpPr>
        <p:spPr>
          <a:xfrm>
            <a:off x="244471" y="3403671"/>
            <a:ext cx="1753190" cy="13335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GB" b="1" dirty="0">
                <a:solidFill>
                  <a:schemeClr val="bg1"/>
                </a:solidFill>
                <a:latin typeface="Calibri" panose="020F0502020204030204" pitchFamily="34" charset="0"/>
                <a:ea typeface="Calibri" panose="020F0502020204030204" pitchFamily="34" charset="0"/>
                <a:cs typeface="Calibri" panose="020F0502020204030204" pitchFamily="34" charset="0"/>
              </a:rPr>
              <a:t>C</a:t>
            </a:r>
            <a:r>
              <a:rPr lang="en-GB"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ustomer disputes </a:t>
            </a:r>
            <a:endParaRPr lang="en-AU"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CD90E9BD-3305-F41B-4EF0-6F4E1A55E1A9}"/>
              </a:ext>
            </a:extLst>
          </p:cNvPr>
          <p:cNvSpPr/>
          <p:nvPr/>
        </p:nvSpPr>
        <p:spPr>
          <a:xfrm>
            <a:off x="7975762" y="1816462"/>
            <a:ext cx="1753190" cy="13335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Regulatory Compliance</a:t>
            </a:r>
            <a:endParaRPr lang="en-AU"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E42679A9-24D7-8165-D0ED-668742C2AF4D}"/>
              </a:ext>
            </a:extLst>
          </p:cNvPr>
          <p:cNvSpPr/>
          <p:nvPr/>
        </p:nvSpPr>
        <p:spPr>
          <a:xfrm>
            <a:off x="7958020" y="3189114"/>
            <a:ext cx="1753190" cy="13335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Operational Excellence </a:t>
            </a:r>
          </a:p>
          <a:p>
            <a:pPr algn="ctr"/>
            <a:endParaRPr lang="en-AU"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4D435E2E-2900-86FF-CDD6-E77BF67F0F87}"/>
              </a:ext>
            </a:extLst>
          </p:cNvPr>
          <p:cNvSpPr/>
          <p:nvPr/>
        </p:nvSpPr>
        <p:spPr>
          <a:xfrm>
            <a:off x="9779939" y="3249748"/>
            <a:ext cx="1753190" cy="127286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Profitability  </a:t>
            </a:r>
            <a:endParaRPr lang="en-AU"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CEB5CC44-4C4C-13FA-3A00-7E3CDAB379DC}"/>
              </a:ext>
            </a:extLst>
          </p:cNvPr>
          <p:cNvSpPr/>
          <p:nvPr/>
        </p:nvSpPr>
        <p:spPr>
          <a:xfrm>
            <a:off x="9835065" y="1816462"/>
            <a:ext cx="1753190" cy="13335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Personalised interest rates</a:t>
            </a:r>
            <a:endParaRPr lang="en-AU"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Arrow: Down 9">
            <a:extLst>
              <a:ext uri="{FF2B5EF4-FFF2-40B4-BE49-F238E27FC236}">
                <a16:creationId xmlns:a16="http://schemas.microsoft.com/office/drawing/2014/main" id="{0E80DC1E-18FB-AC63-0287-12FDC1B13C9A}"/>
              </a:ext>
            </a:extLst>
          </p:cNvPr>
          <p:cNvSpPr/>
          <p:nvPr/>
        </p:nvSpPr>
        <p:spPr>
          <a:xfrm>
            <a:off x="1392471" y="4881351"/>
            <a:ext cx="688622" cy="44525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008E3E83-3263-5D6C-D795-0AEAF84A9D0C}"/>
              </a:ext>
            </a:extLst>
          </p:cNvPr>
          <p:cNvSpPr/>
          <p:nvPr/>
        </p:nvSpPr>
        <p:spPr>
          <a:xfrm>
            <a:off x="357305" y="5484746"/>
            <a:ext cx="2968978" cy="71387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b="1" dirty="0">
                <a:latin typeface="Calibri" panose="020F0502020204030204" pitchFamily="34" charset="0"/>
                <a:ea typeface="Calibri" panose="020F0502020204030204" pitchFamily="34" charset="0"/>
                <a:cs typeface="Calibri" panose="020F0502020204030204" pitchFamily="34" charset="0"/>
              </a:rPr>
              <a:t>Customer Dissatisfaction </a:t>
            </a:r>
            <a:endParaRPr lang="en-AU" b="1" dirty="0">
              <a:latin typeface="Calibri" panose="020F0502020204030204" pitchFamily="34" charset="0"/>
              <a:ea typeface="Calibri" panose="020F0502020204030204" pitchFamily="34" charset="0"/>
              <a:cs typeface="Calibri" panose="020F0502020204030204" pitchFamily="34" charset="0"/>
            </a:endParaRPr>
          </a:p>
        </p:txBody>
      </p:sp>
      <p:sp>
        <p:nvSpPr>
          <p:cNvPr id="12" name="Arrow: Down 11">
            <a:extLst>
              <a:ext uri="{FF2B5EF4-FFF2-40B4-BE49-F238E27FC236}">
                <a16:creationId xmlns:a16="http://schemas.microsoft.com/office/drawing/2014/main" id="{E5D963FB-A85A-591A-749F-6EA29D2E00F0}"/>
              </a:ext>
            </a:extLst>
          </p:cNvPr>
          <p:cNvSpPr/>
          <p:nvPr/>
        </p:nvSpPr>
        <p:spPr>
          <a:xfrm>
            <a:off x="9455270" y="4722186"/>
            <a:ext cx="688622" cy="445254"/>
          </a:xfrm>
          <a:prstGeom prst="down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92D050"/>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3B07EB20-6C75-54FD-5F71-4E6EDFDB8B86}"/>
              </a:ext>
            </a:extLst>
          </p:cNvPr>
          <p:cNvSpPr/>
          <p:nvPr/>
        </p:nvSpPr>
        <p:spPr>
          <a:xfrm>
            <a:off x="8210435" y="5325819"/>
            <a:ext cx="2968978" cy="71387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b="1" dirty="0">
                <a:latin typeface="Calibri" panose="020F0502020204030204" pitchFamily="34" charset="0"/>
                <a:ea typeface="Calibri" panose="020F0502020204030204" pitchFamily="34" charset="0"/>
                <a:cs typeface="Calibri" panose="020F0502020204030204" pitchFamily="34" charset="0"/>
              </a:rPr>
              <a:t>Customer Satisfaction  </a:t>
            </a:r>
            <a:endParaRPr lang="en-AU" b="1" dirty="0">
              <a:latin typeface="Calibri" panose="020F0502020204030204" pitchFamily="34" charset="0"/>
              <a:ea typeface="Calibri" panose="020F0502020204030204" pitchFamily="34" charset="0"/>
              <a:cs typeface="Calibri" panose="020F0502020204030204" pitchFamily="34" charset="0"/>
            </a:endParaRPr>
          </a:p>
        </p:txBody>
      </p:sp>
      <p:pic>
        <p:nvPicPr>
          <p:cNvPr id="15" name="Graphic 14" descr="Head with gears">
            <a:extLst>
              <a:ext uri="{FF2B5EF4-FFF2-40B4-BE49-F238E27FC236}">
                <a16:creationId xmlns:a16="http://schemas.microsoft.com/office/drawing/2014/main" id="{51138BDF-96AF-BFC6-448F-8EC31F7860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5173" y="4760028"/>
            <a:ext cx="1458950" cy="1458950"/>
          </a:xfrm>
          <a:prstGeom prst="rect">
            <a:avLst/>
          </a:prstGeom>
        </p:spPr>
      </p:pic>
      <p:graphicFrame>
        <p:nvGraphicFramePr>
          <p:cNvPr id="16" name="Diagram 15">
            <a:extLst>
              <a:ext uri="{FF2B5EF4-FFF2-40B4-BE49-F238E27FC236}">
                <a16:creationId xmlns:a16="http://schemas.microsoft.com/office/drawing/2014/main" id="{5A1AE5CE-343D-4AA2-3953-C766C2E8C6B5}"/>
              </a:ext>
            </a:extLst>
          </p:cNvPr>
          <p:cNvGraphicFramePr/>
          <p:nvPr>
            <p:extLst>
              <p:ext uri="{D42A27DB-BD31-4B8C-83A1-F6EECF244321}">
                <p14:modId xmlns:p14="http://schemas.microsoft.com/office/powerpoint/2010/main" val="4200850919"/>
              </p:ext>
            </p:extLst>
          </p:nvPr>
        </p:nvGraphicFramePr>
        <p:xfrm>
          <a:off x="3792975" y="1658259"/>
          <a:ext cx="3909485" cy="31017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9" name="Arrow: Down 18">
            <a:extLst>
              <a:ext uri="{FF2B5EF4-FFF2-40B4-BE49-F238E27FC236}">
                <a16:creationId xmlns:a16="http://schemas.microsoft.com/office/drawing/2014/main" id="{52C629BC-9C37-AED2-AEBE-F618CCBDC3EB}"/>
              </a:ext>
            </a:extLst>
          </p:cNvPr>
          <p:cNvSpPr/>
          <p:nvPr/>
        </p:nvSpPr>
        <p:spPr>
          <a:xfrm rot="16200000">
            <a:off x="3890811" y="2952866"/>
            <a:ext cx="688622" cy="445254"/>
          </a:xfrm>
          <a:prstGeom prst="downArrow">
            <a:avLst/>
          </a:prstGeom>
          <a:solidFill>
            <a:schemeClr val="accent1">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ea typeface="Calibri" panose="020F0502020204030204" pitchFamily="34" charset="0"/>
              <a:cs typeface="Calibri" panose="020F0502020204030204" pitchFamily="34" charset="0"/>
            </a:endParaRPr>
          </a:p>
        </p:txBody>
      </p:sp>
      <p:sp>
        <p:nvSpPr>
          <p:cNvPr id="20" name="Arrow: Down 19">
            <a:extLst>
              <a:ext uri="{FF2B5EF4-FFF2-40B4-BE49-F238E27FC236}">
                <a16:creationId xmlns:a16="http://schemas.microsoft.com/office/drawing/2014/main" id="{997D37FF-6C4C-2EFF-7841-B47C15ADF9BA}"/>
              </a:ext>
            </a:extLst>
          </p:cNvPr>
          <p:cNvSpPr/>
          <p:nvPr/>
        </p:nvSpPr>
        <p:spPr>
          <a:xfrm rot="16200000">
            <a:off x="7302711" y="2932059"/>
            <a:ext cx="688622" cy="445254"/>
          </a:xfrm>
          <a:prstGeom prst="down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latin typeface="Calibri" panose="020F0502020204030204" pitchFamily="34" charset="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7B713DE0-89F3-FC2F-A0E9-69BFF29669C0}"/>
              </a:ext>
            </a:extLst>
          </p:cNvPr>
          <p:cNvSpPr txBox="1"/>
          <p:nvPr/>
        </p:nvSpPr>
        <p:spPr>
          <a:xfrm>
            <a:off x="244471" y="566144"/>
            <a:ext cx="6096000" cy="584775"/>
          </a:xfrm>
          <a:prstGeom prst="rect">
            <a:avLst/>
          </a:prstGeom>
          <a:noFill/>
        </p:spPr>
        <p:txBody>
          <a:bodyPr wrap="square">
            <a:spAutoFit/>
          </a:bodyPr>
          <a:lstStyle/>
          <a:p>
            <a:r>
              <a:rPr lang="en-AU" sz="3200" b="1" i="0" dirty="0">
                <a:effectLst/>
                <a:latin typeface="Calibri" panose="020F0502020204030204" pitchFamily="34" charset="0"/>
                <a:ea typeface="Calibri" panose="020F0502020204030204" pitchFamily="34" charset="0"/>
                <a:cs typeface="Calibri" panose="020F0502020204030204" pitchFamily="34" charset="0"/>
              </a:rPr>
              <a:t>The Call to Adventure</a:t>
            </a:r>
            <a:endParaRPr lang="en-AU" sz="3200" dirty="0">
              <a:latin typeface="Calibri" panose="020F0502020204030204" pitchFamily="34" charset="0"/>
              <a:ea typeface="Calibri" panose="020F0502020204030204" pitchFamily="34" charset="0"/>
              <a:cs typeface="Calibri" panose="020F0502020204030204" pitchFamily="34" charset="0"/>
            </a:endParaRPr>
          </a:p>
        </p:txBody>
      </p:sp>
      <p:sp>
        <p:nvSpPr>
          <p:cNvPr id="23" name="Title 17">
            <a:extLst>
              <a:ext uri="{FF2B5EF4-FFF2-40B4-BE49-F238E27FC236}">
                <a16:creationId xmlns:a16="http://schemas.microsoft.com/office/drawing/2014/main" id="{F16F0F06-B2C3-9C1D-9D2D-9F112DB990D0}"/>
              </a:ext>
            </a:extLst>
          </p:cNvPr>
          <p:cNvSpPr txBox="1">
            <a:spLocks/>
          </p:cNvSpPr>
          <p:nvPr/>
        </p:nvSpPr>
        <p:spPr>
          <a:xfrm>
            <a:off x="8135785" y="964915"/>
            <a:ext cx="5444157" cy="11544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400" kern="1200">
                <a:solidFill>
                  <a:schemeClr val="accent2">
                    <a:lumMod val="50000"/>
                  </a:schemeClr>
                </a:solidFill>
                <a:latin typeface="+mn-lt"/>
                <a:ea typeface="+mn-ea"/>
                <a:cs typeface="+mn-cs"/>
              </a:defRPr>
            </a:lvl1pPr>
          </a:lstStyle>
          <a:p>
            <a:r>
              <a:rPr lang="en-GB" sz="1400" b="1" dirty="0">
                <a:solidFill>
                  <a:srgbClr val="374151"/>
                </a:solidFill>
                <a:latin typeface="Calibri" panose="020F0502020204030204" pitchFamily="34" charset="0"/>
                <a:ea typeface="Calibri" panose="020F0502020204030204" pitchFamily="34" charset="0"/>
                <a:cs typeface="Calibri" panose="020F0502020204030204" pitchFamily="34" charset="0"/>
              </a:rPr>
              <a:t>AI enhanced Credit Card Approval Process </a:t>
            </a:r>
            <a:endParaRPr lang="en-GB" sz="1400" b="1" dirty="0">
              <a:latin typeface="Calibri" panose="020F0502020204030204" pitchFamily="34" charset="0"/>
              <a:ea typeface="Calibri" panose="020F0502020204030204" pitchFamily="34" charset="0"/>
              <a:cs typeface="Calibri" panose="020F0502020204030204" pitchFamily="34" charset="0"/>
            </a:endParaRPr>
          </a:p>
        </p:txBody>
      </p:sp>
      <p:pic>
        <p:nvPicPr>
          <p:cNvPr id="25" name="Picture 24">
            <a:extLst>
              <a:ext uri="{FF2B5EF4-FFF2-40B4-BE49-F238E27FC236}">
                <a16:creationId xmlns:a16="http://schemas.microsoft.com/office/drawing/2014/main" id="{3946B3E9-B0EE-E53C-56E9-BDDB0E930AF8}"/>
              </a:ext>
            </a:extLst>
          </p:cNvPr>
          <p:cNvPicPr>
            <a:picLocks noChangeAspect="1"/>
          </p:cNvPicPr>
          <p:nvPr/>
        </p:nvPicPr>
        <p:blipFill>
          <a:blip r:embed="rId10"/>
          <a:stretch>
            <a:fillRect/>
          </a:stretch>
        </p:blipFill>
        <p:spPr>
          <a:xfrm>
            <a:off x="4522765" y="440516"/>
            <a:ext cx="2595091" cy="1211676"/>
          </a:xfrm>
          <a:prstGeom prst="rect">
            <a:avLst/>
          </a:prstGeom>
        </p:spPr>
      </p:pic>
      <p:sp>
        <p:nvSpPr>
          <p:cNvPr id="26" name="Rectangle 25">
            <a:extLst>
              <a:ext uri="{FF2B5EF4-FFF2-40B4-BE49-F238E27FC236}">
                <a16:creationId xmlns:a16="http://schemas.microsoft.com/office/drawing/2014/main" id="{8EC4C7B9-BECF-AD18-C089-7E5430DF35FC}"/>
              </a:ext>
            </a:extLst>
          </p:cNvPr>
          <p:cNvSpPr/>
          <p:nvPr/>
        </p:nvSpPr>
        <p:spPr>
          <a:xfrm>
            <a:off x="4513817" y="166954"/>
            <a:ext cx="2604039" cy="4527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b="1" dirty="0">
                <a:solidFill>
                  <a:schemeClr val="bg2"/>
                </a:solidFill>
                <a:latin typeface="Calibri" panose="020F0502020204030204" pitchFamily="34" charset="0"/>
                <a:ea typeface="Calibri" panose="020F0502020204030204" pitchFamily="34" charset="0"/>
                <a:cs typeface="Calibri" panose="020F0502020204030204" pitchFamily="34" charset="0"/>
              </a:rPr>
              <a:t>Q</a:t>
            </a:r>
            <a:r>
              <a:rPr lang="en-GB" b="1" i="0" dirty="0">
                <a:solidFill>
                  <a:schemeClr val="bg2"/>
                </a:solidFill>
                <a:latin typeface="Calibri" panose="020F0502020204030204" pitchFamily="34" charset="0"/>
                <a:ea typeface="Calibri" panose="020F0502020204030204" pitchFamily="34" charset="0"/>
                <a:cs typeface="Calibri" panose="020F0502020204030204" pitchFamily="34" charset="0"/>
              </a:rPr>
              <a:t>uest for enhancement</a:t>
            </a:r>
            <a:endParaRPr lang="en-AU"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129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b="1" smtClean="0">
                <a:latin typeface="Calibri" panose="020F0502020204030204" pitchFamily="34" charset="0"/>
                <a:ea typeface="Calibri" panose="020F0502020204030204" pitchFamily="34" charset="0"/>
                <a:cs typeface="Calibri" panose="020F0502020204030204" pitchFamily="34" charset="0"/>
              </a:rPr>
              <a:pPr/>
              <a:t>10/12/2023</a:t>
            </a:fld>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b="1" smtClean="0">
                <a:latin typeface="Calibri" panose="020F0502020204030204" pitchFamily="34" charset="0"/>
                <a:ea typeface="Calibri" panose="020F0502020204030204" pitchFamily="34" charset="0"/>
                <a:cs typeface="Calibri" panose="020F0502020204030204" pitchFamily="34" charset="0"/>
              </a:rPr>
              <a:pPr/>
              <a:t>3</a:t>
            </a:fld>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7B713DE0-89F3-FC2F-A0E9-69BFF29669C0}"/>
              </a:ext>
            </a:extLst>
          </p:cNvPr>
          <p:cNvSpPr txBox="1"/>
          <p:nvPr/>
        </p:nvSpPr>
        <p:spPr>
          <a:xfrm>
            <a:off x="244471" y="566144"/>
            <a:ext cx="6096000" cy="584775"/>
          </a:xfrm>
          <a:prstGeom prst="rect">
            <a:avLst/>
          </a:prstGeom>
          <a:noFill/>
        </p:spPr>
        <p:txBody>
          <a:bodyPr wrap="square">
            <a:spAutoFit/>
          </a:bodyPr>
          <a:lstStyle/>
          <a:p>
            <a:r>
              <a:rPr lang="en-AU" sz="3200" b="1" i="0" dirty="0">
                <a:effectLst/>
                <a:latin typeface="Calibri" panose="020F0502020204030204" pitchFamily="34" charset="0"/>
                <a:ea typeface="Calibri" panose="020F0502020204030204" pitchFamily="34" charset="0"/>
                <a:cs typeface="Calibri" panose="020F0502020204030204" pitchFamily="34" charset="0"/>
              </a:rPr>
              <a:t>Refining our tools </a:t>
            </a:r>
            <a:endParaRPr lang="en-AU" sz="32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3362386C-0144-4C2B-41B6-835199A7DBE6}"/>
              </a:ext>
            </a:extLst>
          </p:cNvPr>
          <p:cNvSpPr/>
          <p:nvPr/>
        </p:nvSpPr>
        <p:spPr>
          <a:xfrm>
            <a:off x="546452" y="2027322"/>
            <a:ext cx="1916995" cy="16594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latin typeface="Calibri" panose="020F0502020204030204" pitchFamily="34" charset="0"/>
                <a:ea typeface="Calibri" panose="020F0502020204030204" pitchFamily="34" charset="0"/>
                <a:cs typeface="Calibri" panose="020F0502020204030204" pitchFamily="34" charset="0"/>
              </a:rPr>
              <a:t>Setting up Y variable  </a:t>
            </a:r>
            <a:endParaRPr lang="en-AU" b="1" dirty="0">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43145B2B-D5B7-9FB1-6045-C93BDF55A24F}"/>
              </a:ext>
            </a:extLst>
          </p:cNvPr>
          <p:cNvSpPr/>
          <p:nvPr/>
        </p:nvSpPr>
        <p:spPr>
          <a:xfrm>
            <a:off x="2943226" y="2027322"/>
            <a:ext cx="1916995" cy="16594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latin typeface="Calibri" panose="020F0502020204030204" pitchFamily="34" charset="0"/>
                <a:ea typeface="Calibri" panose="020F0502020204030204" pitchFamily="34" charset="0"/>
                <a:cs typeface="Calibri" panose="020F0502020204030204" pitchFamily="34" charset="0"/>
              </a:rPr>
              <a:t>Missing Values &amp; Duplications  </a:t>
            </a:r>
            <a:endParaRPr lang="en-AU" b="1" dirty="0">
              <a:latin typeface="Calibri" panose="020F0502020204030204" pitchFamily="34" charset="0"/>
              <a:ea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9686142B-44AF-7E36-EA5B-DF0A5F4B44B3}"/>
              </a:ext>
            </a:extLst>
          </p:cNvPr>
          <p:cNvSpPr/>
          <p:nvPr/>
        </p:nvSpPr>
        <p:spPr>
          <a:xfrm>
            <a:off x="5377391" y="2027321"/>
            <a:ext cx="1916995" cy="16594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latin typeface="Calibri" panose="020F0502020204030204" pitchFamily="34" charset="0"/>
                <a:ea typeface="Calibri" panose="020F0502020204030204" pitchFamily="34" charset="0"/>
                <a:cs typeface="Calibri" panose="020F0502020204030204" pitchFamily="34" charset="0"/>
              </a:rPr>
              <a:t>Outliers </a:t>
            </a:r>
            <a:endParaRPr lang="en-AU" b="1" dirty="0">
              <a:latin typeface="Calibri" panose="020F0502020204030204" pitchFamily="34" charset="0"/>
              <a:ea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B71DFAEA-0732-CE90-05EB-A162E9AB32F9}"/>
              </a:ext>
            </a:extLst>
          </p:cNvPr>
          <p:cNvSpPr/>
          <p:nvPr/>
        </p:nvSpPr>
        <p:spPr>
          <a:xfrm>
            <a:off x="9728552" y="2027323"/>
            <a:ext cx="1916995" cy="16594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latin typeface="Calibri" panose="020F0502020204030204" pitchFamily="34" charset="0"/>
                <a:ea typeface="Calibri" panose="020F0502020204030204" pitchFamily="34" charset="0"/>
                <a:cs typeface="Calibri" panose="020F0502020204030204" pitchFamily="34" charset="0"/>
              </a:rPr>
              <a:t>Explorative Analysis  </a:t>
            </a:r>
            <a:endParaRPr lang="en-AU" b="1" dirty="0">
              <a:latin typeface="Calibri" panose="020F0502020204030204" pitchFamily="34" charset="0"/>
              <a:ea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0AB6C878-1903-E74C-B807-E043DB781724}"/>
              </a:ext>
            </a:extLst>
          </p:cNvPr>
          <p:cNvSpPr/>
          <p:nvPr/>
        </p:nvSpPr>
        <p:spPr>
          <a:xfrm>
            <a:off x="7552971" y="2027320"/>
            <a:ext cx="1916995" cy="16594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latin typeface="Calibri" panose="020F0502020204030204" pitchFamily="34" charset="0"/>
                <a:ea typeface="Calibri" panose="020F0502020204030204" pitchFamily="34" charset="0"/>
                <a:cs typeface="Calibri" panose="020F0502020204030204" pitchFamily="34" charset="0"/>
              </a:rPr>
              <a:t>Feature Engineering </a:t>
            </a:r>
            <a:endParaRPr lang="en-AU" b="1" dirty="0">
              <a:latin typeface="Calibri" panose="020F0502020204030204" pitchFamily="34" charset="0"/>
              <a:ea typeface="Calibri" panose="020F0502020204030204" pitchFamily="34" charset="0"/>
              <a:cs typeface="Calibri" panose="020F0502020204030204" pitchFamily="34" charset="0"/>
            </a:endParaRPr>
          </a:p>
        </p:txBody>
      </p:sp>
      <p:pic>
        <p:nvPicPr>
          <p:cNvPr id="25" name="Picture 24">
            <a:extLst>
              <a:ext uri="{FF2B5EF4-FFF2-40B4-BE49-F238E27FC236}">
                <a16:creationId xmlns:a16="http://schemas.microsoft.com/office/drawing/2014/main" id="{BA23C61D-770C-9357-9680-56B1AB5356A8}"/>
              </a:ext>
            </a:extLst>
          </p:cNvPr>
          <p:cNvPicPr>
            <a:picLocks noChangeAspect="1"/>
          </p:cNvPicPr>
          <p:nvPr/>
        </p:nvPicPr>
        <p:blipFill>
          <a:blip r:embed="rId3"/>
          <a:stretch>
            <a:fillRect/>
          </a:stretch>
        </p:blipFill>
        <p:spPr>
          <a:xfrm>
            <a:off x="8274756" y="4210757"/>
            <a:ext cx="3531515" cy="2537810"/>
          </a:xfrm>
          <a:prstGeom prst="rect">
            <a:avLst/>
          </a:prstGeom>
          <a:ln>
            <a:noFill/>
          </a:ln>
          <a:effectLst>
            <a:softEdge rad="112500"/>
          </a:effectLst>
        </p:spPr>
      </p:pic>
    </p:spTree>
    <p:extLst>
      <p:ext uri="{BB962C8B-B14F-4D97-AF65-F5344CB8AC3E}">
        <p14:creationId xmlns:p14="http://schemas.microsoft.com/office/powerpoint/2010/main" val="252142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b="1" smtClean="0">
                <a:solidFill>
                  <a:schemeClr val="bg2"/>
                </a:solidFill>
                <a:latin typeface="Calibri" panose="020F0502020204030204" pitchFamily="34" charset="0"/>
                <a:ea typeface="Calibri" panose="020F0502020204030204" pitchFamily="34" charset="0"/>
                <a:cs typeface="Calibri" panose="020F0502020204030204" pitchFamily="34" charset="0"/>
              </a:rPr>
              <a:pPr/>
              <a:t>10/12/2023</a:t>
            </a:fld>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b="1" smtClean="0">
                <a:solidFill>
                  <a:schemeClr val="bg2"/>
                </a:solidFill>
                <a:latin typeface="Calibri" panose="020F0502020204030204" pitchFamily="34" charset="0"/>
                <a:ea typeface="Calibri" panose="020F0502020204030204" pitchFamily="34" charset="0"/>
                <a:cs typeface="Calibri" panose="020F0502020204030204" pitchFamily="34" charset="0"/>
              </a:rPr>
              <a:pPr/>
              <a:t>4</a:t>
            </a:fld>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7B713DE0-89F3-FC2F-A0E9-69BFF29669C0}"/>
              </a:ext>
            </a:extLst>
          </p:cNvPr>
          <p:cNvSpPr txBox="1"/>
          <p:nvPr/>
        </p:nvSpPr>
        <p:spPr>
          <a:xfrm>
            <a:off x="239888" y="566144"/>
            <a:ext cx="6096000" cy="584775"/>
          </a:xfrm>
          <a:prstGeom prst="rect">
            <a:avLst/>
          </a:prstGeom>
          <a:noFill/>
        </p:spPr>
        <p:txBody>
          <a:bodyPr wrap="square">
            <a:spAutoFit/>
          </a:bodyPr>
          <a:lstStyle/>
          <a:p>
            <a:r>
              <a:rPr lang="en-AU" sz="3200" b="1" i="0" dirty="0">
                <a:effectLst/>
                <a:latin typeface="Calibri" panose="020F0502020204030204" pitchFamily="34" charset="0"/>
                <a:ea typeface="Calibri" panose="020F0502020204030204" pitchFamily="34" charset="0"/>
                <a:cs typeface="Calibri" panose="020F0502020204030204" pitchFamily="34" charset="0"/>
              </a:rPr>
              <a:t>The First </a:t>
            </a:r>
            <a:r>
              <a:rPr lang="en-AU" sz="3200" b="1" dirty="0">
                <a:latin typeface="Calibri" panose="020F0502020204030204" pitchFamily="34" charset="0"/>
                <a:ea typeface="Calibri" panose="020F0502020204030204" pitchFamily="34" charset="0"/>
                <a:cs typeface="Calibri" panose="020F0502020204030204" pitchFamily="34" charset="0"/>
              </a:rPr>
              <a:t>Tests</a:t>
            </a:r>
            <a:r>
              <a:rPr lang="en-AU" sz="3200" b="1" i="0" dirty="0">
                <a:effectLst/>
                <a:latin typeface="Calibri" panose="020F0502020204030204" pitchFamily="34" charset="0"/>
                <a:ea typeface="Calibri" panose="020F0502020204030204" pitchFamily="34" charset="0"/>
                <a:cs typeface="Calibri" panose="020F0502020204030204" pitchFamily="34" charset="0"/>
              </a:rPr>
              <a:t> </a:t>
            </a:r>
            <a:endParaRPr lang="en-AU" sz="32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A246BB92-BFE9-25A8-8C31-47C4C08A825D}"/>
              </a:ext>
            </a:extLst>
          </p:cNvPr>
          <p:cNvSpPr txBox="1"/>
          <p:nvPr/>
        </p:nvSpPr>
        <p:spPr>
          <a:xfrm>
            <a:off x="372533" y="1422401"/>
            <a:ext cx="9934223" cy="2585323"/>
          </a:xfrm>
          <a:prstGeom prst="rect">
            <a:avLst/>
          </a:prstGeom>
          <a:noFill/>
        </p:spPr>
        <p:txBody>
          <a:bodyPr wrap="square" rtlCol="0">
            <a:spAutoFit/>
          </a:bodyPr>
          <a:lstStyle/>
          <a:p>
            <a:r>
              <a:rPr lang="it-IT" b="1" i="0" dirty="0">
                <a:solidFill>
                  <a:srgbClr val="000000"/>
                </a:solidFill>
                <a:effectLst/>
                <a:latin typeface="Helvetica Neue"/>
              </a:rPr>
              <a:t>Baseline Model: Logistic Regression Model</a:t>
            </a:r>
          </a:p>
          <a:p>
            <a:endParaRPr lang="it-IT" b="1" i="0" dirty="0">
              <a:solidFill>
                <a:srgbClr val="000000"/>
              </a:solidFill>
              <a:effectLst/>
              <a:latin typeface="Helvetica Neue"/>
            </a:endParaRPr>
          </a:p>
          <a:p>
            <a:r>
              <a:rPr lang="en-GB" b="1" dirty="0">
                <a:solidFill>
                  <a:srgbClr val="000000"/>
                </a:solidFill>
                <a:latin typeface="Helvetica Neue"/>
              </a:rPr>
              <a:t>Accuracy: </a:t>
            </a:r>
            <a:r>
              <a:rPr lang="en-GB" dirty="0">
                <a:solidFill>
                  <a:srgbClr val="000000"/>
                </a:solidFill>
                <a:latin typeface="Helvetica Neue"/>
              </a:rPr>
              <a:t>Model accuracy is approximately 98.53%, indicating its overall performance.</a:t>
            </a:r>
          </a:p>
          <a:p>
            <a:endParaRPr lang="en-GB" b="1" dirty="0">
              <a:solidFill>
                <a:srgbClr val="000000"/>
              </a:solidFill>
              <a:latin typeface="Helvetica Neue"/>
            </a:endParaRPr>
          </a:p>
          <a:p>
            <a:r>
              <a:rPr lang="en-GB" b="1" dirty="0">
                <a:solidFill>
                  <a:srgbClr val="000000"/>
                </a:solidFill>
                <a:latin typeface="Helvetica Neue"/>
              </a:rPr>
              <a:t>Precision:</a:t>
            </a:r>
            <a:r>
              <a:rPr lang="en-GB" dirty="0">
                <a:solidFill>
                  <a:srgbClr val="000000"/>
                </a:solidFill>
                <a:latin typeface="Helvetica Neue"/>
              </a:rPr>
              <a:t> Precision for 'not high risk' is high at 99%, but for 'high risk,' it's 0%.</a:t>
            </a:r>
          </a:p>
          <a:p>
            <a:endParaRPr lang="en-GB" b="1" dirty="0">
              <a:solidFill>
                <a:srgbClr val="000000"/>
              </a:solidFill>
              <a:latin typeface="Helvetica Neue"/>
            </a:endParaRPr>
          </a:p>
          <a:p>
            <a:r>
              <a:rPr lang="en-GB" b="1" dirty="0">
                <a:solidFill>
                  <a:srgbClr val="000000"/>
                </a:solidFill>
                <a:latin typeface="Helvetica Neue"/>
              </a:rPr>
              <a:t>Recall:</a:t>
            </a:r>
            <a:r>
              <a:rPr lang="en-GB" dirty="0">
                <a:solidFill>
                  <a:srgbClr val="000000"/>
                </a:solidFill>
                <a:latin typeface="Helvetica Neue"/>
              </a:rPr>
              <a:t> Excellent recall for 'not high risk' at 100%, but 0% for 'high risk.'</a:t>
            </a:r>
          </a:p>
          <a:p>
            <a:endParaRPr lang="en-GB" b="1" dirty="0">
              <a:solidFill>
                <a:srgbClr val="000000"/>
              </a:solidFill>
              <a:latin typeface="Helvetica Neue"/>
            </a:endParaRPr>
          </a:p>
          <a:p>
            <a:r>
              <a:rPr lang="en-GB" b="1" dirty="0">
                <a:solidFill>
                  <a:srgbClr val="000000"/>
                </a:solidFill>
                <a:latin typeface="Helvetica Neue"/>
              </a:rPr>
              <a:t>F1-Score: </a:t>
            </a:r>
            <a:r>
              <a:rPr lang="en-GB" dirty="0">
                <a:solidFill>
                  <a:srgbClr val="000000"/>
                </a:solidFill>
                <a:latin typeface="Helvetica Neue"/>
              </a:rPr>
              <a:t>High F1-score (around 0.99) for 'not high risk,' but 0 for 'high risk.'</a:t>
            </a:r>
            <a:endParaRPr lang="en-AU" dirty="0"/>
          </a:p>
        </p:txBody>
      </p:sp>
      <p:pic>
        <p:nvPicPr>
          <p:cNvPr id="3" name="Picture 2">
            <a:extLst>
              <a:ext uri="{FF2B5EF4-FFF2-40B4-BE49-F238E27FC236}">
                <a16:creationId xmlns:a16="http://schemas.microsoft.com/office/drawing/2014/main" id="{29D3366C-8576-44E5-6075-9AA773785A46}"/>
              </a:ext>
            </a:extLst>
          </p:cNvPr>
          <p:cNvPicPr>
            <a:picLocks noChangeAspect="1"/>
          </p:cNvPicPr>
          <p:nvPr/>
        </p:nvPicPr>
        <p:blipFill>
          <a:blip r:embed="rId3"/>
          <a:stretch>
            <a:fillRect/>
          </a:stretch>
        </p:blipFill>
        <p:spPr>
          <a:xfrm>
            <a:off x="9031931" y="4266784"/>
            <a:ext cx="3026719" cy="2585323"/>
          </a:xfrm>
          <a:prstGeom prst="rect">
            <a:avLst/>
          </a:prstGeom>
          <a:ln>
            <a:noFill/>
          </a:ln>
          <a:effectLst>
            <a:softEdge rad="112500"/>
          </a:effectLst>
        </p:spPr>
      </p:pic>
    </p:spTree>
    <p:extLst>
      <p:ext uri="{BB962C8B-B14F-4D97-AF65-F5344CB8AC3E}">
        <p14:creationId xmlns:p14="http://schemas.microsoft.com/office/powerpoint/2010/main" val="250980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b="1" smtClean="0">
                <a:solidFill>
                  <a:schemeClr val="bg2"/>
                </a:solidFill>
                <a:latin typeface="Calibri" panose="020F0502020204030204" pitchFamily="34" charset="0"/>
                <a:ea typeface="Calibri" panose="020F0502020204030204" pitchFamily="34" charset="0"/>
                <a:cs typeface="Calibri" panose="020F0502020204030204" pitchFamily="34" charset="0"/>
              </a:rPr>
              <a:pPr/>
              <a:t>10/12/2023</a:t>
            </a:fld>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b="1" smtClean="0">
                <a:solidFill>
                  <a:schemeClr val="bg2"/>
                </a:solidFill>
                <a:latin typeface="Calibri" panose="020F0502020204030204" pitchFamily="34" charset="0"/>
                <a:ea typeface="Calibri" panose="020F0502020204030204" pitchFamily="34" charset="0"/>
                <a:cs typeface="Calibri" panose="020F0502020204030204" pitchFamily="34" charset="0"/>
              </a:rPr>
              <a:pPr/>
              <a:t>5</a:t>
            </a:fld>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7B713DE0-89F3-FC2F-A0E9-69BFF29669C0}"/>
              </a:ext>
            </a:extLst>
          </p:cNvPr>
          <p:cNvSpPr txBox="1"/>
          <p:nvPr/>
        </p:nvSpPr>
        <p:spPr>
          <a:xfrm>
            <a:off x="239888" y="566144"/>
            <a:ext cx="6096000" cy="584775"/>
          </a:xfrm>
          <a:prstGeom prst="rect">
            <a:avLst/>
          </a:prstGeom>
          <a:noFill/>
        </p:spPr>
        <p:txBody>
          <a:bodyPr wrap="square">
            <a:spAutoFit/>
          </a:bodyPr>
          <a:lstStyle/>
          <a:p>
            <a:r>
              <a:rPr lang="en-AU" sz="3200" b="1" i="0" dirty="0">
                <a:effectLst/>
                <a:latin typeface="Söhne"/>
              </a:rPr>
              <a:t>The Allies and Enemies</a:t>
            </a:r>
            <a:endParaRPr lang="en-AU" sz="32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Diagram 2">
            <a:extLst>
              <a:ext uri="{FF2B5EF4-FFF2-40B4-BE49-F238E27FC236}">
                <a16:creationId xmlns:a16="http://schemas.microsoft.com/office/drawing/2014/main" id="{9C3973E7-D87A-6B08-BDF2-7BE93D1DFEEA}"/>
              </a:ext>
            </a:extLst>
          </p:cNvPr>
          <p:cNvGraphicFramePr/>
          <p:nvPr>
            <p:extLst>
              <p:ext uri="{D42A27DB-BD31-4B8C-83A1-F6EECF244321}">
                <p14:modId xmlns:p14="http://schemas.microsoft.com/office/powerpoint/2010/main" val="4178877423"/>
              </p:ext>
            </p:extLst>
          </p:nvPr>
        </p:nvGraphicFramePr>
        <p:xfrm>
          <a:off x="239887" y="-420512"/>
          <a:ext cx="90755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a:extLst>
              <a:ext uri="{FF2B5EF4-FFF2-40B4-BE49-F238E27FC236}">
                <a16:creationId xmlns:a16="http://schemas.microsoft.com/office/drawing/2014/main" id="{89BAC5CF-D997-EBB0-076E-C2BFFF3F71FB}"/>
              </a:ext>
            </a:extLst>
          </p:cNvPr>
          <p:cNvSpPr/>
          <p:nvPr/>
        </p:nvSpPr>
        <p:spPr>
          <a:xfrm>
            <a:off x="209990" y="3590659"/>
            <a:ext cx="2437516" cy="1285348"/>
          </a:xfrm>
          <a:prstGeom prst="roundRect">
            <a:avLst/>
          </a:prstGeom>
          <a:solidFill>
            <a:srgbClr val="C0C9C2">
              <a:shade val="50000"/>
              <a:hueOff val="0"/>
              <a:satOff val="0"/>
              <a:lumOff val="0"/>
              <a:alphaOff val="0"/>
            </a:srgbClr>
          </a:solidFill>
          <a:ln w="12700" cap="flat" cmpd="sng" algn="ctr">
            <a:solidFill>
              <a:prstClr val="white">
                <a:hueOff val="0"/>
                <a:satOff val="0"/>
                <a:lumOff val="0"/>
                <a:alphaOff val="0"/>
              </a:prstClr>
            </a:solidFill>
            <a:prstDash val="solid"/>
            <a:miter lim="800000"/>
          </a:ln>
          <a:effectLst/>
        </p:spPr>
        <p:txBody>
          <a:bodyPr spcFirstLastPara="0" vert="horz" wrap="square" lIns="140970" tIns="140970" rIns="140970" bIns="140970" numCol="1" spcCol="1270" anchor="ctr" anchorCtr="0">
            <a:noAutofit/>
          </a:bodyPr>
          <a:lstStyle/>
          <a:p>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Re-examine Linearity </a:t>
            </a:r>
          </a:p>
          <a:p>
            <a:r>
              <a:rPr lang="en-AU" dirty="0">
                <a:solidFill>
                  <a:schemeClr val="tx1"/>
                </a:solidFill>
                <a:latin typeface="Calibri" panose="020F0502020204030204" pitchFamily="34" charset="0"/>
                <a:ea typeface="Calibri" panose="020F0502020204030204" pitchFamily="34" charset="0"/>
                <a:cs typeface="Calibri" panose="020F0502020204030204" pitchFamily="34" charset="0"/>
              </a:rPr>
              <a:t>Normality and Homoscedasticity</a:t>
            </a:r>
          </a:p>
          <a:p>
            <a:endParaRPr lang="en-AU"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7C82A9B3-1C01-B63C-AD4D-3E47FCD22EFD}"/>
              </a:ext>
            </a:extLst>
          </p:cNvPr>
          <p:cNvSpPr/>
          <p:nvPr/>
        </p:nvSpPr>
        <p:spPr>
          <a:xfrm>
            <a:off x="3588808" y="3034374"/>
            <a:ext cx="2407618" cy="1197351"/>
          </a:xfrm>
          <a:prstGeom prst="roundRect">
            <a:avLst/>
          </a:prstGeom>
          <a:solidFill>
            <a:srgbClr val="70AD47">
              <a:lumMod val="40000"/>
              <a:lumOff val="60000"/>
            </a:srgbClr>
          </a:solidFill>
          <a:ln w="12700" cap="flat" cmpd="sng" algn="ctr">
            <a:solidFill>
              <a:prstClr val="white">
                <a:hueOff val="0"/>
                <a:satOff val="0"/>
                <a:lumOff val="0"/>
                <a:alphaOff val="0"/>
              </a:prstClr>
            </a:solidFill>
            <a:prstDash val="solid"/>
            <a:miter lim="800000"/>
          </a:ln>
          <a:effectLst/>
        </p:spPr>
        <p:txBody>
          <a:bodyPr spcFirstLastPara="0" vert="horz" wrap="square" lIns="140970" tIns="140970" rIns="140970" bIns="140970" numCol="1" spcCol="1270" anchor="ctr" anchorCtr="0">
            <a:noAutofit/>
          </a:bodyPr>
          <a:lstStyle/>
          <a:p>
            <a:r>
              <a:rPr lang="en-GB">
                <a:latin typeface="Calibri" panose="020F0502020204030204" pitchFamily="34" charset="0"/>
                <a:ea typeface="Calibri" panose="020F0502020204030204" pitchFamily="34" charset="0"/>
                <a:cs typeface="Calibri" panose="020F0502020204030204" pitchFamily="34" charset="0"/>
              </a:rPr>
              <a:t>Remove Multicollinearity </a:t>
            </a:r>
          </a:p>
          <a:p>
            <a:r>
              <a:rPr lang="en-GB">
                <a:latin typeface="Calibri" panose="020F0502020204030204" pitchFamily="34" charset="0"/>
                <a:ea typeface="Calibri" panose="020F0502020204030204" pitchFamily="34" charset="0"/>
                <a:cs typeface="Calibri" panose="020F0502020204030204" pitchFamily="34" charset="0"/>
              </a:rPr>
              <a:t>Log Transformation  </a:t>
            </a:r>
          </a:p>
          <a:p>
            <a:endParaRPr lang="en-AU" dirty="0">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E5E5C01D-6730-2FC3-A5F3-4F7FBF57C59D}"/>
              </a:ext>
            </a:extLst>
          </p:cNvPr>
          <p:cNvSpPr/>
          <p:nvPr/>
        </p:nvSpPr>
        <p:spPr>
          <a:xfrm>
            <a:off x="3587357" y="4285290"/>
            <a:ext cx="2422567" cy="1074868"/>
          </a:xfrm>
          <a:prstGeom prst="roundRect">
            <a:avLst/>
          </a:prstGeom>
          <a:solidFill>
            <a:srgbClr val="70AD47">
              <a:lumMod val="40000"/>
              <a:lumOff val="60000"/>
            </a:srgbClr>
          </a:solidFill>
          <a:ln w="12700" cap="flat" cmpd="sng" algn="ctr">
            <a:solidFill>
              <a:prstClr val="white">
                <a:hueOff val="0"/>
                <a:satOff val="0"/>
                <a:lumOff val="0"/>
                <a:alphaOff val="0"/>
              </a:prstClr>
            </a:solidFill>
            <a:prstDash val="solid"/>
            <a:miter lim="800000"/>
          </a:ln>
          <a:effectLst/>
        </p:spPr>
        <p:txBody>
          <a:bodyPr spcFirstLastPara="0" vert="horz" wrap="square" lIns="140970" tIns="140970" rIns="140970" bIns="140970" numCol="1" spcCol="1270" anchor="ctr" anchorCtr="0">
            <a:noAutofit/>
          </a:bodyPr>
          <a:lstStyle/>
          <a:p>
            <a:r>
              <a:rPr lang="en-GB" dirty="0">
                <a:latin typeface="Calibri" panose="020F0502020204030204" pitchFamily="34" charset="0"/>
                <a:ea typeface="Calibri" panose="020F0502020204030204" pitchFamily="34" charset="0"/>
                <a:cs typeface="Calibri" panose="020F0502020204030204" pitchFamily="34" charset="0"/>
              </a:rPr>
              <a:t>Logistic Regression Version 2</a:t>
            </a:r>
            <a:endParaRPr lang="en-AU"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056C90BE-87B2-95BF-0E61-F05B6BFE0FD5}"/>
              </a:ext>
            </a:extLst>
          </p:cNvPr>
          <p:cNvSpPr/>
          <p:nvPr/>
        </p:nvSpPr>
        <p:spPr>
          <a:xfrm>
            <a:off x="6907832" y="3051011"/>
            <a:ext cx="2407618" cy="1101032"/>
          </a:xfrm>
          <a:prstGeom prst="roundRect">
            <a:avLst/>
          </a:prstGeom>
          <a:solidFill>
            <a:srgbClr val="70AD47">
              <a:lumMod val="75000"/>
            </a:srgbClr>
          </a:solidFill>
          <a:ln w="12700" cap="flat" cmpd="sng" algn="ctr">
            <a:solidFill>
              <a:prstClr val="white">
                <a:hueOff val="0"/>
                <a:satOff val="0"/>
                <a:lumOff val="0"/>
                <a:alphaOff val="0"/>
              </a:prstClr>
            </a:solidFill>
            <a:prstDash val="solid"/>
            <a:miter lim="800000"/>
          </a:ln>
          <a:effectLst/>
        </p:spPr>
        <p:txBody>
          <a:bodyPr spcFirstLastPara="0" vert="horz" wrap="square" lIns="140970" tIns="140970" rIns="140970" bIns="140970" numCol="1" spcCol="1270" anchor="ctr" anchorCtr="0">
            <a:noAutofit/>
          </a:bodyPr>
          <a:lstStyle/>
          <a:p>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Machine Learning Model Evaluation </a:t>
            </a:r>
          </a:p>
          <a:p>
            <a:r>
              <a:rPr lang="en-GB" dirty="0">
                <a:latin typeface="Calibri" panose="020F0502020204030204" pitchFamily="34" charset="0"/>
                <a:ea typeface="Calibri" panose="020F0502020204030204" pitchFamily="34" charset="0"/>
                <a:cs typeface="Calibri" panose="020F0502020204030204" pitchFamily="34" charset="0"/>
              </a:rPr>
              <a:t> </a:t>
            </a:r>
          </a:p>
          <a:p>
            <a:endParaRPr lang="en-AU" dirty="0">
              <a:latin typeface="Calibri" panose="020F0502020204030204" pitchFamily="34" charset="0"/>
              <a:ea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8EBCDE87-C370-E5B5-250C-F95004EE04E3}"/>
              </a:ext>
            </a:extLst>
          </p:cNvPr>
          <p:cNvSpPr/>
          <p:nvPr/>
        </p:nvSpPr>
        <p:spPr>
          <a:xfrm>
            <a:off x="6894863" y="4194436"/>
            <a:ext cx="2450483" cy="1446434"/>
          </a:xfrm>
          <a:prstGeom prst="roundRect">
            <a:avLst/>
          </a:prstGeom>
          <a:solidFill>
            <a:srgbClr val="70AD47">
              <a:lumMod val="75000"/>
            </a:srgbClr>
          </a:solidFill>
          <a:ln w="12700" cap="flat" cmpd="sng" algn="ctr">
            <a:solidFill>
              <a:prstClr val="white">
                <a:hueOff val="0"/>
                <a:satOff val="0"/>
                <a:lumOff val="0"/>
                <a:alphaOff val="0"/>
              </a:prstClr>
            </a:solidFill>
            <a:prstDash val="solid"/>
            <a:miter lim="800000"/>
          </a:ln>
          <a:effectLst/>
        </p:spPr>
        <p:txBody>
          <a:bodyPr spcFirstLastPara="0" vert="horz" wrap="square" lIns="140970" tIns="140970" rIns="140970" bIns="140970" numCol="1" spcCol="1270" anchor="ctr" anchorCtr="0">
            <a:noAutofit/>
          </a:bodyPr>
          <a:lstStyle/>
          <a:p>
            <a:r>
              <a:rPr lang="en-AU" dirty="0">
                <a:solidFill>
                  <a:schemeClr val="bg1"/>
                </a:solidFill>
                <a:latin typeface="Calibri" panose="020F0502020204030204" pitchFamily="34" charset="0"/>
                <a:ea typeface="Calibri" panose="020F0502020204030204" pitchFamily="34" charset="0"/>
                <a:cs typeface="Calibri" panose="020F0502020204030204" pitchFamily="34" charset="0"/>
              </a:rPr>
              <a:t>Gradient Boosting </a:t>
            </a: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vs </a:t>
            </a:r>
          </a:p>
          <a:p>
            <a:r>
              <a:rPr lang="en-AU" dirty="0">
                <a:solidFill>
                  <a:schemeClr val="bg1"/>
                </a:solidFill>
                <a:latin typeface="Calibri" panose="020F0502020204030204" pitchFamily="34" charset="0"/>
                <a:ea typeface="Calibri" panose="020F0502020204030204" pitchFamily="34" charset="0"/>
                <a:cs typeface="Calibri" panose="020F0502020204030204" pitchFamily="34" charset="0"/>
              </a:rPr>
              <a:t>Random Forest</a:t>
            </a:r>
          </a:p>
        </p:txBody>
      </p:sp>
      <p:pic>
        <p:nvPicPr>
          <p:cNvPr id="3074" name="Picture 2" descr="Lord of the Rings Timeline Explained: History of Middle Earth &amp; Beyond">
            <a:extLst>
              <a:ext uri="{FF2B5EF4-FFF2-40B4-BE49-F238E27FC236}">
                <a16:creationId xmlns:a16="http://schemas.microsoft.com/office/drawing/2014/main" id="{81E65652-89C0-DDD5-D913-B988F43D36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75243" y="21683"/>
            <a:ext cx="2830688" cy="16736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11" name="Connector: Elbow 10">
            <a:extLst>
              <a:ext uri="{FF2B5EF4-FFF2-40B4-BE49-F238E27FC236}">
                <a16:creationId xmlns:a16="http://schemas.microsoft.com/office/drawing/2014/main" id="{C38696B5-87E6-1AA2-AEFE-7A1A2B400AD4}"/>
              </a:ext>
            </a:extLst>
          </p:cNvPr>
          <p:cNvCxnSpPr>
            <a:cxnSpLocks/>
          </p:cNvCxnSpPr>
          <p:nvPr/>
        </p:nvCxnSpPr>
        <p:spPr>
          <a:xfrm flipV="1">
            <a:off x="2647506" y="2639746"/>
            <a:ext cx="868542" cy="789256"/>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Rectangle: Rounded Corners 14">
            <a:extLst>
              <a:ext uri="{FF2B5EF4-FFF2-40B4-BE49-F238E27FC236}">
                <a16:creationId xmlns:a16="http://schemas.microsoft.com/office/drawing/2014/main" id="{2064F310-0813-5C99-2B90-81D92C8883B8}"/>
              </a:ext>
            </a:extLst>
          </p:cNvPr>
          <p:cNvSpPr/>
          <p:nvPr/>
        </p:nvSpPr>
        <p:spPr>
          <a:xfrm>
            <a:off x="3546476" y="5390582"/>
            <a:ext cx="2449949" cy="1254949"/>
          </a:xfrm>
          <a:prstGeom prst="roundRect">
            <a:avLst/>
          </a:prstGeom>
          <a:solidFill>
            <a:srgbClr val="70AD47">
              <a:lumMod val="40000"/>
              <a:lumOff val="60000"/>
            </a:srgbClr>
          </a:solidFill>
          <a:ln w="12700" cap="flat" cmpd="sng" algn="ctr">
            <a:solidFill>
              <a:prstClr val="white">
                <a:hueOff val="0"/>
                <a:satOff val="0"/>
                <a:lumOff val="0"/>
                <a:alphaOff val="0"/>
              </a:prstClr>
            </a:solidFill>
            <a:prstDash val="solid"/>
            <a:miter lim="800000"/>
          </a:ln>
          <a:effectLst/>
        </p:spPr>
        <p:txBody>
          <a:bodyPr spcFirstLastPara="0" vert="horz" wrap="square" lIns="140970" tIns="140970" rIns="140970" bIns="140970" numCol="1" spcCol="1270" anchor="ctr" anchorCtr="0">
            <a:noAutofit/>
          </a:bodyPr>
          <a:lstStyle/>
          <a:p>
            <a:r>
              <a:rPr lang="en-GB" b="1" dirty="0">
                <a:latin typeface="Calibri" panose="020F0502020204030204" pitchFamily="34" charset="0"/>
                <a:ea typeface="Calibri" panose="020F0502020204030204" pitchFamily="34" charset="0"/>
                <a:cs typeface="Calibri" panose="020F0502020204030204" pitchFamily="34" charset="0"/>
              </a:rPr>
              <a:t>High risk category accuracy still low </a:t>
            </a:r>
            <a:endParaRPr lang="en-AU" b="1" dirty="0">
              <a:latin typeface="Calibri" panose="020F0502020204030204" pitchFamily="34" charset="0"/>
              <a:ea typeface="Calibri" panose="020F0502020204030204" pitchFamily="34" charset="0"/>
              <a:cs typeface="Calibri" panose="020F0502020204030204" pitchFamily="34" charset="0"/>
            </a:endParaRPr>
          </a:p>
        </p:txBody>
      </p:sp>
      <p:pic>
        <p:nvPicPr>
          <p:cNvPr id="18" name="Graphic 17" descr="Question mark">
            <a:extLst>
              <a:ext uri="{FF2B5EF4-FFF2-40B4-BE49-F238E27FC236}">
                <a16:creationId xmlns:a16="http://schemas.microsoft.com/office/drawing/2014/main" id="{78EF45DC-E83C-D3B4-AFE5-191CF4D7934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70311" y="5449852"/>
            <a:ext cx="914400" cy="914400"/>
          </a:xfrm>
          <a:prstGeom prst="rect">
            <a:avLst/>
          </a:prstGeom>
        </p:spPr>
      </p:pic>
      <p:grpSp>
        <p:nvGrpSpPr>
          <p:cNvPr id="19" name="Group 18">
            <a:extLst>
              <a:ext uri="{FF2B5EF4-FFF2-40B4-BE49-F238E27FC236}">
                <a16:creationId xmlns:a16="http://schemas.microsoft.com/office/drawing/2014/main" id="{1F408380-7AB9-21C3-423B-86D7325E3B0D}"/>
              </a:ext>
            </a:extLst>
          </p:cNvPr>
          <p:cNvGrpSpPr/>
          <p:nvPr/>
        </p:nvGrpSpPr>
        <p:grpSpPr>
          <a:xfrm>
            <a:off x="5170311" y="2798296"/>
            <a:ext cx="591258" cy="505430"/>
            <a:chOff x="893230" y="3505741"/>
            <a:chExt cx="591258" cy="505430"/>
          </a:xfrm>
        </p:grpSpPr>
        <p:sp>
          <p:nvSpPr>
            <p:cNvPr id="20" name="Arrow: Right 19">
              <a:extLst>
                <a:ext uri="{FF2B5EF4-FFF2-40B4-BE49-F238E27FC236}">
                  <a16:creationId xmlns:a16="http://schemas.microsoft.com/office/drawing/2014/main" id="{68F1886F-C0C7-6719-9F6F-F65A4617912C}"/>
                </a:ext>
              </a:extLst>
            </p:cNvPr>
            <p:cNvSpPr/>
            <p:nvPr/>
          </p:nvSpPr>
          <p:spPr>
            <a:xfrm rot="5400000">
              <a:off x="936144" y="3462827"/>
              <a:ext cx="505430" cy="591258"/>
            </a:xfrm>
            <a:prstGeom prst="rightArrow">
              <a:avLst>
                <a:gd name="adj1" fmla="val 60000"/>
                <a:gd name="adj2" fmla="val 50000"/>
              </a:avLst>
            </a:prstGeom>
          </p:spPr>
          <p:style>
            <a:lnRef idx="0">
              <a:schemeClr val="accent2">
                <a:shade val="90000"/>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fontRef>
          </p:style>
          <p:txBody>
            <a:bodyPr/>
            <a:lstStyle/>
            <a:p>
              <a:endParaRPr lang="en-AU"/>
            </a:p>
          </p:txBody>
        </p:sp>
        <p:sp>
          <p:nvSpPr>
            <p:cNvPr id="21" name="Arrow: Right 4">
              <a:extLst>
                <a:ext uri="{FF2B5EF4-FFF2-40B4-BE49-F238E27FC236}">
                  <a16:creationId xmlns:a16="http://schemas.microsoft.com/office/drawing/2014/main" id="{D46876ED-7CC7-9068-0B3E-481003D1A100}"/>
                </a:ext>
              </a:extLst>
            </p:cNvPr>
            <p:cNvSpPr txBox="1"/>
            <p:nvPr/>
          </p:nvSpPr>
          <p:spPr>
            <a:xfrm rot="5400000">
              <a:off x="1011959" y="3505265"/>
              <a:ext cx="353801" cy="3547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AU" sz="2400" kern="1200"/>
            </a:p>
          </p:txBody>
        </p:sp>
      </p:grpSp>
      <p:grpSp>
        <p:nvGrpSpPr>
          <p:cNvPr id="23" name="Group 22">
            <a:extLst>
              <a:ext uri="{FF2B5EF4-FFF2-40B4-BE49-F238E27FC236}">
                <a16:creationId xmlns:a16="http://schemas.microsoft.com/office/drawing/2014/main" id="{7A7F6FFF-F5B6-3198-50DF-CBCECC9C05B8}"/>
              </a:ext>
            </a:extLst>
          </p:cNvPr>
          <p:cNvGrpSpPr/>
          <p:nvPr/>
        </p:nvGrpSpPr>
        <p:grpSpPr>
          <a:xfrm>
            <a:off x="5170311" y="3927329"/>
            <a:ext cx="591258" cy="505430"/>
            <a:chOff x="893230" y="3505741"/>
            <a:chExt cx="591258" cy="505430"/>
          </a:xfrm>
        </p:grpSpPr>
        <p:sp>
          <p:nvSpPr>
            <p:cNvPr id="24" name="Arrow: Right 23">
              <a:extLst>
                <a:ext uri="{FF2B5EF4-FFF2-40B4-BE49-F238E27FC236}">
                  <a16:creationId xmlns:a16="http://schemas.microsoft.com/office/drawing/2014/main" id="{4F3BB2B2-82BD-93AA-079B-F4CC8755D886}"/>
                </a:ext>
              </a:extLst>
            </p:cNvPr>
            <p:cNvSpPr/>
            <p:nvPr/>
          </p:nvSpPr>
          <p:spPr>
            <a:xfrm rot="5400000">
              <a:off x="936144" y="3462827"/>
              <a:ext cx="505430" cy="591258"/>
            </a:xfrm>
            <a:prstGeom prst="rightArrow">
              <a:avLst>
                <a:gd name="adj1" fmla="val 60000"/>
                <a:gd name="adj2" fmla="val 50000"/>
              </a:avLst>
            </a:prstGeom>
          </p:spPr>
          <p:style>
            <a:lnRef idx="0">
              <a:schemeClr val="accent2">
                <a:shade val="90000"/>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fontRef>
          </p:style>
          <p:txBody>
            <a:bodyPr/>
            <a:lstStyle/>
            <a:p>
              <a:endParaRPr lang="en-AU"/>
            </a:p>
          </p:txBody>
        </p:sp>
        <p:sp>
          <p:nvSpPr>
            <p:cNvPr id="25" name="Arrow: Right 4">
              <a:extLst>
                <a:ext uri="{FF2B5EF4-FFF2-40B4-BE49-F238E27FC236}">
                  <a16:creationId xmlns:a16="http://schemas.microsoft.com/office/drawing/2014/main" id="{8E3020A7-1B84-C217-0AA2-1C3A1287DE4A}"/>
                </a:ext>
              </a:extLst>
            </p:cNvPr>
            <p:cNvSpPr txBox="1"/>
            <p:nvPr/>
          </p:nvSpPr>
          <p:spPr>
            <a:xfrm rot="5400000">
              <a:off x="1011959" y="3505265"/>
              <a:ext cx="353801" cy="3547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AU" sz="2400" kern="1200"/>
            </a:p>
          </p:txBody>
        </p:sp>
      </p:grpSp>
      <p:grpSp>
        <p:nvGrpSpPr>
          <p:cNvPr id="26" name="Group 25">
            <a:extLst>
              <a:ext uri="{FF2B5EF4-FFF2-40B4-BE49-F238E27FC236}">
                <a16:creationId xmlns:a16="http://schemas.microsoft.com/office/drawing/2014/main" id="{9D173A6F-0500-34E3-CBA8-543BBB2D5375}"/>
              </a:ext>
            </a:extLst>
          </p:cNvPr>
          <p:cNvGrpSpPr/>
          <p:nvPr/>
        </p:nvGrpSpPr>
        <p:grpSpPr>
          <a:xfrm>
            <a:off x="5188611" y="4968831"/>
            <a:ext cx="591258" cy="505430"/>
            <a:chOff x="893230" y="3505741"/>
            <a:chExt cx="591258" cy="505430"/>
          </a:xfrm>
        </p:grpSpPr>
        <p:sp>
          <p:nvSpPr>
            <p:cNvPr id="27" name="Arrow: Right 26">
              <a:extLst>
                <a:ext uri="{FF2B5EF4-FFF2-40B4-BE49-F238E27FC236}">
                  <a16:creationId xmlns:a16="http://schemas.microsoft.com/office/drawing/2014/main" id="{05C5C3A1-5DBF-AF39-8EB0-82EB63EF691E}"/>
                </a:ext>
              </a:extLst>
            </p:cNvPr>
            <p:cNvSpPr/>
            <p:nvPr/>
          </p:nvSpPr>
          <p:spPr>
            <a:xfrm rot="5400000">
              <a:off x="936144" y="3462827"/>
              <a:ext cx="505430" cy="591258"/>
            </a:xfrm>
            <a:prstGeom prst="rightArrow">
              <a:avLst>
                <a:gd name="adj1" fmla="val 60000"/>
                <a:gd name="adj2" fmla="val 50000"/>
              </a:avLst>
            </a:prstGeom>
          </p:spPr>
          <p:style>
            <a:lnRef idx="0">
              <a:schemeClr val="accent2">
                <a:shade val="90000"/>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fontRef>
          </p:style>
          <p:txBody>
            <a:bodyPr/>
            <a:lstStyle/>
            <a:p>
              <a:endParaRPr lang="en-AU"/>
            </a:p>
          </p:txBody>
        </p:sp>
        <p:sp>
          <p:nvSpPr>
            <p:cNvPr id="28" name="Arrow: Right 4">
              <a:extLst>
                <a:ext uri="{FF2B5EF4-FFF2-40B4-BE49-F238E27FC236}">
                  <a16:creationId xmlns:a16="http://schemas.microsoft.com/office/drawing/2014/main" id="{A9007559-2A20-0F0B-50D1-831591AEBF5B}"/>
                </a:ext>
              </a:extLst>
            </p:cNvPr>
            <p:cNvSpPr txBox="1"/>
            <p:nvPr/>
          </p:nvSpPr>
          <p:spPr>
            <a:xfrm rot="5400000">
              <a:off x="1011959" y="3505265"/>
              <a:ext cx="353801" cy="3547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AU" sz="2400" kern="1200"/>
            </a:p>
          </p:txBody>
        </p:sp>
      </p:grpSp>
      <p:cxnSp>
        <p:nvCxnSpPr>
          <p:cNvPr id="29" name="Connector: Elbow 28">
            <a:extLst>
              <a:ext uri="{FF2B5EF4-FFF2-40B4-BE49-F238E27FC236}">
                <a16:creationId xmlns:a16="http://schemas.microsoft.com/office/drawing/2014/main" id="{700DE79B-2103-7415-DCFB-4D82DEEF64A5}"/>
              </a:ext>
            </a:extLst>
          </p:cNvPr>
          <p:cNvCxnSpPr>
            <a:cxnSpLocks/>
            <a:stCxn id="15" idx="3"/>
          </p:cNvCxnSpPr>
          <p:nvPr/>
        </p:nvCxnSpPr>
        <p:spPr>
          <a:xfrm flipV="1">
            <a:off x="5996425" y="2639746"/>
            <a:ext cx="593596" cy="337831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50" name="Group 49">
            <a:extLst>
              <a:ext uri="{FF2B5EF4-FFF2-40B4-BE49-F238E27FC236}">
                <a16:creationId xmlns:a16="http://schemas.microsoft.com/office/drawing/2014/main" id="{948E9393-A23F-9E66-B52C-ECE8A9F154AD}"/>
              </a:ext>
            </a:extLst>
          </p:cNvPr>
          <p:cNvGrpSpPr/>
          <p:nvPr/>
        </p:nvGrpSpPr>
        <p:grpSpPr>
          <a:xfrm rot="5400000">
            <a:off x="8767106" y="2689393"/>
            <a:ext cx="505430" cy="591258"/>
            <a:chOff x="5968246" y="2413704"/>
            <a:chExt cx="505430" cy="591258"/>
          </a:xfrm>
        </p:grpSpPr>
        <p:sp>
          <p:nvSpPr>
            <p:cNvPr id="51" name="Arrow: Right 50">
              <a:extLst>
                <a:ext uri="{FF2B5EF4-FFF2-40B4-BE49-F238E27FC236}">
                  <a16:creationId xmlns:a16="http://schemas.microsoft.com/office/drawing/2014/main" id="{E6FE57EC-1CB9-D626-37CC-0EF605F8A2B5}"/>
                </a:ext>
              </a:extLst>
            </p:cNvPr>
            <p:cNvSpPr/>
            <p:nvPr/>
          </p:nvSpPr>
          <p:spPr>
            <a:xfrm>
              <a:off x="5968246" y="2413704"/>
              <a:ext cx="505430" cy="591258"/>
            </a:xfrm>
            <a:prstGeom prst="rightArrow">
              <a:avLst>
                <a:gd name="adj1" fmla="val 60000"/>
                <a:gd name="adj2" fmla="val 50000"/>
              </a:avLst>
            </a:prstGeom>
          </p:spPr>
          <p:style>
            <a:lnRef idx="0">
              <a:schemeClr val="accent2">
                <a:shade val="90000"/>
                <a:hueOff val="-11808"/>
                <a:satOff val="534"/>
                <a:lumOff val="15996"/>
                <a:alphaOff val="0"/>
              </a:schemeClr>
            </a:lnRef>
            <a:fillRef idx="1">
              <a:schemeClr val="accent2">
                <a:shade val="90000"/>
                <a:hueOff val="-11808"/>
                <a:satOff val="534"/>
                <a:lumOff val="15996"/>
                <a:alphaOff val="0"/>
              </a:schemeClr>
            </a:fillRef>
            <a:effectRef idx="0">
              <a:schemeClr val="accent2">
                <a:shade val="90000"/>
                <a:hueOff val="-11808"/>
                <a:satOff val="534"/>
                <a:lumOff val="15996"/>
                <a:alphaOff val="0"/>
              </a:schemeClr>
            </a:effectRef>
            <a:fontRef idx="minor">
              <a:schemeClr val="lt1"/>
            </a:fontRef>
          </p:style>
          <p:txBody>
            <a:bodyPr/>
            <a:lstStyle/>
            <a:p>
              <a:endParaRPr lang="en-AU"/>
            </a:p>
          </p:txBody>
        </p:sp>
        <p:sp>
          <p:nvSpPr>
            <p:cNvPr id="52" name="Arrow: Right 4">
              <a:extLst>
                <a:ext uri="{FF2B5EF4-FFF2-40B4-BE49-F238E27FC236}">
                  <a16:creationId xmlns:a16="http://schemas.microsoft.com/office/drawing/2014/main" id="{C9CA4394-67F1-B4C6-04FE-80A5666940A5}"/>
                </a:ext>
              </a:extLst>
            </p:cNvPr>
            <p:cNvSpPr txBox="1"/>
            <p:nvPr/>
          </p:nvSpPr>
          <p:spPr>
            <a:xfrm>
              <a:off x="5968246" y="2531956"/>
              <a:ext cx="353801" cy="3547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AU" sz="2400" kern="1200"/>
            </a:p>
          </p:txBody>
        </p:sp>
      </p:grpSp>
      <p:grpSp>
        <p:nvGrpSpPr>
          <p:cNvPr id="53" name="Group 52">
            <a:extLst>
              <a:ext uri="{FF2B5EF4-FFF2-40B4-BE49-F238E27FC236}">
                <a16:creationId xmlns:a16="http://schemas.microsoft.com/office/drawing/2014/main" id="{2E92B2A4-A1C7-ECF4-53E8-838ECD18E222}"/>
              </a:ext>
            </a:extLst>
          </p:cNvPr>
          <p:cNvGrpSpPr/>
          <p:nvPr/>
        </p:nvGrpSpPr>
        <p:grpSpPr>
          <a:xfrm rot="5400000">
            <a:off x="8797002" y="3936096"/>
            <a:ext cx="505430" cy="591258"/>
            <a:chOff x="5968246" y="2413704"/>
            <a:chExt cx="505430" cy="591258"/>
          </a:xfrm>
        </p:grpSpPr>
        <p:sp>
          <p:nvSpPr>
            <p:cNvPr id="54" name="Arrow: Right 53">
              <a:extLst>
                <a:ext uri="{FF2B5EF4-FFF2-40B4-BE49-F238E27FC236}">
                  <a16:creationId xmlns:a16="http://schemas.microsoft.com/office/drawing/2014/main" id="{13862C94-7908-3CCE-AC27-991979CC4A3C}"/>
                </a:ext>
              </a:extLst>
            </p:cNvPr>
            <p:cNvSpPr/>
            <p:nvPr/>
          </p:nvSpPr>
          <p:spPr>
            <a:xfrm>
              <a:off x="5968246" y="2413704"/>
              <a:ext cx="505430" cy="591258"/>
            </a:xfrm>
            <a:prstGeom prst="rightArrow">
              <a:avLst>
                <a:gd name="adj1" fmla="val 60000"/>
                <a:gd name="adj2" fmla="val 50000"/>
              </a:avLst>
            </a:prstGeom>
          </p:spPr>
          <p:style>
            <a:lnRef idx="0">
              <a:schemeClr val="accent2">
                <a:shade val="90000"/>
                <a:hueOff val="-11808"/>
                <a:satOff val="534"/>
                <a:lumOff val="15996"/>
                <a:alphaOff val="0"/>
              </a:schemeClr>
            </a:lnRef>
            <a:fillRef idx="1">
              <a:schemeClr val="accent2">
                <a:shade val="90000"/>
                <a:hueOff val="-11808"/>
                <a:satOff val="534"/>
                <a:lumOff val="15996"/>
                <a:alphaOff val="0"/>
              </a:schemeClr>
            </a:fillRef>
            <a:effectRef idx="0">
              <a:schemeClr val="accent2">
                <a:shade val="90000"/>
                <a:hueOff val="-11808"/>
                <a:satOff val="534"/>
                <a:lumOff val="15996"/>
                <a:alphaOff val="0"/>
              </a:schemeClr>
            </a:effectRef>
            <a:fontRef idx="minor">
              <a:schemeClr val="lt1"/>
            </a:fontRef>
          </p:style>
          <p:txBody>
            <a:bodyPr/>
            <a:lstStyle/>
            <a:p>
              <a:endParaRPr lang="en-AU"/>
            </a:p>
          </p:txBody>
        </p:sp>
        <p:sp>
          <p:nvSpPr>
            <p:cNvPr id="55" name="Arrow: Right 4">
              <a:extLst>
                <a:ext uri="{FF2B5EF4-FFF2-40B4-BE49-F238E27FC236}">
                  <a16:creationId xmlns:a16="http://schemas.microsoft.com/office/drawing/2014/main" id="{6D06C43D-4A43-E8DA-3012-6FCB13C8E2D2}"/>
                </a:ext>
              </a:extLst>
            </p:cNvPr>
            <p:cNvSpPr txBox="1"/>
            <p:nvPr/>
          </p:nvSpPr>
          <p:spPr>
            <a:xfrm>
              <a:off x="5968246" y="2531956"/>
              <a:ext cx="353801" cy="3547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AU" sz="2400" kern="1200"/>
            </a:p>
          </p:txBody>
        </p:sp>
      </p:grpSp>
    </p:spTree>
    <p:extLst>
      <p:ext uri="{BB962C8B-B14F-4D97-AF65-F5344CB8AC3E}">
        <p14:creationId xmlns:p14="http://schemas.microsoft.com/office/powerpoint/2010/main" val="271967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0F7FFD9-1CAB-FD3E-05E1-DE71F05D9293}"/>
              </a:ext>
            </a:extLst>
          </p:cNvPr>
          <p:cNvSpPr>
            <a:spLocks noGrp="1"/>
          </p:cNvSpPr>
          <p:nvPr>
            <p:ph type="body" sz="quarter" idx="13"/>
          </p:nvPr>
        </p:nvSpPr>
        <p:spPr>
          <a:xfrm>
            <a:off x="425026" y="3267233"/>
            <a:ext cx="6312606" cy="3050645"/>
          </a:xfrm>
        </p:spPr>
        <p:txBody>
          <a:bodyPr>
            <a:normAutofit fontScale="85000" lnSpcReduction="10000"/>
          </a:bodyPr>
          <a:lstStyle/>
          <a:p>
            <a:pPr algn="l">
              <a:buFont typeface="Arial" panose="020B0604020202020204" pitchFamily="34" charset="0"/>
              <a:buChar char="•"/>
            </a:pPr>
            <a:r>
              <a:rPr lang="en-GB"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Precision</a:t>
            </a:r>
            <a:r>
              <a:rPr lang="en-GB"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Precision for 'not high risk' is high at 99%, but for 'high risk,' it's only 28%.</a:t>
            </a:r>
          </a:p>
          <a:p>
            <a:pPr algn="l">
              <a:buFont typeface="Arial" panose="020B0604020202020204" pitchFamily="34" charset="0"/>
              <a:buChar char="•"/>
            </a:pPr>
            <a:r>
              <a:rPr lang="en-GB"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Recall</a:t>
            </a:r>
            <a:r>
              <a:rPr lang="en-GB"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Good recall for 'not high risk' at 99%, while for 'high risk,' it's 13%.</a:t>
            </a:r>
          </a:p>
          <a:p>
            <a:pPr algn="l">
              <a:buFont typeface="Arial" panose="020B0604020202020204" pitchFamily="34" charset="0"/>
              <a:buChar char="•"/>
            </a:pPr>
            <a:r>
              <a:rPr lang="en-GB"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F1-Score</a:t>
            </a:r>
            <a:r>
              <a:rPr lang="en-GB"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F1-score for 'not high risk' is high at around 0.99, but for 'high risk,' it's 0.18.</a:t>
            </a:r>
          </a:p>
          <a:p>
            <a:pPr algn="l">
              <a:buFont typeface="Arial" panose="020B0604020202020204" pitchFamily="34" charset="0"/>
              <a:buChar char="•"/>
            </a:pPr>
            <a:r>
              <a:rPr lang="en-GB"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Confusion Matrix</a:t>
            </a:r>
            <a:r>
              <a:rPr lang="en-GB"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Most predictions are correct for 'not high risk' (7136 out of 7292) but relatively few for 'high risk' (15 out of 117).</a:t>
            </a:r>
          </a:p>
          <a:p>
            <a:pPr algn="l">
              <a:buFont typeface="Arial" panose="020B0604020202020204" pitchFamily="34" charset="0"/>
              <a:buChar char="•"/>
            </a:pPr>
            <a:r>
              <a:rPr lang="en-GB"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ROC AUC Score</a:t>
            </a:r>
            <a:r>
              <a:rPr lang="en-GB"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model's ability to distinguish between high-risk and non-high-risk cases is moderate, with a score of approximately 0.56.</a:t>
            </a:r>
          </a:p>
          <a:p>
            <a:endParaRPr lang="en-AU" dirty="0"/>
          </a:p>
        </p:txBody>
      </p:sp>
      <p:sp>
        <p:nvSpPr>
          <p:cNvPr id="7" name="Date Placeholder 6">
            <a:extLst>
              <a:ext uri="{FF2B5EF4-FFF2-40B4-BE49-F238E27FC236}">
                <a16:creationId xmlns:a16="http://schemas.microsoft.com/office/drawing/2014/main" id="{E1E3182A-6BBF-BE32-DB85-E453FDE16057}"/>
              </a:ext>
            </a:extLst>
          </p:cNvPr>
          <p:cNvSpPr>
            <a:spLocks noGrp="1"/>
          </p:cNvSpPr>
          <p:nvPr>
            <p:ph type="dt" sz="half" idx="2"/>
          </p:nvPr>
        </p:nvSpPr>
        <p:spPr/>
        <p:txBody>
          <a:bodyPr/>
          <a:lstStyle/>
          <a:p>
            <a:fld id="{C7C81873-7D47-483D-BCB4-50DD9806C720}" type="datetime1">
              <a:rPr lang="en-US" smtClean="0"/>
              <a:t>10/12/2023</a:t>
            </a:fld>
            <a:endParaRPr lang="en-US" dirty="0"/>
          </a:p>
        </p:txBody>
      </p:sp>
      <p:sp>
        <p:nvSpPr>
          <p:cNvPr id="8" name="Slide Number Placeholder 7">
            <a:extLst>
              <a:ext uri="{FF2B5EF4-FFF2-40B4-BE49-F238E27FC236}">
                <a16:creationId xmlns:a16="http://schemas.microsoft.com/office/drawing/2014/main" id="{4121A949-3058-D0AA-6FC5-6FAF4BC0E92B}"/>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0" name="Rectangle 9">
            <a:extLst>
              <a:ext uri="{FF2B5EF4-FFF2-40B4-BE49-F238E27FC236}">
                <a16:creationId xmlns:a16="http://schemas.microsoft.com/office/drawing/2014/main" id="{1CAEF039-ED31-8F0C-7A22-A78860DB0BC6}"/>
              </a:ext>
            </a:extLst>
          </p:cNvPr>
          <p:cNvSpPr/>
          <p:nvPr/>
        </p:nvSpPr>
        <p:spPr>
          <a:xfrm>
            <a:off x="-281" y="414337"/>
            <a:ext cx="6579867" cy="77759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 Ultimate Choice: Random Forest</a:t>
            </a:r>
            <a:endParaRPr lang="en-AU"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5DBEC39C-47AF-DD63-453E-95D822524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623" y="169052"/>
            <a:ext cx="3778427" cy="28915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5EE97ED-32D1-86B2-CE58-C924BDAB15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8623" y="3267233"/>
            <a:ext cx="3696449" cy="28915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149C7C9-0606-35D8-4ECE-72314C748768}"/>
              </a:ext>
            </a:extLst>
          </p:cNvPr>
          <p:cNvSpPr/>
          <p:nvPr/>
        </p:nvSpPr>
        <p:spPr>
          <a:xfrm>
            <a:off x="869243" y="1191931"/>
            <a:ext cx="5710343" cy="16190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b="1" dirty="0">
                <a:solidFill>
                  <a:schemeClr val="tx1"/>
                </a:solidFill>
                <a:latin typeface="Calibri" panose="020F0502020204030204" pitchFamily="34" charset="0"/>
                <a:ea typeface="Calibri" panose="020F0502020204030204" pitchFamily="34" charset="0"/>
                <a:cs typeface="Calibri" panose="020F0502020204030204" pitchFamily="34" charset="0"/>
              </a:rPr>
              <a:t>98% </a:t>
            </a:r>
            <a:r>
              <a:rPr lang="en-GB" b="1" dirty="0">
                <a:solidFill>
                  <a:schemeClr val="tx1"/>
                </a:solidFill>
                <a:latin typeface="Calibri" panose="020F0502020204030204" pitchFamily="34" charset="0"/>
                <a:ea typeface="Calibri" panose="020F0502020204030204" pitchFamily="34" charset="0"/>
                <a:cs typeface="Calibri" panose="020F0502020204030204" pitchFamily="34" charset="0"/>
              </a:rPr>
              <a:t>Accuracy for Low risk </a:t>
            </a:r>
          </a:p>
          <a:p>
            <a:pPr algn="ctr"/>
            <a:r>
              <a:rPr lang="en-GB" sz="4000" b="1" dirty="0">
                <a:solidFill>
                  <a:schemeClr val="tx1"/>
                </a:solidFill>
                <a:latin typeface="Calibri" panose="020F0502020204030204" pitchFamily="34" charset="0"/>
                <a:ea typeface="Calibri" panose="020F0502020204030204" pitchFamily="34" charset="0"/>
                <a:cs typeface="Calibri" panose="020F0502020204030204" pitchFamily="34" charset="0"/>
              </a:rPr>
              <a:t>28% </a:t>
            </a:r>
            <a:r>
              <a:rPr lang="en-GB" b="1" dirty="0">
                <a:solidFill>
                  <a:schemeClr val="tx1"/>
                </a:solidFill>
                <a:latin typeface="Calibri" panose="020F0502020204030204" pitchFamily="34" charset="0"/>
                <a:ea typeface="Calibri" panose="020F0502020204030204" pitchFamily="34" charset="0"/>
                <a:cs typeface="Calibri" panose="020F0502020204030204" pitchFamily="34" charset="0"/>
              </a:rPr>
              <a:t>Accuracy for High Risk</a:t>
            </a:r>
            <a:endParaRPr lang="en-AU"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One cigarette a day, oh my Precious! | Brave Fish">
            <a:extLst>
              <a:ext uri="{FF2B5EF4-FFF2-40B4-BE49-F238E27FC236}">
                <a16:creationId xmlns:a16="http://schemas.microsoft.com/office/drawing/2014/main" id="{61D14B50-92CC-BDC3-0366-70B274F0E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7229" y="4904774"/>
            <a:ext cx="1764771" cy="194733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10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0F7FFD9-1CAB-FD3E-05E1-DE71F05D9293}"/>
              </a:ext>
            </a:extLst>
          </p:cNvPr>
          <p:cNvSpPr>
            <a:spLocks noGrp="1"/>
          </p:cNvSpPr>
          <p:nvPr>
            <p:ph type="body" sz="quarter" idx="13"/>
          </p:nvPr>
        </p:nvSpPr>
        <p:spPr>
          <a:xfrm>
            <a:off x="266980" y="1233488"/>
            <a:ext cx="11417019" cy="831444"/>
          </a:xfrm>
        </p:spPr>
        <p:txBody>
          <a:bodyPr>
            <a:normAutofit/>
          </a:bodyPr>
          <a:lstStyle/>
          <a:p>
            <a:pPr algn="l"/>
            <a:r>
              <a:rPr lang="en-GB" b="0" i="0" dirty="0">
                <a:solidFill>
                  <a:srgbClr val="374151"/>
                </a:solidFill>
                <a:effectLst/>
                <a:latin typeface="Söhne"/>
              </a:rPr>
              <a:t>Both training and test data exhibit low MSE and MAE values, indicating the model's effectiveness in minimizing prediction errors and its ability to generalize well to unseen data.</a:t>
            </a:r>
          </a:p>
          <a:p>
            <a:endParaRPr lang="en-AU" dirty="0"/>
          </a:p>
        </p:txBody>
      </p:sp>
      <p:sp>
        <p:nvSpPr>
          <p:cNvPr id="7" name="Date Placeholder 6">
            <a:extLst>
              <a:ext uri="{FF2B5EF4-FFF2-40B4-BE49-F238E27FC236}">
                <a16:creationId xmlns:a16="http://schemas.microsoft.com/office/drawing/2014/main" id="{E1E3182A-6BBF-BE32-DB85-E453FDE16057}"/>
              </a:ext>
            </a:extLst>
          </p:cNvPr>
          <p:cNvSpPr>
            <a:spLocks noGrp="1"/>
          </p:cNvSpPr>
          <p:nvPr>
            <p:ph type="dt" sz="half" idx="2"/>
          </p:nvPr>
        </p:nvSpPr>
        <p:spPr/>
        <p:txBody>
          <a:bodyPr/>
          <a:lstStyle/>
          <a:p>
            <a:fld id="{C7C81873-7D47-483D-BCB4-50DD9806C720}" type="datetime1">
              <a:rPr lang="en-US" smtClean="0"/>
              <a:t>10/12/2023</a:t>
            </a:fld>
            <a:endParaRPr lang="en-US" dirty="0"/>
          </a:p>
        </p:txBody>
      </p:sp>
      <p:sp>
        <p:nvSpPr>
          <p:cNvPr id="8" name="Slide Number Placeholder 7">
            <a:extLst>
              <a:ext uri="{FF2B5EF4-FFF2-40B4-BE49-F238E27FC236}">
                <a16:creationId xmlns:a16="http://schemas.microsoft.com/office/drawing/2014/main" id="{4121A949-3058-D0AA-6FC5-6FAF4BC0E92B}"/>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0" name="Rectangle 9">
            <a:extLst>
              <a:ext uri="{FF2B5EF4-FFF2-40B4-BE49-F238E27FC236}">
                <a16:creationId xmlns:a16="http://schemas.microsoft.com/office/drawing/2014/main" id="{1CAEF039-ED31-8F0C-7A22-A78860DB0BC6}"/>
              </a:ext>
            </a:extLst>
          </p:cNvPr>
          <p:cNvSpPr/>
          <p:nvPr/>
        </p:nvSpPr>
        <p:spPr>
          <a:xfrm>
            <a:off x="2167186" y="454437"/>
            <a:ext cx="6579868" cy="77759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 Power of Model </a:t>
            </a:r>
            <a:endParaRPr lang="en-AU"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2BE2714D-25C5-6969-CBF3-618A84926966}"/>
              </a:ext>
            </a:extLst>
          </p:cNvPr>
          <p:cNvSpPr/>
          <p:nvPr/>
        </p:nvSpPr>
        <p:spPr>
          <a:xfrm>
            <a:off x="318382" y="5208496"/>
            <a:ext cx="4090395" cy="145213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l">
              <a:buFont typeface="Arial" panose="020B0604020202020204" pitchFamily="34" charset="0"/>
              <a:buChar char="•"/>
            </a:pPr>
            <a:r>
              <a:rPr lang="en-GB" sz="1100" b="1" i="0" dirty="0">
                <a:solidFill>
                  <a:srgbClr val="374151"/>
                </a:solidFill>
                <a:effectLst/>
                <a:latin typeface="Söhne"/>
              </a:rPr>
              <a:t>Train MSE</a:t>
            </a:r>
            <a:r>
              <a:rPr lang="en-GB" sz="1100" b="0" i="0" dirty="0">
                <a:solidFill>
                  <a:srgbClr val="374151"/>
                </a:solidFill>
                <a:effectLst/>
                <a:latin typeface="Söhne"/>
              </a:rPr>
              <a:t>: 0.0146 indicates small squared differences between predicted and actual values in the training data, reflecting a good model fit.</a:t>
            </a:r>
          </a:p>
          <a:p>
            <a:pPr algn="l">
              <a:buFont typeface="Arial" panose="020B0604020202020204" pitchFamily="34" charset="0"/>
              <a:buChar char="•"/>
            </a:pPr>
            <a:r>
              <a:rPr lang="en-GB" sz="1100" b="1" i="0" dirty="0">
                <a:solidFill>
                  <a:srgbClr val="374151"/>
                </a:solidFill>
                <a:effectLst/>
                <a:latin typeface="Söhne"/>
              </a:rPr>
              <a:t>Train MAE</a:t>
            </a:r>
            <a:r>
              <a:rPr lang="en-GB" sz="1100" b="0" i="0" dirty="0">
                <a:solidFill>
                  <a:srgbClr val="374151"/>
                </a:solidFill>
                <a:effectLst/>
                <a:latin typeface="Söhne"/>
              </a:rPr>
              <a:t>: Approximately 0.0305 signifies small absolute differences between predicted and actual values in the training data, indicating an accurate model fit.</a:t>
            </a:r>
          </a:p>
        </p:txBody>
      </p:sp>
      <p:sp>
        <p:nvSpPr>
          <p:cNvPr id="5" name="Rectangle: Rounded Corners 4">
            <a:extLst>
              <a:ext uri="{FF2B5EF4-FFF2-40B4-BE49-F238E27FC236}">
                <a16:creationId xmlns:a16="http://schemas.microsoft.com/office/drawing/2014/main" id="{D948A2E9-BC11-6D31-BE24-4167EEE84A09}"/>
              </a:ext>
            </a:extLst>
          </p:cNvPr>
          <p:cNvSpPr/>
          <p:nvPr/>
        </p:nvSpPr>
        <p:spPr>
          <a:xfrm>
            <a:off x="5241433" y="5217406"/>
            <a:ext cx="4754160" cy="1452138"/>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171450" indent="-171450">
              <a:buFont typeface="Arial" panose="020B0604020202020204" pitchFamily="34" charset="0"/>
              <a:buChar char="•"/>
            </a:pPr>
            <a:r>
              <a:rPr lang="en-GB" sz="1100" b="1" dirty="0">
                <a:solidFill>
                  <a:srgbClr val="374151"/>
                </a:solidFill>
                <a:latin typeface="Söhne"/>
              </a:rPr>
              <a:t>Test MSE: </a:t>
            </a:r>
            <a:r>
              <a:rPr lang="en-GB" sz="1100" dirty="0">
                <a:solidFill>
                  <a:srgbClr val="374151"/>
                </a:solidFill>
                <a:latin typeface="Söhne"/>
              </a:rPr>
              <a:t>Around 0.0155 shows small squared differences between predicted and actual values in the test data, indicating strong model generalization.</a:t>
            </a:r>
          </a:p>
          <a:p>
            <a:pPr marL="171450" indent="-171450">
              <a:buFont typeface="Arial" panose="020B0604020202020204" pitchFamily="34" charset="0"/>
              <a:buChar char="•"/>
            </a:pPr>
            <a:r>
              <a:rPr lang="en-GB" sz="1100" b="1" dirty="0">
                <a:solidFill>
                  <a:srgbClr val="374151"/>
                </a:solidFill>
                <a:latin typeface="Söhne"/>
              </a:rPr>
              <a:t>Test MAE: </a:t>
            </a:r>
            <a:r>
              <a:rPr lang="en-GB" sz="1100" dirty="0">
                <a:solidFill>
                  <a:srgbClr val="374151"/>
                </a:solidFill>
                <a:latin typeface="Söhne"/>
              </a:rPr>
              <a:t>Approximately 0.0314 suggests small absolute differences between predicted and actual values in the test data, confirming good model generalization.</a:t>
            </a:r>
          </a:p>
        </p:txBody>
      </p:sp>
      <p:sp>
        <p:nvSpPr>
          <p:cNvPr id="9" name="Rectangle 8">
            <a:extLst>
              <a:ext uri="{FF2B5EF4-FFF2-40B4-BE49-F238E27FC236}">
                <a16:creationId xmlns:a16="http://schemas.microsoft.com/office/drawing/2014/main" id="{9ECC5B27-A203-3E4A-C025-CD70EE4020C7}"/>
              </a:ext>
            </a:extLst>
          </p:cNvPr>
          <p:cNvSpPr/>
          <p:nvPr/>
        </p:nvSpPr>
        <p:spPr>
          <a:xfrm>
            <a:off x="1327162" y="4989300"/>
            <a:ext cx="1738489" cy="3924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b="1" dirty="0">
                <a:latin typeface="Calibri" panose="020F0502020204030204" pitchFamily="34" charset="0"/>
                <a:ea typeface="Calibri" panose="020F0502020204030204" pitchFamily="34" charset="0"/>
                <a:cs typeface="Calibri" panose="020F0502020204030204" pitchFamily="34" charset="0"/>
              </a:rPr>
              <a:t>Train Data</a:t>
            </a:r>
            <a:endParaRPr lang="en-AU" b="1" dirty="0">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6F854609-0822-69E9-2A78-B67F35CAA349}"/>
              </a:ext>
            </a:extLst>
          </p:cNvPr>
          <p:cNvSpPr/>
          <p:nvPr/>
        </p:nvSpPr>
        <p:spPr>
          <a:xfrm>
            <a:off x="6495986" y="4989301"/>
            <a:ext cx="1738489" cy="3924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b="1" dirty="0">
                <a:latin typeface="Calibri" panose="020F0502020204030204" pitchFamily="34" charset="0"/>
                <a:ea typeface="Calibri" panose="020F0502020204030204" pitchFamily="34" charset="0"/>
                <a:cs typeface="Calibri" panose="020F0502020204030204" pitchFamily="34" charset="0"/>
              </a:rPr>
              <a:t>Test Data</a:t>
            </a:r>
            <a:endParaRPr lang="en-AU" b="1"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D796B1AF-DA9E-CB0F-1F07-61A98D32FEFA}"/>
              </a:ext>
            </a:extLst>
          </p:cNvPr>
          <p:cNvPicPr>
            <a:picLocks noChangeAspect="1"/>
          </p:cNvPicPr>
          <p:nvPr/>
        </p:nvPicPr>
        <p:blipFill>
          <a:blip r:embed="rId3"/>
          <a:stretch>
            <a:fillRect/>
          </a:stretch>
        </p:blipFill>
        <p:spPr>
          <a:xfrm>
            <a:off x="766525" y="2024302"/>
            <a:ext cx="3511963" cy="2666618"/>
          </a:xfrm>
          <a:prstGeom prst="rect">
            <a:avLst/>
          </a:prstGeom>
        </p:spPr>
      </p:pic>
      <p:pic>
        <p:nvPicPr>
          <p:cNvPr id="1026" name="Picture 2">
            <a:extLst>
              <a:ext uri="{FF2B5EF4-FFF2-40B4-BE49-F238E27FC236}">
                <a16:creationId xmlns:a16="http://schemas.microsoft.com/office/drawing/2014/main" id="{D9C4EB7E-C608-A58D-1F89-46824009B8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120" y="2024302"/>
            <a:ext cx="3609056" cy="2694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2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1E3182A-6BBF-BE32-DB85-E453FDE16057}"/>
              </a:ext>
            </a:extLst>
          </p:cNvPr>
          <p:cNvSpPr>
            <a:spLocks noGrp="1"/>
          </p:cNvSpPr>
          <p:nvPr>
            <p:ph type="dt" sz="half" idx="2"/>
          </p:nvPr>
        </p:nvSpPr>
        <p:spPr/>
        <p:txBody>
          <a:bodyPr/>
          <a:lstStyle/>
          <a:p>
            <a:fld id="{C7C81873-7D47-483D-BCB4-50DD9806C720}" type="datetime1">
              <a:rPr lang="en-US" smtClean="0"/>
              <a:t>10/12/2023</a:t>
            </a:fld>
            <a:endParaRPr lang="en-US" dirty="0"/>
          </a:p>
        </p:txBody>
      </p:sp>
      <p:sp>
        <p:nvSpPr>
          <p:cNvPr id="8" name="Slide Number Placeholder 7">
            <a:extLst>
              <a:ext uri="{FF2B5EF4-FFF2-40B4-BE49-F238E27FC236}">
                <a16:creationId xmlns:a16="http://schemas.microsoft.com/office/drawing/2014/main" id="{4121A949-3058-D0AA-6FC5-6FAF4BC0E92B}"/>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10" name="Rectangle 9">
            <a:extLst>
              <a:ext uri="{FF2B5EF4-FFF2-40B4-BE49-F238E27FC236}">
                <a16:creationId xmlns:a16="http://schemas.microsoft.com/office/drawing/2014/main" id="{1CAEF039-ED31-8F0C-7A22-A78860DB0BC6}"/>
              </a:ext>
            </a:extLst>
          </p:cNvPr>
          <p:cNvSpPr/>
          <p:nvPr/>
        </p:nvSpPr>
        <p:spPr>
          <a:xfrm>
            <a:off x="2280075" y="2159758"/>
            <a:ext cx="6579868" cy="77759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ea typeface="Calibri" panose="020F0502020204030204" pitchFamily="34" charset="0"/>
                <a:cs typeface="Calibri" panose="020F0502020204030204" pitchFamily="34" charset="0"/>
              </a:rPr>
              <a:t>Ask Questions! </a:t>
            </a:r>
            <a:endParaRPr lang="en-AU"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683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6A43-26DA-0C77-BD8F-17E9011C5DEE}"/>
              </a:ext>
            </a:extLst>
          </p:cNvPr>
          <p:cNvSpPr>
            <a:spLocks noGrp="1"/>
          </p:cNvSpPr>
          <p:nvPr>
            <p:ph type="title"/>
          </p:nvPr>
        </p:nvSpPr>
        <p:spPr/>
        <p:txBody>
          <a:bodyPr>
            <a:normAutofit/>
          </a:bodyPr>
          <a:lstStyle/>
          <a:p>
            <a:r>
              <a:rPr lang="en-GB" sz="2800" dirty="0">
                <a:latin typeface="Calibri" panose="020F0502020204030204" pitchFamily="34" charset="0"/>
                <a:ea typeface="Calibri" panose="020F0502020204030204" pitchFamily="34" charset="0"/>
                <a:cs typeface="Calibri" panose="020F0502020204030204" pitchFamily="34" charset="0"/>
              </a:rPr>
              <a:t>Thank you!</a:t>
            </a:r>
            <a:endParaRPr lang="en-AU"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E763DFC-2D59-9C90-3F84-079092A75E40}"/>
              </a:ext>
            </a:extLst>
          </p:cNvPr>
          <p:cNvSpPr>
            <a:spLocks noGrp="1"/>
          </p:cNvSpPr>
          <p:nvPr>
            <p:ph idx="1"/>
          </p:nvPr>
        </p:nvSpPr>
        <p:spPr/>
        <p:txBody>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Sumali Wickramarachchi </a:t>
            </a:r>
          </a:p>
          <a:p>
            <a:pPr lvl="0"/>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sumaliwick11@gmail.com</a:t>
            </a:r>
          </a:p>
          <a:p>
            <a:pPr lvl="0"/>
            <a:r>
              <a:rPr lang="en-AU" dirty="0">
                <a:solidFill>
                  <a:schemeClr val="tx1"/>
                </a:solidFill>
                <a:latin typeface="Calibri" panose="020F0502020204030204" pitchFamily="34" charset="0"/>
                <a:ea typeface="Calibri" panose="020F0502020204030204" pitchFamily="34" charset="0"/>
                <a:cs typeface="Calibri" panose="020F0502020204030204" pitchFamily="34" charset="0"/>
              </a:rPr>
              <a:t>GitHub: @SumaliWick </a:t>
            </a:r>
          </a:p>
          <a:p>
            <a:pPr lvl="0"/>
            <a:r>
              <a:rPr lang="en-AU" dirty="0">
                <a:solidFill>
                  <a:schemeClr val="tx1"/>
                </a:solidFill>
                <a:latin typeface="Calibri" panose="020F0502020204030204" pitchFamily="34" charset="0"/>
                <a:ea typeface="Calibri" panose="020F0502020204030204" pitchFamily="34" charset="0"/>
                <a:cs typeface="Calibri" panose="020F0502020204030204" pitchFamily="34" charset="0"/>
              </a:rPr>
              <a:t>LinkedIn profile: </a:t>
            </a:r>
            <a:r>
              <a:rPr lang="en-AU"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Sumali Wickramarachchi</a:t>
            </a:r>
          </a:p>
          <a:p>
            <a:pPr lvl="0"/>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https://www.linkedin.com/in/sumali-wickramarachchi-3a296356/</a:t>
            </a:r>
          </a:p>
          <a:p>
            <a:endParaRPr lang="en-AU" dirty="0"/>
          </a:p>
        </p:txBody>
      </p:sp>
    </p:spTree>
    <p:extLst>
      <p:ext uri="{BB962C8B-B14F-4D97-AF65-F5344CB8AC3E}">
        <p14:creationId xmlns:p14="http://schemas.microsoft.com/office/powerpoint/2010/main" val="3239334153"/>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288</TotalTime>
  <Words>1312</Words>
  <Application>Microsoft Office PowerPoint</Application>
  <PresentationFormat>Widescreen</PresentationFormat>
  <Paragraphs>132</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Biome Light</vt:lpstr>
      <vt:lpstr>Calibri</vt:lpstr>
      <vt:lpstr>Helvetica Neue</vt:lpstr>
      <vt:lpstr>Söhne</vt:lpstr>
      <vt:lpstr>Office Theme</vt:lpstr>
      <vt:lpstr>Enhancing Credit Card Approval Rate with Machine Learning</vt:lpstr>
      <vt:lpstr>Current State of Credit Card Approval Process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Credit Card Approval Rate with Machine Learning</dc:title>
  <dc:creator>Sumali Wickramarachchi</dc:creator>
  <cp:lastModifiedBy>Sumali Wickramarachchi</cp:lastModifiedBy>
  <cp:revision>6</cp:revision>
  <dcterms:created xsi:type="dcterms:W3CDTF">2023-10-09T20:03:41Z</dcterms:created>
  <dcterms:modified xsi:type="dcterms:W3CDTF">2023-10-11T20:53:23Z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