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1" r:id="rId4"/>
    <p:sldId id="274" r:id="rId5"/>
    <p:sldId id="278" r:id="rId6"/>
    <p:sldId id="263" r:id="rId7"/>
    <p:sldId id="276" r:id="rId8"/>
    <p:sldId id="277" r:id="rId9"/>
    <p:sldId id="279" r:id="rId10"/>
    <p:sldId id="280" r:id="rId11"/>
    <p:sldId id="275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95" r:id="rId25"/>
    <p:sldId id="294" r:id="rId26"/>
    <p:sldId id="296" r:id="rId27"/>
    <p:sldId id="297" r:id="rId28"/>
    <p:sldId id="299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1" r:id="rId41"/>
    <p:sldId id="310" r:id="rId42"/>
    <p:sldId id="312" r:id="rId43"/>
    <p:sldId id="313" r:id="rId44"/>
    <p:sldId id="314" r:id="rId45"/>
    <p:sldId id="273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rui" initials="lr" lastIdx="3" clrIdx="0">
    <p:extLst>
      <p:ext uri="{19B8F6BF-5375-455C-9EA6-DF929625EA0E}">
        <p15:presenceInfo xmlns:p15="http://schemas.microsoft.com/office/powerpoint/2012/main" userId="9b26c90ebf663a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CF"/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30" autoAdjust="0"/>
  </p:normalViewPr>
  <p:slideViewPr>
    <p:cSldViewPr snapToGrid="0" showGuides="1">
      <p:cViewPr varScale="1">
        <p:scale>
          <a:sx n="107" d="100"/>
          <a:sy n="107" d="100"/>
        </p:scale>
        <p:origin x="782" y="7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https://doc.qt.io/qt-5/qqmlengine.html#qmlRegisterSingletonType</a:t>
            </a:r>
          </a:p>
          <a:p>
            <a:r>
              <a:rPr lang="en-US" altLang="zh-CN"/>
              <a:t>https://doc.qt.io/qt-5/qtqml-cppintegration-overview.html#choosing-the-correct-integration-method-between-c-and-qml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2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2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0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8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5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4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3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https://blog.csdn.net/qq_34139994/article/details/10519544</a:t>
            </a:r>
          </a:p>
          <a:p>
            <a:r>
              <a:rPr lang="zh-CN" altLang="en-US"/>
              <a:t>其实可以加入 </a:t>
            </a:r>
            <a:r>
              <a:rPr lang="en-US" altLang="zh-CN"/>
              <a:t>QtQuick</a:t>
            </a:r>
            <a:r>
              <a:rPr lang="zh-CN" altLang="en-US"/>
              <a:t>加载</a:t>
            </a:r>
            <a:r>
              <a:rPr lang="en-US" altLang="zh-CN"/>
              <a:t>QML</a:t>
            </a:r>
            <a:r>
              <a:rPr lang="zh-CN" altLang="en-US"/>
              <a:t>文档过程解析的，但限于篇幅就没有加入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87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https://doc.qt.io/qt-5/qtqml-cppintegration-interactqmlfromcpp.html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通过元对象系统，可以查询 </a:t>
            </a:r>
            <a:r>
              <a:rPr lang="en-US" altLang="zh-CN"/>
              <a:t>QObject </a:t>
            </a:r>
            <a:r>
              <a:rPr lang="zh-CN" altLang="en-US"/>
              <a:t>的某个派生类的类名、有哪些信号、槽、属性、可调用方法等等信息。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11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通过元对象系统，可以查询 </a:t>
            </a:r>
            <a:r>
              <a:rPr lang="en-US" altLang="zh-CN"/>
              <a:t>QObject </a:t>
            </a:r>
            <a:r>
              <a:rPr lang="zh-CN" altLang="en-US"/>
              <a:t>的某个派生类的类名、有哪些信号、槽、属性、可调用方法等等信息。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42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通过元对象系统，可以查询 </a:t>
            </a:r>
            <a:r>
              <a:rPr lang="en-US" altLang="zh-CN"/>
              <a:t>QObject </a:t>
            </a:r>
            <a:r>
              <a:rPr lang="zh-CN" altLang="en-US"/>
              <a:t>的某个派生类的类名、有哪些信号、槽、属性、可调用方法等等信息。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通过元对象系统，可以查询 </a:t>
            </a:r>
            <a:r>
              <a:rPr lang="en-US" altLang="zh-CN"/>
              <a:t>QObject </a:t>
            </a:r>
            <a:r>
              <a:rPr lang="zh-CN" altLang="en-US"/>
              <a:t>的某个派生类的类名、有哪些信号、槽、属性、可调用方法等等信息。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7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5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0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2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8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https://doc.qt.io/qt-5/qqmlengine.html#qmlRegisterSingletonType</a:t>
            </a:r>
          </a:p>
          <a:p>
            <a:r>
              <a:rPr lang="en-US" altLang="zh-CN"/>
              <a:t>https://doc.qt.io/qt-5/qtqml-cppintegration-overview.html#choosing-the-correct-integration-method-between-c-and-qml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-5/qqmlcontext.html" TargetMode="External"/><Relationship Id="rId3" Type="http://schemas.openxmlformats.org/officeDocument/2006/relationships/hyperlink" Target="https://doc.qt.io/qt-5/qjsvalue.html" TargetMode="External"/><Relationship Id="rId7" Type="http://schemas.openxmlformats.org/officeDocument/2006/relationships/hyperlink" Target="https://doc.qt.io/qt-5/qqmlcomponent.html" TargetMode="External"/><Relationship Id="rId12" Type="http://schemas.openxmlformats.org/officeDocument/2006/relationships/hyperlink" Target="https://doc.qt.io/qt-5/qqmlerror.html" TargetMode="External"/><Relationship Id="rId2" Type="http://schemas.openxmlformats.org/officeDocument/2006/relationships/hyperlink" Target="https://doc.qt.io/qt-5/qjsengi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qmlapplicationengine.html" TargetMode="External"/><Relationship Id="rId11" Type="http://schemas.openxmlformats.org/officeDocument/2006/relationships/hyperlink" Target="https://doc.qt.io/qt-5/qqmlengineextensionplugin.html" TargetMode="External"/><Relationship Id="rId5" Type="http://schemas.openxmlformats.org/officeDocument/2006/relationships/hyperlink" Target="https://doc.qt.io/qt-5/qqmlabstracturlinterceptor.html" TargetMode="External"/><Relationship Id="rId10" Type="http://schemas.openxmlformats.org/officeDocument/2006/relationships/hyperlink" Target="https://doc.qt.io/qt-5/qqmlengine.html" TargetMode="External"/><Relationship Id="rId4" Type="http://schemas.openxmlformats.org/officeDocument/2006/relationships/hyperlink" Target="https://doc.qt.io/qt-5/qjsvalueiterator.html" TargetMode="External"/><Relationship Id="rId9" Type="http://schemas.openxmlformats.org/officeDocument/2006/relationships/hyperlink" Target="https://doc.qt.io/qt-5/qqmlpropert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-snapshots.qt.io/qt5-5.12/qtquickdialogs-index.html" TargetMode="External"/><Relationship Id="rId3" Type="http://schemas.openxmlformats.org/officeDocument/2006/relationships/hyperlink" Target="https://doc-snapshots.qt.io/qt5-5.12/qtquick-localstorage-qmlmodule.html" TargetMode="External"/><Relationship Id="rId7" Type="http://schemas.openxmlformats.org/officeDocument/2006/relationships/hyperlink" Target="https://doc-snapshots.qt.io/qt5-5.12/qtquick-window-qmlmodule.html" TargetMode="External"/><Relationship Id="rId2" Type="http://schemas.openxmlformats.org/officeDocument/2006/relationships/hyperlink" Target="https://doc-snapshots.qt.io/qt5-5.12/qtquick-xmllistmodel-qmlmodu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-snapshots.qt.io/qt5-5.12/qtquicklayouts-index.html" TargetMode="External"/><Relationship Id="rId5" Type="http://schemas.openxmlformats.org/officeDocument/2006/relationships/hyperlink" Target="https://doc-snapshots.qt.io/qt5-5.12/qtquick-particles-qmlmodule.html" TargetMode="External"/><Relationship Id="rId10" Type="http://schemas.openxmlformats.org/officeDocument/2006/relationships/hyperlink" Target="https://doc-snapshots.qt.io/qt5-5.12/qttest-qmlmodule.html" TargetMode="External"/><Relationship Id="rId4" Type="http://schemas.openxmlformats.org/officeDocument/2006/relationships/hyperlink" Target="https://doc-snapshots.qt.io/qt5-5.12/qtsql-attribution-sqlite.html#sqlite" TargetMode="External"/><Relationship Id="rId9" Type="http://schemas.openxmlformats.org/officeDocument/2006/relationships/hyperlink" Target="https://doc-snapshots.qt.io/qt5-5.12/qtquick-controls2-qmlmodule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-snapshots.qt.io/qt5-5.12/qml-qtquick-controls2-button.html" TargetMode="External"/><Relationship Id="rId13" Type="http://schemas.openxmlformats.org/officeDocument/2006/relationships/hyperlink" Target="https://doc-snapshots.qt.io/qt5-5.12/qml-qtquick-controls2-container.html" TargetMode="External"/><Relationship Id="rId18" Type="http://schemas.openxmlformats.org/officeDocument/2006/relationships/hyperlink" Target="https://doc-snapshots.qt.io/qt5-5.12/qml-qtquick-controls2-dialogbuttonbox.html" TargetMode="External"/><Relationship Id="rId26" Type="http://schemas.openxmlformats.org/officeDocument/2006/relationships/hyperlink" Target="https://doc-snapshots.qt.io/qt5-5.12/qml-qtquick-controls2-menubaritem.html" TargetMode="External"/><Relationship Id="rId3" Type="http://schemas.openxmlformats.org/officeDocument/2006/relationships/hyperlink" Target="https://doc-snapshots.qt.io/qt5-5.12/qml-qtquick-controls2-abstractbutton.html" TargetMode="External"/><Relationship Id="rId21" Type="http://schemas.openxmlformats.org/officeDocument/2006/relationships/hyperlink" Target="https://doc-snapshots.qt.io/qt5-5.12/qml-qtquick-controls2-groupbox.html" TargetMode="External"/><Relationship Id="rId7" Type="http://schemas.openxmlformats.org/officeDocument/2006/relationships/hyperlink" Target="https://doc-snapshots.qt.io/qt5-5.12/qml-qtquick-controls2-busyindicator.html" TargetMode="External"/><Relationship Id="rId12" Type="http://schemas.openxmlformats.org/officeDocument/2006/relationships/hyperlink" Target="https://doc-snapshots.qt.io/qt5-5.12/qml-qtquick-controls2-combobox.html" TargetMode="External"/><Relationship Id="rId17" Type="http://schemas.openxmlformats.org/officeDocument/2006/relationships/hyperlink" Target="https://doc-snapshots.qt.io/qt5-5.12/qml-qtquick-controls2-dialog.html" TargetMode="External"/><Relationship Id="rId25" Type="http://schemas.openxmlformats.org/officeDocument/2006/relationships/hyperlink" Target="https://doc-snapshots.qt.io/qt5-5.12/qml-qtquick-controls2-menubar.html" TargetMode="External"/><Relationship Id="rId2" Type="http://schemas.openxmlformats.org/officeDocument/2006/relationships/hyperlink" Target="https://doc-snapshots.qt.io/qt5-5.12/qtquick-controls2-qmlmodule.html" TargetMode="External"/><Relationship Id="rId16" Type="http://schemas.openxmlformats.org/officeDocument/2006/relationships/hyperlink" Target="https://doc-snapshots.qt.io/qt5-5.12/qml-qtquick-controls2-dial.html" TargetMode="External"/><Relationship Id="rId20" Type="http://schemas.openxmlformats.org/officeDocument/2006/relationships/hyperlink" Target="https://doc-snapshots.qt.io/qt5-5.12/qml-qtquick-controls2-frame.html" TargetMode="External"/><Relationship Id="rId29" Type="http://schemas.openxmlformats.org/officeDocument/2006/relationships/hyperlink" Target="https://doc-snapshots.qt.io/qt5-5.12/qml-qtquick-controls2-over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-snapshots.qt.io/qt5-5.12/qml-qtquick-controls2-applicationwindow.html" TargetMode="External"/><Relationship Id="rId11" Type="http://schemas.openxmlformats.org/officeDocument/2006/relationships/hyperlink" Target="https://doc-snapshots.qt.io/qt5-5.12/qml-qtquick-controls2-checkdelegate.html" TargetMode="External"/><Relationship Id="rId24" Type="http://schemas.openxmlformats.org/officeDocument/2006/relationships/hyperlink" Target="https://doc-snapshots.qt.io/qt5-5.12/qml-qtquick-controls2-menu.html" TargetMode="External"/><Relationship Id="rId32" Type="http://schemas.openxmlformats.org/officeDocument/2006/relationships/hyperlink" Target="https://doc-snapshots.qt.io/qt5-5.12/qml-qtquick-controls2-pane.html" TargetMode="External"/><Relationship Id="rId5" Type="http://schemas.openxmlformats.org/officeDocument/2006/relationships/hyperlink" Target="https://doc-snapshots.qt.io/qt5-5.12/qml-qtquick-controls2-actiongroup.html" TargetMode="External"/><Relationship Id="rId15" Type="http://schemas.openxmlformats.org/officeDocument/2006/relationships/hyperlink" Target="https://doc-snapshots.qt.io/qt5-5.12/qml-qtquick-controls2-delaybutton.html" TargetMode="External"/><Relationship Id="rId23" Type="http://schemas.openxmlformats.org/officeDocument/2006/relationships/hyperlink" Target="https://doc-snapshots.qt.io/qt5-5.12/qml-qtquick-controls2-label.html" TargetMode="External"/><Relationship Id="rId28" Type="http://schemas.openxmlformats.org/officeDocument/2006/relationships/hyperlink" Target="https://doc-snapshots.qt.io/qt5-5.12/qml-qtquick-controls2-menuseparator.html" TargetMode="External"/><Relationship Id="rId10" Type="http://schemas.openxmlformats.org/officeDocument/2006/relationships/hyperlink" Target="https://doc-snapshots.qt.io/qt5-5.12/qml-qtquick-controls2-checkbox.html" TargetMode="External"/><Relationship Id="rId19" Type="http://schemas.openxmlformats.org/officeDocument/2006/relationships/hyperlink" Target="https://doc-snapshots.qt.io/qt5-5.12/qml-qtquick-controls2-drawer.html" TargetMode="External"/><Relationship Id="rId31" Type="http://schemas.openxmlformats.org/officeDocument/2006/relationships/hyperlink" Target="https://doc-snapshots.qt.io/qt5-5.12/qml-qtquick-controls2-pageindicator.html" TargetMode="External"/><Relationship Id="rId4" Type="http://schemas.openxmlformats.org/officeDocument/2006/relationships/hyperlink" Target="https://doc-snapshots.qt.io/qt5-5.12/qml-qtquick-controls2-action.html" TargetMode="External"/><Relationship Id="rId9" Type="http://schemas.openxmlformats.org/officeDocument/2006/relationships/hyperlink" Target="https://doc-snapshots.qt.io/qt5-5.12/qml-qtquick-controls2-buttongroup.html" TargetMode="External"/><Relationship Id="rId14" Type="http://schemas.openxmlformats.org/officeDocument/2006/relationships/hyperlink" Target="https://doc-snapshots.qt.io/qt5-5.12/qml-qtquick-controls2-control.html" TargetMode="External"/><Relationship Id="rId22" Type="http://schemas.openxmlformats.org/officeDocument/2006/relationships/hyperlink" Target="https://doc-snapshots.qt.io/qt5-5.12/qml-qtquick-controls2-itemdelegate.html" TargetMode="External"/><Relationship Id="rId27" Type="http://schemas.openxmlformats.org/officeDocument/2006/relationships/hyperlink" Target="https://doc-snapshots.qt.io/qt5-5.12/qml-qtquick-controls2-menuitem.html" TargetMode="External"/><Relationship Id="rId30" Type="http://schemas.openxmlformats.org/officeDocument/2006/relationships/hyperlink" Target="https://doc-snapshots.qt.io/qt5-5.12/qml-qtquick-controls2-page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-snapshots.qt.io/qt5-5.12/qml-qtquick-controls2-textarea.html" TargetMode="External"/><Relationship Id="rId13" Type="http://schemas.openxmlformats.org/officeDocument/2006/relationships/hyperlink" Target="https://doc-snapshots.qt.io/qt5-5.12/qml-qtquick-controls2-tooltip.html" TargetMode="External"/><Relationship Id="rId18" Type="http://schemas.openxmlformats.org/officeDocument/2006/relationships/hyperlink" Target="https://doc-snapshots.qt.io/qt5-5.12/qml-qtquick-controls2-radiodelegate.html" TargetMode="External"/><Relationship Id="rId26" Type="http://schemas.openxmlformats.org/officeDocument/2006/relationships/hyperlink" Target="https://doc-snapshots.qt.io/qt5-5.12/qml-qtquick-controls2-stackview.html" TargetMode="External"/><Relationship Id="rId3" Type="http://schemas.openxmlformats.org/officeDocument/2006/relationships/hyperlink" Target="https://doc-snapshots.qt.io/qt5-5.12/qml-qtquick-controls2-swipeview.html" TargetMode="External"/><Relationship Id="rId21" Type="http://schemas.openxmlformats.org/officeDocument/2006/relationships/hyperlink" Target="https://doc-snapshots.qt.io/qt5-5.12/qml-qtquick-controls2-scrollbar.html" TargetMode="External"/><Relationship Id="rId7" Type="http://schemas.openxmlformats.org/officeDocument/2006/relationships/hyperlink" Target="https://doc-snapshots.qt.io/qt5-5.12/qml-qtquick-controls2-tabbutton.html" TargetMode="External"/><Relationship Id="rId12" Type="http://schemas.openxmlformats.org/officeDocument/2006/relationships/hyperlink" Target="https://doc-snapshots.qt.io/qt5-5.12/qml-qtquick-controls2-toolseparator.html" TargetMode="External"/><Relationship Id="rId17" Type="http://schemas.openxmlformats.org/officeDocument/2006/relationships/hyperlink" Target="https://doc-snapshots.qt.io/qt5-5.12/qml-qtquick-controls2-radiobutton.html" TargetMode="External"/><Relationship Id="rId25" Type="http://schemas.openxmlformats.org/officeDocument/2006/relationships/hyperlink" Target="https://doc-snapshots.qt.io/qt5-5.12/qml-qtquick-controls2-spinbox.html" TargetMode="External"/><Relationship Id="rId2" Type="http://schemas.openxmlformats.org/officeDocument/2006/relationships/hyperlink" Target="https://doc-snapshots.qt.io/qt5-5.12/qtquick-controls2-qmlmodule.html" TargetMode="External"/><Relationship Id="rId16" Type="http://schemas.openxmlformats.org/officeDocument/2006/relationships/hyperlink" Target="https://doc-snapshots.qt.io/qt5-5.12/qml-qtquick-controls2-progressbar.html" TargetMode="External"/><Relationship Id="rId20" Type="http://schemas.openxmlformats.org/officeDocument/2006/relationships/hyperlink" Target="https://doc-snapshots.qt.io/qt5-5.12/qml-qtquick-controls2-round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-snapshots.qt.io/qt5-5.12/qml-qtquick-controls2-tabbar.html" TargetMode="External"/><Relationship Id="rId11" Type="http://schemas.openxmlformats.org/officeDocument/2006/relationships/hyperlink" Target="https://doc-snapshots.qt.io/qt5-5.12/qml-qtquick-controls2-toolbutton.html" TargetMode="External"/><Relationship Id="rId24" Type="http://schemas.openxmlformats.org/officeDocument/2006/relationships/hyperlink" Target="https://doc-snapshots.qt.io/qt5-5.12/qml-qtquick-controls2-slider.html" TargetMode="External"/><Relationship Id="rId5" Type="http://schemas.openxmlformats.org/officeDocument/2006/relationships/hyperlink" Target="https://doc-snapshots.qt.io/qt5-5.12/qml-qtquick-controls2-switchdelegate.html" TargetMode="External"/><Relationship Id="rId15" Type="http://schemas.openxmlformats.org/officeDocument/2006/relationships/hyperlink" Target="https://doc-snapshots.qt.io/qt5-5.12/qml-qtquick-controls2-popup.html" TargetMode="External"/><Relationship Id="rId23" Type="http://schemas.openxmlformats.org/officeDocument/2006/relationships/hyperlink" Target="https://doc-snapshots.qt.io/qt5-5.12/qml-qtquick-controls2-scrollview.html" TargetMode="External"/><Relationship Id="rId10" Type="http://schemas.openxmlformats.org/officeDocument/2006/relationships/hyperlink" Target="https://doc-snapshots.qt.io/qt5-5.12/qml-qtquick-controls2-toolbar.html" TargetMode="External"/><Relationship Id="rId19" Type="http://schemas.openxmlformats.org/officeDocument/2006/relationships/hyperlink" Target="https://doc-snapshots.qt.io/qt5-5.12/qml-qtquick-controls2-rangeslider.html" TargetMode="External"/><Relationship Id="rId4" Type="http://schemas.openxmlformats.org/officeDocument/2006/relationships/hyperlink" Target="https://doc-snapshots.qt.io/qt5-5.12/qml-qtquick-controls2-switch.html" TargetMode="External"/><Relationship Id="rId9" Type="http://schemas.openxmlformats.org/officeDocument/2006/relationships/hyperlink" Target="https://doc-snapshots.qt.io/qt5-5.12/qml-qtquick-controls2-textfield.html" TargetMode="External"/><Relationship Id="rId14" Type="http://schemas.openxmlformats.org/officeDocument/2006/relationships/hyperlink" Target="https://doc-snapshots.qt.io/qt5-5.12/qml-qtquick-controls2-tumbler.html" TargetMode="External"/><Relationship Id="rId22" Type="http://schemas.openxmlformats.org/officeDocument/2006/relationships/hyperlink" Target="https://doc-snapshots.qt.io/qt5-5.12/qml-qtquick-controls2-scrollindicator.html" TargetMode="External"/><Relationship Id="rId27" Type="http://schemas.openxmlformats.org/officeDocument/2006/relationships/hyperlink" Target="https://doc-snapshots.qt.io/qt5-5.12/qml-qtquick-controls2-swipedelegat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-5/qml-qtqml-number.html" TargetMode="External"/><Relationship Id="rId3" Type="http://schemas.openxmlformats.org/officeDocument/2006/relationships/hyperlink" Target="https://doc.qt.io/qt-5/qml-qtqml-component.html" TargetMode="External"/><Relationship Id="rId7" Type="http://schemas.openxmlformats.org/officeDocument/2006/relationships/hyperlink" Target="https://doc.qt.io/qt-5/qml-qtqml-loggingcategory.html" TargetMode="External"/><Relationship Id="rId12" Type="http://schemas.openxmlformats.org/officeDocument/2006/relationships/hyperlink" Target="https://doc.qt.io/qt-5/qml-qtqml-timer.html" TargetMode="External"/><Relationship Id="rId2" Type="http://schemas.openxmlformats.org/officeDocument/2006/relationships/hyperlink" Target="https://doc.qt.io/qt-5/qml-qtqml-bin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ml-qtqml-locale.html" TargetMode="External"/><Relationship Id="rId11" Type="http://schemas.openxmlformats.org/officeDocument/2006/relationships/hyperlink" Target="https://doc.qt.io/qt-5/qml-qtqml-string.html" TargetMode="External"/><Relationship Id="rId5" Type="http://schemas.openxmlformats.org/officeDocument/2006/relationships/hyperlink" Target="https://doc.qt.io/qt-5/qml-qtqml-date.html" TargetMode="External"/><Relationship Id="rId10" Type="http://schemas.openxmlformats.org/officeDocument/2006/relationships/hyperlink" Target="https://doc.qt.io/qt-5/qml-qtqml-qtobject.html" TargetMode="External"/><Relationship Id="rId4" Type="http://schemas.openxmlformats.org/officeDocument/2006/relationships/hyperlink" Target="https://doc.qt.io/qt-5/qml-qtqml-connections.html" TargetMode="External"/><Relationship Id="rId9" Type="http://schemas.openxmlformats.org/officeDocument/2006/relationships/hyperlink" Target="https://doc.qt.io/qt-5/qml-qtqml-q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65F249E-F165-4763-BE12-5BA14C3B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9144000" cy="42862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774224" y="687933"/>
            <a:ext cx="3948517" cy="1138773"/>
          </a:xfrm>
          <a:prstGeom prst="rect">
            <a:avLst/>
          </a:prstGeom>
          <a:solidFill>
            <a:srgbClr val="018C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QML</a:t>
            </a:r>
            <a:r>
              <a:rPr lang="zh-CN" altLang="en-US" sz="4000">
                <a:solidFill>
                  <a:schemeClr val="bg1"/>
                </a:solidFill>
                <a:latin typeface="+mj-lt"/>
              </a:rPr>
              <a:t>与 </a:t>
            </a:r>
            <a:r>
              <a:rPr lang="en-US" altLang="zh-CN" sz="4000">
                <a:solidFill>
                  <a:schemeClr val="bg1"/>
                </a:solidFill>
                <a:latin typeface="+mj-lt"/>
              </a:rPr>
              <a:t>C++</a:t>
            </a:r>
            <a:r>
              <a:rPr lang="zh-CN" altLang="en-US" sz="4000">
                <a:solidFill>
                  <a:schemeClr val="bg1"/>
                </a:solidFill>
                <a:latin typeface="+mj-lt"/>
              </a:rPr>
              <a:t>交互</a:t>
            </a:r>
            <a:endParaRPr lang="en-US" altLang="zh-CN" sz="400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密级</a:t>
            </a:r>
            <a:r>
              <a:rPr lang="en-US" altLang="zh-CN" sz="1400" b="1">
                <a:solidFill>
                  <a:schemeClr val="bg1"/>
                </a:solidFill>
              </a:rPr>
              <a:t>【</a:t>
            </a:r>
            <a:r>
              <a:rPr lang="zh-CN" altLang="en-US" sz="1400" b="1">
                <a:solidFill>
                  <a:schemeClr val="bg1"/>
                </a:solidFill>
              </a:rPr>
              <a:t>公开</a:t>
            </a:r>
            <a:r>
              <a:rPr lang="en-US" altLang="zh-CN" sz="1400" b="1">
                <a:solidFill>
                  <a:schemeClr val="bg1"/>
                </a:solidFill>
              </a:rPr>
              <a:t>】</a:t>
            </a:r>
            <a:endParaRPr lang="zh-CN" altLang="en-US" sz="1400" b="1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汇报人：林瑞     汇报时间：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2021</a:t>
            </a:r>
            <a:r>
              <a:rPr lang="zh-CN" altLang="en-US" sz="1400">
                <a:solidFill>
                  <a:schemeClr val="bg1"/>
                </a:solidFill>
              </a:rPr>
              <a:t>年</a:t>
            </a:r>
            <a:r>
              <a:rPr lang="en-US" altLang="zh-CN" sz="1400">
                <a:solidFill>
                  <a:schemeClr val="bg1"/>
                </a:solidFill>
              </a:rPr>
              <a:t>10</a:t>
            </a:r>
            <a:r>
              <a:rPr lang="zh-CN" altLang="en-US" sz="1400">
                <a:solidFill>
                  <a:schemeClr val="bg1"/>
                </a:solidFill>
              </a:rPr>
              <a:t>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8CD8FB-7E34-428F-9C62-71AB449D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33" y="0"/>
            <a:ext cx="962167" cy="3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45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QML C++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C52F24D-108A-4877-92C9-EBBCDEC526E1}"/>
              </a:ext>
            </a:extLst>
          </p:cNvPr>
          <p:cNvSpPr txBox="1"/>
          <p:nvPr/>
        </p:nvSpPr>
        <p:spPr>
          <a:xfrm>
            <a:off x="279641" y="976443"/>
            <a:ext cx="42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 QML </a:t>
            </a:r>
            <a:r>
              <a:rPr lang="zh-CN" altLang="en-US"/>
              <a:t>模块提供了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 API </a:t>
            </a:r>
            <a:r>
              <a:rPr lang="zh-CN" altLang="en-US"/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F7240-BD2B-4F61-A850-47188C99D2E1}"/>
              </a:ext>
            </a:extLst>
          </p:cNvPr>
          <p:cNvSpPr txBox="1"/>
          <p:nvPr/>
        </p:nvSpPr>
        <p:spPr>
          <a:xfrm rot="16200000">
            <a:off x="770057" y="2600794"/>
            <a:ext cx="461665" cy="10135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C326D0-B0FB-4EB5-81DB-55B1081A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79672"/>
              </p:ext>
            </p:extLst>
          </p:nvPr>
        </p:nvGraphicFramePr>
        <p:xfrm>
          <a:off x="1594475" y="1371681"/>
          <a:ext cx="7175590" cy="3426051"/>
        </p:xfrm>
        <a:graphic>
          <a:graphicData uri="http://schemas.openxmlformats.org/drawingml/2006/table">
            <a:tbl>
              <a:tblPr/>
              <a:tblGrid>
                <a:gridCol w="3587795">
                  <a:extLst>
                    <a:ext uri="{9D8B030D-6E8A-4147-A177-3AD203B41FA5}">
                      <a16:colId xmlns:a16="http://schemas.microsoft.com/office/drawing/2014/main" val="546635344"/>
                    </a:ext>
                  </a:extLst>
                </a:gridCol>
                <a:gridCol w="3587795">
                  <a:extLst>
                    <a:ext uri="{9D8B030D-6E8A-4147-A177-3AD203B41FA5}">
                      <a16:colId xmlns:a16="http://schemas.microsoft.com/office/drawing/2014/main" val="1382890285"/>
                    </a:ext>
                  </a:extLst>
                </a:gridCol>
              </a:tblGrid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QJSEngine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for evaluating JavaScript code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19848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QJSValue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Acts as a container for Qt/JavaScript data types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20318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QJSValueIterator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Java-style iterator for QJSValue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7782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QQmlAbstractUrlInterceptor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you to control QML file loading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28176"/>
                  </a:ext>
                </a:extLst>
              </a:tr>
              <a:tr h="4788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QQmlApplicationEngine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Convenient way to load an application from a single QML file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5275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QQmlComponent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Encapsulates a QML component definition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2274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QQmlContext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context within a QML engine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3261"/>
                  </a:ext>
                </a:extLst>
              </a:tr>
              <a:tr h="29181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9"/>
                        </a:rPr>
                        <a:t>QQmlProperty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Abstracts accessing properties on objects created from QML</a:t>
                      </a: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788" marR="89788" marT="44894" marB="44894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88533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QQmlEngine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for instantiating QML components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8268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QQmlEngineExtensionPlugin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base for custom QML extension plugins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35277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QQmlError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Encapsulates a QML error</a:t>
                      </a: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4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QML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440F767-2D39-4EDB-AD3A-7E608855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" y="1142927"/>
            <a:ext cx="4381500" cy="3371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CCCC63-8847-4F55-B018-93240D7C9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44" y="1142927"/>
            <a:ext cx="4598856" cy="33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72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Versions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5.12.8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F06A69F-7898-4C83-9D94-B82916DF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4" y="1354502"/>
            <a:ext cx="8673152" cy="30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6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831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 Quick QML Types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05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Quick QML Types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69ED6EA-6269-457C-947C-88545BA5CA56}"/>
              </a:ext>
            </a:extLst>
          </p:cNvPr>
          <p:cNvSpPr txBox="1"/>
          <p:nvPr/>
        </p:nvSpPr>
        <p:spPr>
          <a:xfrm>
            <a:off x="388823" y="984754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Qt Quick</a:t>
            </a:r>
            <a:r>
              <a:rPr lang="zh-CN" altLang="en-US"/>
              <a:t>导入提供的 </a:t>
            </a:r>
            <a:r>
              <a:rPr lang="en-US" altLang="zh-CN"/>
              <a:t>QML </a:t>
            </a:r>
            <a:r>
              <a:rPr lang="zh-CN" altLang="en-US"/>
              <a:t>类型列表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8D5B7E1-783F-477E-B794-911A88F2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83873"/>
              </p:ext>
            </p:extLst>
          </p:nvPr>
        </p:nvGraphicFramePr>
        <p:xfrm>
          <a:off x="984205" y="1387395"/>
          <a:ext cx="7175590" cy="2595507"/>
        </p:xfrm>
        <a:graphic>
          <a:graphicData uri="http://schemas.openxmlformats.org/drawingml/2006/table">
            <a:tbl>
              <a:tblPr/>
              <a:tblGrid>
                <a:gridCol w="3587795">
                  <a:extLst>
                    <a:ext uri="{9D8B030D-6E8A-4147-A177-3AD203B41FA5}">
                      <a16:colId xmlns:a16="http://schemas.microsoft.com/office/drawing/2014/main" val="546635344"/>
                    </a:ext>
                  </a:extLst>
                </a:gridCol>
                <a:gridCol w="3587795">
                  <a:extLst>
                    <a:ext uri="{9D8B030D-6E8A-4147-A177-3AD203B41FA5}">
                      <a16:colId xmlns:a16="http://schemas.microsoft.com/office/drawing/2014/main" val="1382890285"/>
                    </a:ext>
                  </a:extLst>
                </a:gridCol>
              </a:tblGrid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Xml List Model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包含用于从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数据创建模型的类型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19848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Local Storage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包含用于</a:t>
                      </a:r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SQLite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数据库的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JavaScript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接口的子模块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20318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Particles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Qt Quick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提供粒子系统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7782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Layouts</a:t>
                      </a:r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提供用于排列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Qt Quick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项目的布局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28176"/>
                  </a:ext>
                </a:extLst>
              </a:tr>
              <a:tr h="47887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Window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包含用于创建顶级窗口和访问屏幕信息的类型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5275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8"/>
                        </a:rPr>
                        <a:t>Dialogs</a:t>
                      </a:r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包含用于创建和与系统对话框交互的类型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2274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9"/>
                        </a:rPr>
                        <a:t>Controls</a:t>
                      </a:r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提供一组可重用的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组件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3261"/>
                  </a:ext>
                </a:extLst>
              </a:tr>
              <a:tr h="29181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0"/>
                        </a:rPr>
                        <a:t>Tests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647" marR="149647" marT="37412" marB="37412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包含用于为 </a:t>
                      </a:r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QML </a:t>
                      </a:r>
                      <a:r>
                        <a:rPr lang="zh-CN" altLang="en-US" sz="12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应用程序编写单元测试的类型</a:t>
                      </a:r>
                      <a:endParaRPr lang="zh-CN" altLang="en-US" sz="120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788" marR="89788" marT="44894" marB="44894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8853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BFD98D94-47FF-4D62-BE78-4DE4B50DAC4A}"/>
              </a:ext>
            </a:extLst>
          </p:cNvPr>
          <p:cNvSpPr txBox="1"/>
          <p:nvPr/>
        </p:nvSpPr>
        <p:spPr>
          <a:xfrm>
            <a:off x="2941094" y="3982902"/>
            <a:ext cx="3466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QtQuick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QtQuick.Window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QtQuick.Controls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QtQuick.Layouts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1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err="1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QtQuick.Controls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hlinkClick r:id="rId2"/>
              </a:rPr>
              <a:t>QtQuick.Controls</a:t>
            </a: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69ED6EA-6269-457C-947C-88545BA5CA56}"/>
              </a:ext>
            </a:extLst>
          </p:cNvPr>
          <p:cNvSpPr txBox="1"/>
          <p:nvPr/>
        </p:nvSpPr>
        <p:spPr>
          <a:xfrm>
            <a:off x="388823" y="984754"/>
            <a:ext cx="20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QML Controls2 Type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ED5C62-040F-4238-AF77-1DDC53E9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91240"/>
              </p:ext>
            </p:extLst>
          </p:nvPr>
        </p:nvGraphicFramePr>
        <p:xfrm>
          <a:off x="177421" y="1354086"/>
          <a:ext cx="4337126" cy="3404312"/>
        </p:xfrm>
        <a:graphic>
          <a:graphicData uri="http://schemas.openxmlformats.org/drawingml/2006/table">
            <a:tbl>
              <a:tblPr/>
              <a:tblGrid>
                <a:gridCol w="2168563">
                  <a:extLst>
                    <a:ext uri="{9D8B030D-6E8A-4147-A177-3AD203B41FA5}">
                      <a16:colId xmlns:a16="http://schemas.microsoft.com/office/drawing/2014/main" val="3266542850"/>
                    </a:ext>
                  </a:extLst>
                </a:gridCol>
                <a:gridCol w="2168563">
                  <a:extLst>
                    <a:ext uri="{9D8B030D-6E8A-4147-A177-3AD203B41FA5}">
                      <a16:colId xmlns:a16="http://schemas.microsoft.com/office/drawing/2014/main" val="1409513242"/>
                    </a:ext>
                  </a:extLst>
                </a:gridCol>
              </a:tblGrid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AbstractButton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base type providing functionality common to buttons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01305"/>
                  </a:ext>
                </a:extLst>
              </a:tr>
              <a:tr h="1586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Action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user interface action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58707"/>
                  </a:ext>
                </a:extLst>
              </a:tr>
              <a:tr h="1586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ActionGroup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Groups actions together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715897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ApplicationWindow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Styled top-level window with support for a header and footer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38856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BusyIndicator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background activity, for example, while content is being loaded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11598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Push-button that can be clicked to perform a command or answer a question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38718"/>
                  </a:ext>
                </a:extLst>
              </a:tr>
              <a:tr h="1586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ButtonGroup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Mutually-exclusive group of checkable buttons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3769"/>
                  </a:ext>
                </a:extLst>
              </a:tr>
              <a:tr h="1586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CheckBox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button that can be toggled on or off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11208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CheckDelegate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delegate with a check indicator that can be toggled on or off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39130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ComboBox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button and popup list for selecting options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96379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Container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base type providing functionality common to containers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9723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/>
                        </a:rPr>
                        <a:t>Control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base type providing functionality common to all controls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09322"/>
                  </a:ext>
                </a:extLst>
              </a:tr>
              <a:tr h="27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DelayButton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button that triggers when held down long enough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8728"/>
                  </a:ext>
                </a:extLst>
              </a:tr>
              <a:tr h="1586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/>
                        </a:rPr>
                        <a:t>Dial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 dial that is rotated to set a value</a:t>
                      </a:r>
                    </a:p>
                  </a:txBody>
                  <a:tcPr marL="85737" marR="85737" marT="21434" marB="2143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2271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8EF0E6-4041-45B1-BF59-9F4F31D4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84951"/>
              </p:ext>
            </p:extLst>
          </p:nvPr>
        </p:nvGraphicFramePr>
        <p:xfrm>
          <a:off x="4536771" y="1341541"/>
          <a:ext cx="4429808" cy="3572096"/>
        </p:xfrm>
        <a:graphic>
          <a:graphicData uri="http://schemas.openxmlformats.org/drawingml/2006/table">
            <a:tbl>
              <a:tblPr/>
              <a:tblGrid>
                <a:gridCol w="2214904">
                  <a:extLst>
                    <a:ext uri="{9D8B030D-6E8A-4147-A177-3AD203B41FA5}">
                      <a16:colId xmlns:a16="http://schemas.microsoft.com/office/drawing/2014/main" val="521259945"/>
                    </a:ext>
                  </a:extLst>
                </a:gridCol>
                <a:gridCol w="2214904">
                  <a:extLst>
                    <a:ext uri="{9D8B030D-6E8A-4147-A177-3AD203B41FA5}">
                      <a16:colId xmlns:a16="http://schemas.microsoft.com/office/drawing/2014/main" val="411524952"/>
                    </a:ext>
                  </a:extLst>
                </a:gridCol>
              </a:tblGrid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/>
                        </a:rPr>
                        <a:t>Dialog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Popup dialog with standard buttons and a title, used for short-term interaction with the user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89823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DialogButtonBox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button box used in dialogs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7844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/>
                        </a:rPr>
                        <a:t>Drawer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 panel that can be opened and closed using a swipe gesture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93265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Frame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frame for a logical group of controls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32889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1"/>
                        </a:rPr>
                        <a:t>GroupBox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frame and title for a logical group of controls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35250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2"/>
                        </a:rPr>
                        <a:t>ItemDelegate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item delegate that can be used in various views and controls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27840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3"/>
                        </a:rPr>
                        <a:t>Label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Styled text label with inherited font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20137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4"/>
                        </a:rPr>
                        <a:t>Menu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Popup that can be used as a context menu or popup menu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50857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5"/>
                        </a:rPr>
                        <a:t>MenuBar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window menu bar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16748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6"/>
                        </a:rPr>
                        <a:t>MenuBarItem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 a drop-down menu within a MenuBar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45990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7"/>
                        </a:rPr>
                        <a:t>MenuItem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 an item within a Menu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70888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8"/>
                        </a:rPr>
                        <a:t>MenuSeparator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Separates a group of items in a menu from adjacent items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83285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9"/>
                        </a:rPr>
                        <a:t>Overlay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window overlay for popups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16861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0"/>
                        </a:rPr>
                        <a:t>Page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Styled page control with support for a header and footer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59924"/>
                  </a:ext>
                </a:extLst>
              </a:tr>
              <a:tr h="1610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1"/>
                        </a:rPr>
                        <a:t>PageIndicator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currently active page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24710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2"/>
                        </a:rPr>
                        <a:t>Pane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background matching with the application style and theme</a:t>
                      </a:r>
                    </a:p>
                  </a:txBody>
                  <a:tcPr marL="80750" marR="80750" marT="20188" marB="20188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8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0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14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err="1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QtQuick.Controls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hlinkClick r:id="rId2"/>
              </a:rPr>
              <a:t>QtQuick.Controls</a:t>
            </a: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69ED6EA-6269-457C-947C-88545BA5CA56}"/>
              </a:ext>
            </a:extLst>
          </p:cNvPr>
          <p:cNvSpPr txBox="1"/>
          <p:nvPr/>
        </p:nvSpPr>
        <p:spPr>
          <a:xfrm>
            <a:off x="388823" y="984754"/>
            <a:ext cx="21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QML Controls2 Type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3EF7393-AEA5-4B19-B000-CE7F44BDB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6219"/>
              </p:ext>
            </p:extLst>
          </p:nvPr>
        </p:nvGraphicFramePr>
        <p:xfrm>
          <a:off x="4543306" y="1392071"/>
          <a:ext cx="4406310" cy="3492524"/>
        </p:xfrm>
        <a:graphic>
          <a:graphicData uri="http://schemas.openxmlformats.org/drawingml/2006/table">
            <a:tbl>
              <a:tblPr/>
              <a:tblGrid>
                <a:gridCol w="2203155">
                  <a:extLst>
                    <a:ext uri="{9D8B030D-6E8A-4147-A177-3AD203B41FA5}">
                      <a16:colId xmlns:a16="http://schemas.microsoft.com/office/drawing/2014/main" val="4147238429"/>
                    </a:ext>
                  </a:extLst>
                </a:gridCol>
                <a:gridCol w="2203155">
                  <a:extLst>
                    <a:ext uri="{9D8B030D-6E8A-4147-A177-3AD203B41FA5}">
                      <a16:colId xmlns:a16="http://schemas.microsoft.com/office/drawing/2014/main" val="464680284"/>
                    </a:ext>
                  </a:extLst>
                </a:gridCol>
              </a:tblGrid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SwipeView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the user to navigate pages by swiping sideways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91448"/>
                  </a:ext>
                </a:extLst>
              </a:tr>
              <a:tr h="1966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Switch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that can be toggled on or off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7025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SwitchDelegate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delegate with a switch indicator that can be toggled on or off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8428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TabBar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the user to switch between different views or subtasks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39518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TabButton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with a look suitable for a TabBar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7249"/>
                  </a:ext>
                </a:extLst>
              </a:tr>
              <a:tr h="1966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TextArea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Multi-line text input area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97844"/>
                  </a:ext>
                </a:extLst>
              </a:tr>
              <a:tr h="1966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TextField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Single-line text input field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36941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ToolBar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 for context-sensitive controls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52635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ToolButton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with a look suitable for a ToolBar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56009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ToolSeparator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Separates a group of items in a toolbar from adjacent items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19956"/>
                  </a:ext>
                </a:extLst>
              </a:tr>
              <a:tr h="1966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ToolTip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tool tips for any control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05589"/>
                  </a:ext>
                </a:extLst>
              </a:tr>
              <a:tr h="338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/>
                        </a:rPr>
                        <a:t>Tumbler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Spinnable wheel of items that can be selected</a:t>
                      </a:r>
                    </a:p>
                  </a:txBody>
                  <a:tcPr marL="118200" marR="118200" marT="29550" marB="29550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3682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9CA290E-C921-4116-90A3-B477B4C54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89217"/>
              </p:ext>
            </p:extLst>
          </p:nvPr>
        </p:nvGraphicFramePr>
        <p:xfrm>
          <a:off x="204798" y="1387395"/>
          <a:ext cx="4338508" cy="3497211"/>
        </p:xfrm>
        <a:graphic>
          <a:graphicData uri="http://schemas.openxmlformats.org/drawingml/2006/table">
            <a:tbl>
              <a:tblPr/>
              <a:tblGrid>
                <a:gridCol w="2169254">
                  <a:extLst>
                    <a:ext uri="{9D8B030D-6E8A-4147-A177-3AD203B41FA5}">
                      <a16:colId xmlns:a16="http://schemas.microsoft.com/office/drawing/2014/main" val="4145929270"/>
                    </a:ext>
                  </a:extLst>
                </a:gridCol>
                <a:gridCol w="2169254">
                  <a:extLst>
                    <a:ext uri="{9D8B030D-6E8A-4147-A177-3AD203B41FA5}">
                      <a16:colId xmlns:a16="http://schemas.microsoft.com/office/drawing/2014/main" val="894720285"/>
                    </a:ext>
                  </a:extLst>
                </a:gridCol>
              </a:tblGrid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Popup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type of popup-like user interface controls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63269"/>
                  </a:ext>
                </a:extLst>
              </a:tr>
              <a:tr h="1780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/>
                        </a:rPr>
                        <a:t>ProgressBar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progress of an operation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68141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/>
                        </a:rPr>
                        <a:t>RadioButton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Exclusive radio button that can be toggled on or off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90654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RadioDelegate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Exclusive item delegate with a radio indicator that can be toggled on or off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63821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/>
                        </a:rPr>
                        <a:t>RangeSlider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select a range of values by sliding two handles along a track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68839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RoundButton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push-button control with rounded corners that can be clicked by the user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42749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1"/>
                        </a:rPr>
                        <a:t>ScrollBar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or horizontal interactive scroll bar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9118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2"/>
                        </a:rPr>
                        <a:t>ScrollIndicator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or horizontal non-interactive scroll indicator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09849"/>
                  </a:ext>
                </a:extLst>
              </a:tr>
              <a:tr h="1780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3"/>
                        </a:rPr>
                        <a:t>ScrollView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Scrollable view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420521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4"/>
                        </a:rPr>
                        <a:t>Slider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select a value by sliding a handle along a track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42517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5"/>
                        </a:rPr>
                        <a:t>SpinBox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the user to select from a set of preset values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43319"/>
                  </a:ext>
                </a:extLst>
              </a:tr>
              <a:tr h="1780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6"/>
                        </a:rPr>
                        <a:t>StackView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stack-based navigation model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1879"/>
                  </a:ext>
                </a:extLst>
              </a:tr>
              <a:tr h="1780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7"/>
                        </a:rPr>
                        <a:t>SwipeDelegate</a:t>
                      </a:r>
                      <a:endParaRPr lang="en-US" sz="8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err="1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Swipable</a:t>
                      </a:r>
                      <a:r>
                        <a:rPr lang="en-US" sz="8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item delegate</a:t>
                      </a:r>
                    </a:p>
                  </a:txBody>
                  <a:tcPr marL="97382" marR="97382" marT="24346" marB="24346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6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QML access C++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720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QML</a:t>
            </a:r>
            <a:r>
              <a:rPr lang="zh-CN" altLang="en-US"/>
              <a:t>其实是对</a:t>
            </a:r>
            <a:r>
              <a:rPr lang="en-US" altLang="zh-CN"/>
              <a:t>JavaScript</a:t>
            </a:r>
            <a:r>
              <a:rPr lang="zh-CN" altLang="en-US"/>
              <a:t>的扩展，融合了</a:t>
            </a:r>
            <a:r>
              <a:rPr lang="en-US" altLang="zh-CN"/>
              <a:t>Qt Object</a:t>
            </a:r>
            <a:r>
              <a:rPr lang="zh-CN" altLang="en-US"/>
              <a:t>系统，它是一种新的解释型的语言， </a:t>
            </a:r>
            <a:endParaRPr lang="en-US" altLang="zh-CN"/>
          </a:p>
          <a:p>
            <a:r>
              <a:rPr lang="en-US" altLang="zh-CN"/>
              <a:t>QML</a:t>
            </a:r>
            <a:r>
              <a:rPr lang="zh-CN" altLang="en-US"/>
              <a:t>引擎虽然由</a:t>
            </a:r>
            <a:r>
              <a:rPr lang="en-US" altLang="zh-CN"/>
              <a:t>Qt C++ </a:t>
            </a:r>
            <a:r>
              <a:rPr lang="zh-CN" altLang="en-US"/>
              <a:t>实现，但</a:t>
            </a:r>
            <a:r>
              <a:rPr lang="en-US" altLang="zh-CN"/>
              <a:t>QML</a:t>
            </a:r>
            <a:r>
              <a:rPr lang="zh-CN" altLang="en-US"/>
              <a:t>对象的运行环境，说到底和</a:t>
            </a:r>
            <a:r>
              <a:rPr lang="en-US" altLang="zh-CN"/>
              <a:t>C++</a:t>
            </a:r>
            <a:r>
              <a:rPr lang="zh-CN" altLang="en-US"/>
              <a:t>对象的上下文</a:t>
            </a:r>
            <a:endParaRPr lang="en-US" altLang="zh-CN"/>
          </a:p>
          <a:p>
            <a:r>
              <a:rPr lang="zh-CN" altLang="en-US"/>
              <a:t>环境是不同的，是平行的两个世界。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QML</a:t>
            </a:r>
            <a:r>
              <a:rPr lang="zh-CN" altLang="en-US"/>
              <a:t>引擎与</a:t>
            </a:r>
            <a:r>
              <a:rPr lang="en-US" altLang="zh-CN"/>
              <a:t>Qt</a:t>
            </a:r>
            <a:r>
              <a:rPr lang="zh-CN" altLang="en-US"/>
              <a:t>的元对象系统的集成，使得在</a:t>
            </a:r>
            <a:r>
              <a:rPr lang="en-US" altLang="zh-CN"/>
              <a:t>QML</a:t>
            </a:r>
            <a:r>
              <a:rPr lang="zh-CN" altLang="en-US"/>
              <a:t>中可以直接调用</a:t>
            </a:r>
            <a:r>
              <a:rPr lang="en-US" altLang="zh-CN"/>
              <a:t>C++</a:t>
            </a:r>
            <a:r>
              <a:rPr lang="zh-CN" altLang="en-US"/>
              <a:t>的功能。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QML</a:t>
            </a:r>
            <a:r>
              <a:rPr lang="zh-CN" altLang="en-US"/>
              <a:t>引擎中集成了</a:t>
            </a:r>
            <a:r>
              <a:rPr lang="en-US" altLang="zh-CN"/>
              <a:t>Qt</a:t>
            </a:r>
            <a:r>
              <a:rPr lang="zh-CN" altLang="en-US"/>
              <a:t>元对象系统，所以</a:t>
            </a:r>
            <a:r>
              <a:rPr lang="en-US" altLang="zh-CN" err="1">
                <a:solidFill>
                  <a:srgbClr val="C00000"/>
                </a:solidFill>
              </a:rPr>
              <a:t>QObject</a:t>
            </a:r>
            <a:r>
              <a:rPr lang="zh-CN" altLang="en-US"/>
              <a:t>子类能够将数据或函数提供给</a:t>
            </a:r>
            <a:r>
              <a:rPr lang="en-US" altLang="zh-CN"/>
              <a:t>QML</a:t>
            </a:r>
          </a:p>
          <a:p>
            <a:r>
              <a:rPr lang="zh-CN" altLang="en-US"/>
              <a:t>使用，由</a:t>
            </a:r>
            <a:r>
              <a:rPr lang="en-US" altLang="zh-CN" err="1"/>
              <a:t>QObject</a:t>
            </a:r>
            <a:r>
              <a:rPr lang="zh-CN" altLang="en-US"/>
              <a:t>派生的所有子类的属性、方法和信号等都可以在</a:t>
            </a:r>
            <a:r>
              <a:rPr lang="en-US" altLang="zh-CN"/>
              <a:t>QML</a:t>
            </a:r>
            <a:r>
              <a:rPr lang="zh-CN" altLang="en-US"/>
              <a:t>中访问。</a:t>
            </a:r>
          </a:p>
        </p:txBody>
      </p:sp>
    </p:spTree>
    <p:extLst>
      <p:ext uri="{BB962C8B-B14F-4D97-AF65-F5344CB8AC3E}">
        <p14:creationId xmlns:p14="http://schemas.microsoft.com/office/powerpoint/2010/main" val="74111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QML access C++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041625"/>
            <a:ext cx="84653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Qt</a:t>
            </a:r>
            <a:r>
              <a:rPr lang="zh-CN" altLang="en-US"/>
              <a:t>提供了两种在</a:t>
            </a:r>
            <a:r>
              <a:rPr lang="en-US" altLang="zh-CN"/>
              <a:t>QML</a:t>
            </a:r>
            <a:r>
              <a:rPr lang="zh-CN" altLang="en-US"/>
              <a:t>环境中使用</a:t>
            </a:r>
            <a:r>
              <a:rPr lang="en-US" altLang="zh-CN"/>
              <a:t>C++</a:t>
            </a:r>
            <a:r>
              <a:rPr lang="zh-CN" altLang="en-US"/>
              <a:t>对象的方式：</a:t>
            </a:r>
            <a:endParaRPr lang="en-US" altLang="zh-CN"/>
          </a:p>
          <a:p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注册类型</a:t>
            </a:r>
            <a:r>
              <a:rPr lang="en-US" altLang="zh-CN"/>
              <a:t>(</a:t>
            </a:r>
            <a:r>
              <a:rPr lang="en-US" altLang="zh-CN" err="1">
                <a:solidFill>
                  <a:srgbClr val="C00000"/>
                </a:solidFill>
              </a:rPr>
              <a:t>qmlRegisterType</a:t>
            </a:r>
            <a:r>
              <a:rPr lang="en-US" altLang="zh-CN"/>
              <a:t>)</a:t>
            </a:r>
          </a:p>
          <a:p>
            <a:r>
              <a:rPr lang="en-US" altLang="zh-CN"/>
              <a:t>C++</a:t>
            </a:r>
            <a:r>
              <a:rPr lang="zh-CN" altLang="en-US"/>
              <a:t>类可以注册为一个可以</a:t>
            </a:r>
            <a:r>
              <a:rPr lang="en-US" altLang="zh-CN"/>
              <a:t>_</a:t>
            </a:r>
            <a:r>
              <a:rPr lang="zh-CN" altLang="en-US"/>
              <a:t>实例化</a:t>
            </a:r>
            <a:r>
              <a:rPr lang="en-US" altLang="zh-CN"/>
              <a:t>_QML</a:t>
            </a:r>
            <a:r>
              <a:rPr lang="zh-CN" altLang="en-US"/>
              <a:t>类型</a:t>
            </a:r>
            <a:r>
              <a:rPr lang="en-US" altLang="zh-CN"/>
              <a:t>, </a:t>
            </a:r>
            <a:r>
              <a:rPr lang="zh-CN" altLang="en-US"/>
              <a:t>这样就可以像其他普通</a:t>
            </a:r>
            <a:r>
              <a:rPr lang="en-US" altLang="zh-CN"/>
              <a:t>QML</a:t>
            </a:r>
            <a:r>
              <a:rPr lang="zh-CN" altLang="en-US"/>
              <a:t>对象类型</a:t>
            </a:r>
            <a:endParaRPr lang="en-US" altLang="zh-CN"/>
          </a:p>
          <a:p>
            <a:r>
              <a:rPr lang="zh-CN" altLang="en-US"/>
              <a:t>一样在</a:t>
            </a:r>
            <a:r>
              <a:rPr lang="en-US" altLang="zh-CN"/>
              <a:t>QML</a:t>
            </a:r>
            <a:r>
              <a:rPr lang="zh-CN" altLang="en-US"/>
              <a:t>代码中被实例化使用。</a:t>
            </a:r>
            <a:endParaRPr lang="en-US" altLang="zh-CN"/>
          </a:p>
          <a:p>
            <a:endParaRPr lang="zh-CN" altLang="en-US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注册属性</a:t>
            </a:r>
            <a:r>
              <a:rPr lang="en-US" altLang="zh-CN"/>
              <a:t>(</a:t>
            </a:r>
            <a:r>
              <a:rPr lang="en-US" altLang="zh-CN" err="1">
                <a:solidFill>
                  <a:srgbClr val="C00000"/>
                </a:solidFill>
              </a:rPr>
              <a:t>setContextProperty</a:t>
            </a:r>
            <a:r>
              <a:rPr lang="en-US" altLang="zh-CN"/>
              <a:t>)</a:t>
            </a:r>
          </a:p>
          <a:p>
            <a:r>
              <a:rPr lang="en-US" altLang="zh-CN"/>
              <a:t>C++</a:t>
            </a:r>
            <a:r>
              <a:rPr lang="zh-CN" altLang="en-US"/>
              <a:t>类的实例可以作为上下文属性或上下文对象嵌入到</a:t>
            </a:r>
            <a:r>
              <a:rPr lang="en-US" altLang="zh-CN"/>
              <a:t>QML</a:t>
            </a:r>
            <a:r>
              <a:rPr lang="zh-CN" altLang="en-US"/>
              <a:t>代码中。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其两者都是将</a:t>
            </a:r>
            <a:r>
              <a:rPr lang="en-US" altLang="zh-CN"/>
              <a:t>C++</a:t>
            </a:r>
            <a:r>
              <a:rPr lang="zh-CN" altLang="en-US"/>
              <a:t>类暴露给</a:t>
            </a:r>
            <a:r>
              <a:rPr lang="en-US" altLang="zh-CN"/>
              <a:t>QML</a:t>
            </a:r>
            <a:r>
              <a:rPr lang="zh-CN" altLang="en-US"/>
              <a:t>的方法，但不管哪种方式，对要导出的 </a:t>
            </a:r>
            <a:r>
              <a:rPr lang="en-US" altLang="zh-CN"/>
              <a:t>C++ </a:t>
            </a:r>
            <a:r>
              <a:rPr lang="zh-CN" altLang="en-US"/>
              <a:t>类都有</a:t>
            </a:r>
            <a:endParaRPr lang="en-US" altLang="zh-CN"/>
          </a:p>
          <a:p>
            <a:r>
              <a:rPr lang="zh-CN" altLang="en-US"/>
              <a:t>要求，不是一个类的所有方法、变量都可以被 </a:t>
            </a:r>
            <a:r>
              <a:rPr lang="en-US" altLang="zh-CN"/>
              <a:t>QML </a:t>
            </a:r>
            <a:r>
              <a:rPr lang="zh-CN" altLang="en-US"/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6553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634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注册类型 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QQmlEngine Class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965863"/>
            <a:ext cx="4490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/>
              <a:t>注册一个非单例的类型</a:t>
            </a:r>
            <a:endParaRPr lang="en-US" altLang="zh-CN"/>
          </a:p>
          <a:p>
            <a:endParaRPr lang="en-US" altLang="zh-CN" b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qmlRegisterSingletonType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/>
              <a:t>注册一个单例类型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56B6C2"/>
                </a:solidFill>
                <a:latin typeface="Consolas" panose="020B0609020204030204" pitchFamily="49" charset="0"/>
              </a:rPr>
              <a:t>qmlRegisterUncreatableMetaObject()</a:t>
            </a:r>
          </a:p>
          <a:p>
            <a:r>
              <a:rPr lang="zh-CN" altLang="en-US"/>
              <a:t>注册一个具有附加属性的静态元对象</a:t>
            </a:r>
            <a:endParaRPr lang="en-US" altLang="zh-CN"/>
          </a:p>
          <a:p>
            <a:endParaRPr lang="en-US" altLang="zh-CN"/>
          </a:p>
          <a:p>
            <a:r>
              <a:rPr lang="en-US" altLang="zh-CN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qmlRegisterTypeNotAvailable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/>
              <a:t>注册一个类型用来占位</a:t>
            </a:r>
            <a:endParaRPr lang="en-US" altLang="zh-CN"/>
          </a:p>
          <a:p>
            <a:endParaRPr lang="en-US" altLang="zh-CN"/>
          </a:p>
          <a:p>
            <a:r>
              <a:rPr lang="en-US" altLang="zh-CN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qmlRegisterUncreatableType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/>
              <a:t>注册一个具有附加属性或枚举值的类型</a:t>
            </a:r>
            <a:endParaRPr lang="en-US" altLang="zh-CN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4513BC0-147D-49D0-AB3C-2EFD6B9979AD}"/>
              </a:ext>
            </a:extLst>
          </p:cNvPr>
          <p:cNvCxnSpPr/>
          <p:nvPr/>
        </p:nvCxnSpPr>
        <p:spPr>
          <a:xfrm flipH="1">
            <a:off x="3052800" y="1019817"/>
            <a:ext cx="1447200" cy="31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C5C7B1-CD21-485D-BAB7-865FD3DF1AC3}"/>
              </a:ext>
            </a:extLst>
          </p:cNvPr>
          <p:cNvCxnSpPr/>
          <p:nvPr/>
        </p:nvCxnSpPr>
        <p:spPr>
          <a:xfrm flipH="1">
            <a:off x="3848400" y="1690617"/>
            <a:ext cx="1447200" cy="31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99FD51-9920-4785-9BF7-CCDF8A5D6925}"/>
              </a:ext>
            </a:extLst>
          </p:cNvPr>
          <p:cNvCxnSpPr/>
          <p:nvPr/>
        </p:nvCxnSpPr>
        <p:spPr>
          <a:xfrm flipH="1">
            <a:off x="4821600" y="2519658"/>
            <a:ext cx="1447200" cy="31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041625"/>
            <a:ext cx="85972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子类可以注册到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类型系统中，以便在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中作为一个数据类型使用，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可被注册的类分为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可实例化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不可实例化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两种：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/>
              <a:t>1.</a:t>
            </a:r>
            <a:r>
              <a:rPr lang="zh-CN" altLang="en-US"/>
              <a:t>注册可实例化的类</a:t>
            </a:r>
          </a:p>
          <a:p>
            <a:r>
              <a:rPr lang="zh-CN" altLang="en-US"/>
              <a:t>意味着这个类定义为一个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对象类型，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对象类型通过这种注册能够获取这种</a:t>
            </a:r>
          </a:p>
          <a:p>
            <a:r>
              <a:rPr lang="zh-CN" altLang="en-US"/>
              <a:t>类型的元数据，以及相关属性信号等操作。注册成功后这个类就可以在</a:t>
            </a:r>
            <a:r>
              <a:rPr lang="en-US" altLang="zh-CN"/>
              <a:t>QML</a:t>
            </a:r>
            <a:r>
              <a:rPr lang="zh-CN" altLang="en-US"/>
              <a:t>代码中</a:t>
            </a:r>
            <a:endParaRPr lang="en-US" altLang="zh-CN"/>
          </a:p>
          <a:p>
            <a:r>
              <a:rPr lang="zh-CN" altLang="en-US"/>
              <a:t>像其他类型一样</a:t>
            </a:r>
            <a:r>
              <a:rPr lang="zh-CN" altLang="en-US">
                <a:solidFill>
                  <a:srgbClr val="C00000"/>
                </a:solidFill>
              </a:rPr>
              <a:t>声明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初始化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注册不可实例化对象</a:t>
            </a:r>
          </a:p>
          <a:p>
            <a:r>
              <a:rPr lang="zh-CN" altLang="en-US"/>
              <a:t>意味着这种类型不可实例化，比如要把</a:t>
            </a:r>
            <a:r>
              <a:rPr lang="zh-CN" altLang="en-US">
                <a:solidFill>
                  <a:srgbClr val="C00000"/>
                </a:solidFill>
              </a:rPr>
              <a:t>枚举</a:t>
            </a:r>
            <a:r>
              <a:rPr lang="zh-CN" altLang="en-US"/>
              <a:t>类型暴露给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，但这个类型本身</a:t>
            </a:r>
            <a:endParaRPr lang="en-US" altLang="zh-CN"/>
          </a:p>
          <a:p>
            <a:r>
              <a:rPr lang="zh-CN" altLang="en-US"/>
              <a:t>不需要被实例化。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8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7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背景介绍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299792" y="3069531"/>
            <a:ext cx="1417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1600" kern="10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zh-CN" altLang="zh-CN" sz="1600" kern="10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903722" y="3069531"/>
            <a:ext cx="1417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1600" kern="1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endParaRPr lang="zh-CN" altLang="zh-CN" sz="1600" kern="10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注册非单例类型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049555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i="1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versionMajor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versionMinor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qmlName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200" b="0" i="1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指定一个唯一的包名，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后的内容，相当于头文件名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200" b="0" i="1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versionMajor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主版本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200" b="0" i="1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versionMinor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次版本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200" b="0" i="1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qmlName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QML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中可以使用的类名，首字母一定要大写，要不然会报错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30647" y="2297750"/>
            <a:ext cx="8287177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zh-CN" altLang="en-US">
                <a:solidFill>
                  <a:srgbClr val="00B050"/>
                </a:solidFill>
              </a:rPr>
              <a:t>（注册可实例化对象类型）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200" b="0" i="1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类到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注册后就可以在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中导入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中实例化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InoControls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controls</a:t>
            </a:r>
          </a:p>
          <a:p>
            <a:r>
              <a:rPr lang="en-US" altLang="zh-CN" sz="1200">
                <a:solidFill>
                  <a:srgbClr val="E06C75"/>
                </a:solidFill>
                <a:latin typeface="Consolas" panose="020B0609020204030204" pitchFamily="49" charset="0"/>
              </a:rPr>
              <a:t>    Component.onCompleted:{}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57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注册非单例类型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2368852" y="1019817"/>
            <a:ext cx="4772460" cy="378565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zh-CN" altLang="en-US">
                <a:solidFill>
                  <a:srgbClr val="00B050"/>
                </a:solidFill>
              </a:rPr>
              <a:t>（注册不可实例化对象类型）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 sz="12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继承自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TypeState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E4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Q_ENUMS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TypeState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"EnumType"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"eenum"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7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88823" y="1131512"/>
            <a:ext cx="86932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qmlRegisterSingletonType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versionMajor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versionMinor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QQmlEngine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QJSEngine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*)&gt;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C000"/>
                </a:solidFill>
              </a:rPr>
              <a:t>qmlRegisterSingletonType</a:t>
            </a:r>
            <a:r>
              <a:rPr lang="zh-CN" altLang="en-US"/>
              <a:t>是一个带回调的注册函数，作用是将</a:t>
            </a:r>
            <a:r>
              <a:rPr lang="en-US" altLang="zh-CN"/>
              <a:t>C++</a:t>
            </a:r>
            <a:r>
              <a:rPr lang="zh-CN" altLang="en-US"/>
              <a:t>类注册到</a:t>
            </a:r>
            <a:r>
              <a:rPr lang="en-US" altLang="zh-CN"/>
              <a:t>QML</a:t>
            </a:r>
            <a:r>
              <a:rPr lang="zh-CN" altLang="en-US"/>
              <a:t>系统中</a:t>
            </a:r>
            <a:endParaRPr lang="en-US" altLang="zh-CN"/>
          </a:p>
          <a:p>
            <a:r>
              <a:rPr lang="zh-CN" altLang="en-US"/>
              <a:t>并带一个回调函数。该回调函数在每次调用</a:t>
            </a:r>
            <a:r>
              <a:rPr lang="en-US" altLang="zh-CN"/>
              <a:t>doSomething</a:t>
            </a:r>
            <a:r>
              <a:rPr lang="zh-CN" altLang="en-US"/>
              <a:t>时候调用，然后在回调函数</a:t>
            </a:r>
            <a:endParaRPr lang="en-US" altLang="zh-CN"/>
          </a:p>
          <a:p>
            <a:r>
              <a:rPr lang="zh-CN" altLang="en-US"/>
              <a:t>里产生新的</a:t>
            </a:r>
            <a:r>
              <a:rPr lang="en-US" altLang="zh-CN"/>
              <a:t>C++ Class</a:t>
            </a:r>
            <a:r>
              <a:rPr lang="zh-CN" altLang="en-US"/>
              <a:t>提供给</a:t>
            </a:r>
            <a:r>
              <a:rPr lang="en-US" altLang="zh-CN"/>
              <a:t>QML</a:t>
            </a:r>
            <a:r>
              <a:rPr lang="zh-CN" altLang="en-US"/>
              <a:t>调用，可以实现</a:t>
            </a:r>
            <a:r>
              <a:rPr lang="en-US" altLang="zh-CN"/>
              <a:t>C++ Class </a:t>
            </a:r>
            <a:r>
              <a:rPr lang="zh-CN" altLang="en-US"/>
              <a:t>的动态加载和动态切换。</a:t>
            </a:r>
          </a:p>
        </p:txBody>
      </p:sp>
    </p:spTree>
    <p:extLst>
      <p:ext uri="{BB962C8B-B14F-4D97-AF65-F5344CB8AC3E}">
        <p14:creationId xmlns:p14="http://schemas.microsoft.com/office/powerpoint/2010/main" val="128149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231709" y="1073466"/>
            <a:ext cx="8680581" cy="378565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首先定义一个基于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的类，也就是准备注册到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的类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SingletonTypeExample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somePropertyChanged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SingletonTypeExample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m_someProperty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SingletonTypeExample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m_someProperty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m_someProperty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m_someProperty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somePropertyChanged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signals: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somePropertyChanged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m_someProperty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7114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20411" y="1229041"/>
            <a:ext cx="8503177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rtl="0"/>
            <a:r>
              <a:rPr lang="en-US" altLang="zh-CN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第二步定义一个回调类指针</a:t>
            </a:r>
            <a:r>
              <a:rPr lang="en-US" altLang="zh-CN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用于接收回调</a:t>
            </a:r>
            <a:r>
              <a:rPr lang="en-US" altLang="zh-CN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endParaRPr lang="zh-CN" altLang="en-US" sz="1200" b="0" i="0" u="none" strike="noStrike" kern="1200" baseline="0">
              <a:solidFill>
                <a:srgbClr val="ABB2B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rtl="0"/>
            <a:r>
              <a:rPr lang="en-US" altLang="zh-CN" sz="1200" b="1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static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0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QObject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0" i="0" u="none" strike="noStrike" kern="1200" baseline="0">
                <a:solidFill>
                  <a:srgbClr val="56B6C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b="0" i="0" u="none" strike="noStrike" kern="1200" baseline="0">
                <a:solidFill>
                  <a:srgbClr val="61AFE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example_qobject_singletontype_provider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b="0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QQmlEngine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0" i="0" u="none" strike="noStrike" kern="1200" baseline="0">
                <a:solidFill>
                  <a:srgbClr val="56B6C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b="0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200" b="0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QJSEngine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0" i="0" u="none" strike="noStrike" kern="1200" baseline="0">
                <a:solidFill>
                  <a:srgbClr val="56B6C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b="0" i="0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scriptEngine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rtl="0"/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rtl="0"/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sz="1200" b="0" i="0" u="none" strike="noStrike" kern="1200" baseline="0">
                <a:solidFill>
                  <a:srgbClr val="61AFE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Q_UNUSED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b="0" i="1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rtl="0"/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sz="1200" b="0" i="0" u="none" strike="noStrike" kern="1200" baseline="0">
                <a:solidFill>
                  <a:srgbClr val="61AFE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Q_UNUSED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b="0" i="1" u="none" strike="noStrike" kern="1200" baseline="0">
                <a:solidFill>
                  <a:srgbClr val="E06C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scriptEngine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rtl="0"/>
            <a:b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   SingletonTypeExample </a:t>
            </a:r>
            <a:r>
              <a:rPr lang="en-US" altLang="zh-CN" sz="1200" b="0" i="0" u="none" strike="noStrike" kern="1200" baseline="0">
                <a:solidFill>
                  <a:srgbClr val="C678D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example = new </a:t>
            </a:r>
            <a:r>
              <a:rPr lang="en-US" altLang="zh-CN" sz="1200" b="0" i="0" u="none" strike="noStrike" kern="1200" baseline="0">
                <a:solidFill>
                  <a:srgbClr val="61AFE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SingletonTypeExample</a:t>
            </a:r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 rtl="0"/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   return example;</a:t>
            </a:r>
          </a:p>
          <a:p>
            <a:pPr rtl="0"/>
            <a:r>
              <a:rPr lang="en-US" altLang="zh-CN" sz="1200" b="0" i="0" u="none" strike="noStrike" kern="1200" baseline="0">
                <a:solidFill>
                  <a:srgbClr val="ABB2B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rtl="0"/>
            <a:endParaRPr lang="en-US" altLang="zh-CN" sz="1200">
              <a:solidFill>
                <a:srgbClr val="ABB2B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2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第三，通过在初始化函数中调用此函数，向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注册单例类型。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qmlRegisterSingletonType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SingletonTypeExample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"Qt.example.qobjectSingleton"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"MyApi"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example_qobject_singletontype_provider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rtl="0"/>
            <a:endParaRPr lang="en-US" altLang="zh-CN" sz="1200" b="0" i="0" u="none" strike="noStrike" kern="1200" baseline="0">
              <a:solidFill>
                <a:srgbClr val="ABB2B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17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注册单例类型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88823" y="1131512"/>
            <a:ext cx="8431177" cy="24929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rtl="0"/>
            <a:r>
              <a:rPr lang="en-US" altLang="zh-CN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第四步在</a:t>
            </a:r>
            <a:r>
              <a:rPr lang="en-US" altLang="zh-CN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QML</a:t>
            </a:r>
            <a:r>
              <a:rPr lang="zh-CN" altLang="en-US" sz="1200" b="0" i="1" u="none" strike="noStrike" kern="1200" baseline="0">
                <a:solidFill>
                  <a:srgbClr val="7F848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中调用</a:t>
            </a:r>
            <a:endParaRPr lang="en-US" altLang="zh-CN" sz="1200" b="0" i="1" u="none" strike="noStrike" kern="1200" baseline="0">
              <a:solidFill>
                <a:srgbClr val="7F848E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rtl="0"/>
            <a:endParaRPr lang="zh-CN" altLang="en-US" sz="1200" b="0" i="0" u="none" strike="noStrike" kern="1200" baseline="0">
              <a:solidFill>
                <a:srgbClr val="ABB2B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QtQuick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2.0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qobjectSingleton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root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someValue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MyApi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someProperty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onCompleted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someValue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MyApi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rtl="0"/>
            <a:endParaRPr lang="en-US" altLang="zh-CN" sz="1200" b="0" i="0" u="none" strike="noStrike" kern="1200" baseline="0">
              <a:solidFill>
                <a:srgbClr val="ABB2B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66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注册一个具有附加属性的静态元对象</a:t>
            </a:r>
          </a:p>
          <a:p>
            <a:pPr>
              <a:spcAft>
                <a:spcPts val="0"/>
              </a:spcAft>
            </a:pP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88823" y="1131512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qmlRegisterUncreatableMetaObject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QMetaObject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staticMetaObject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 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versionMajor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versionMinor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qmlName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8ED-2764-40C3-9118-35135141378C}"/>
              </a:ext>
            </a:extLst>
          </p:cNvPr>
          <p:cNvSpPr txBox="1"/>
          <p:nvPr/>
        </p:nvSpPr>
        <p:spPr>
          <a:xfrm>
            <a:off x="388823" y="1773209"/>
            <a:ext cx="645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应用场景：这个函数对于注册</a:t>
            </a:r>
            <a:r>
              <a:rPr lang="en-US" altLang="zh-CN">
                <a:solidFill>
                  <a:srgbClr val="C00000"/>
                </a:solidFill>
              </a:rPr>
              <a:t>Q_NAMESPACE</a:t>
            </a:r>
            <a:r>
              <a:rPr lang="zh-CN" altLang="en-US"/>
              <a:t>命名空间很有用。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EA27-BCCF-4C6B-B1CC-E2BDD9F4C88F}"/>
              </a:ext>
            </a:extLst>
          </p:cNvPr>
          <p:cNvSpPr txBox="1"/>
          <p:nvPr/>
        </p:nvSpPr>
        <p:spPr>
          <a:xfrm>
            <a:off x="388823" y="2168374"/>
            <a:ext cx="8170827" cy="276998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Q_NAMESPACE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enum MyEnum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Key2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Q_ENUMS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MyEnum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qmlRegisterUncreatableMetaObject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staticMetaObject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"io.qt"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"MyNamespace"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"Access to enums &amp; flags only"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/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Key1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5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54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注册一个具有附加属性或枚举值的类型</a:t>
            </a:r>
          </a:p>
          <a:p>
            <a:pPr>
              <a:spcAft>
                <a:spcPts val="0"/>
              </a:spcAft>
            </a:pP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6D9221-A837-448A-8146-3C81CA5A2D77}"/>
              </a:ext>
            </a:extLst>
          </p:cNvPr>
          <p:cNvSpPr txBox="1"/>
          <p:nvPr/>
        </p:nvSpPr>
        <p:spPr>
          <a:xfrm>
            <a:off x="388823" y="1131512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qmlRegisterUncreatableType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versionMajor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versionMinor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qmlName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8ED-2764-40C3-9118-35135141378C}"/>
              </a:ext>
            </a:extLst>
          </p:cNvPr>
          <p:cNvSpPr txBox="1"/>
          <p:nvPr/>
        </p:nvSpPr>
        <p:spPr>
          <a:xfrm>
            <a:off x="388823" y="1773209"/>
            <a:ext cx="84809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应用场景：</a:t>
            </a:r>
            <a:r>
              <a:rPr lang="en-US" altLang="zh-CN">
                <a:solidFill>
                  <a:srgbClr val="C00000"/>
                </a:solidFill>
              </a:rPr>
              <a:t>C++</a:t>
            </a:r>
            <a:r>
              <a:rPr lang="zh-CN" altLang="en-US">
                <a:solidFill>
                  <a:srgbClr val="C00000"/>
                </a:solidFill>
              </a:rPr>
              <a:t>类已注册</a:t>
            </a:r>
            <a:r>
              <a:rPr lang="zh-CN" altLang="en-US"/>
              <a:t>在</a:t>
            </a:r>
            <a:r>
              <a:rPr lang="en-US" altLang="zh-CN"/>
              <a:t>QML</a:t>
            </a:r>
            <a:r>
              <a:rPr lang="zh-CN" altLang="en-US"/>
              <a:t>的上下文属性中，且</a:t>
            </a:r>
            <a:r>
              <a:rPr lang="en-US" altLang="zh-CN"/>
              <a:t>C++</a:t>
            </a:r>
            <a:r>
              <a:rPr lang="zh-CN" altLang="en-US"/>
              <a:t>类不应该在</a:t>
            </a:r>
            <a:r>
              <a:rPr lang="en-US" altLang="zh-CN"/>
              <a:t>QML</a:t>
            </a:r>
            <a:r>
              <a:rPr lang="zh-CN" altLang="en-US"/>
              <a:t>中实例化，</a:t>
            </a:r>
            <a:endParaRPr lang="en-US" altLang="zh-CN"/>
          </a:p>
          <a:p>
            <a:r>
              <a:rPr lang="zh-CN" altLang="en-US"/>
              <a:t>但是在</a:t>
            </a:r>
            <a:r>
              <a:rPr lang="en-US" altLang="zh-CN"/>
              <a:t>QML</a:t>
            </a:r>
            <a:r>
              <a:rPr lang="zh-CN" altLang="en-US"/>
              <a:t>需要使用</a:t>
            </a:r>
            <a:r>
              <a:rPr lang="en-US" altLang="zh-CN"/>
              <a:t>C++</a:t>
            </a:r>
            <a:r>
              <a:rPr lang="zh-CN" altLang="en-US"/>
              <a:t>类提供的枚举类型作为参数传递。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解决方法：使用</a:t>
            </a:r>
            <a:r>
              <a:rPr lang="en-US" altLang="zh-CN"/>
              <a:t>qmlRegisterUncreatableType</a:t>
            </a:r>
            <a:r>
              <a:rPr lang="zh-CN" altLang="en-US"/>
              <a:t>来注册一个不可实例化的</a:t>
            </a:r>
            <a:r>
              <a:rPr lang="en-US" altLang="zh-CN"/>
              <a:t>C++</a:t>
            </a:r>
            <a:r>
              <a:rPr lang="zh-CN" altLang="en-US"/>
              <a:t>类型，</a:t>
            </a:r>
            <a:endParaRPr lang="en-US" altLang="zh-CN"/>
          </a:p>
          <a:p>
            <a:r>
              <a:rPr lang="zh-CN" altLang="en-US"/>
              <a:t>并在</a:t>
            </a:r>
            <a:r>
              <a:rPr lang="en-US" altLang="zh-CN"/>
              <a:t>QML</a:t>
            </a:r>
            <a:r>
              <a:rPr lang="zh-CN" altLang="en-US"/>
              <a:t>中使用 </a:t>
            </a:r>
            <a:r>
              <a:rPr lang="en-US" altLang="zh-CN"/>
              <a:t>import</a:t>
            </a:r>
            <a:r>
              <a:rPr lang="zh-CN" altLang="en-US"/>
              <a:t>语句导入。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QML</a:t>
            </a:r>
            <a:r>
              <a:rPr lang="zh-CN" altLang="en-US"/>
              <a:t>要访问类里的枚举值必须使用以下宏将其提供给</a:t>
            </a:r>
            <a:r>
              <a:rPr lang="en-US" altLang="zh-CN"/>
              <a:t>QML</a:t>
            </a:r>
            <a:r>
              <a:rPr lang="zh-CN" altLang="en-US"/>
              <a:t>系统，否则无法访问。</a:t>
            </a:r>
            <a:endParaRPr lang="en-US" altLang="zh-CN"/>
          </a:p>
          <a:p>
            <a:r>
              <a:rPr lang="en-US" altLang="zh-CN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Q_ENUMS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enumType</a:t>
            </a:r>
            <a:r>
              <a:rPr lang="en-US" altLang="zh-CN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2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注册类型情况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66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30B3658-07BE-4AAF-8230-5365017B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1" y="985630"/>
            <a:ext cx="7861566" cy="39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7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779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注册属性 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QQmlContext Class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00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Registered attributes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60000" y="1203926"/>
            <a:ext cx="842400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QQmlContext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setContextProperty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在此上下文中设置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属性的值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给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调用，对象提前被析构</a:t>
            </a:r>
            <a:endParaRPr lang="en-US" altLang="zh-CN" sz="12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MySliderItem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中：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QQmlApplicationEngine engine;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实例化一个类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MySliderItem myslideritem;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//"myslideritem"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小写字母开头，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才能访问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对象的函数与属性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注册到上下文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engine.rootContext()-&gt;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setContextProperty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"myslider"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myslideritem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从堆上分配了一个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myslideritem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对象，然后注册为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上下文的属性，起了个名字就叫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myslider,</a:t>
            </a: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setContextProperty()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方法可以为该上下文设置一个全局可见的属性。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中使用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不用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直接使用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myslider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属性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可访问的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7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什么是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QML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AB13357-F300-48E2-A09C-6403B22BDF27}"/>
              </a:ext>
            </a:extLst>
          </p:cNvPr>
          <p:cNvSpPr txBox="1"/>
          <p:nvPr/>
        </p:nvSpPr>
        <p:spPr>
          <a:xfrm>
            <a:off x="187657" y="1142928"/>
            <a:ext cx="8768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en-US" altLang="zh-CN"/>
              <a:t> </a:t>
            </a:r>
            <a:r>
              <a:rPr lang="zh-CN" altLang="en-US"/>
              <a:t>是一种声明性编程语言。它允许根据用户界面的可视化组件以及它们如何交互</a:t>
            </a:r>
            <a:endParaRPr lang="en-US" altLang="zh-CN"/>
          </a:p>
          <a:p>
            <a:r>
              <a:rPr lang="zh-CN" altLang="en-US"/>
              <a:t>和相互关联来描述用户界面。为用户提供了一种高度可读的、声明性的、类似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</a:p>
          <a:p>
            <a:r>
              <a:rPr lang="zh-CN" altLang="en-US"/>
              <a:t>的语法，支持与</a:t>
            </a:r>
            <a:r>
              <a:rPr lang="zh-CN" altLang="en-US">
                <a:solidFill>
                  <a:srgbClr val="C00000"/>
                </a:solidFill>
              </a:rPr>
              <a:t>动态属性绑定</a:t>
            </a:r>
            <a:r>
              <a:rPr lang="zh-CN" altLang="en-US"/>
              <a:t>相结合的命令式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/>
              <a:t>表达式。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 Quick</a:t>
            </a:r>
            <a:r>
              <a:rPr lang="zh-CN" altLang="en-US"/>
              <a:t>模块提供了两种接口：</a:t>
            </a:r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1.QML API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/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语言创建应用的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接口</a:t>
            </a:r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2.C++ API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/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/>
              <a:t>语言扩展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/>
              <a:t>接口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 Quick</a:t>
            </a:r>
            <a:r>
              <a:rPr lang="zh-CN" altLang="en-US"/>
              <a:t>模块，开发人员可以轻松地在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en-US" altLang="zh-CN"/>
              <a:t> </a:t>
            </a:r>
            <a:r>
              <a:rPr lang="zh-CN" altLang="en-US"/>
              <a:t>中构建流畅的动画用户界面，并且</a:t>
            </a:r>
            <a:endParaRPr lang="en-US" altLang="zh-CN"/>
          </a:p>
          <a:p>
            <a:r>
              <a:rPr lang="zh-CN" altLang="en-US"/>
              <a:t>可以选择将这些用户界面连接到任何后端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zh-CN" altLang="en-US"/>
              <a:t>库。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 Quick2</a:t>
            </a:r>
            <a:r>
              <a:rPr lang="zh-CN" altLang="en-US"/>
              <a:t>基于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OpenGL ES</a:t>
            </a:r>
            <a:r>
              <a:rPr lang="zh-CN" altLang="en-US"/>
              <a:t>场景实现，重写的图形堆栈让开发者可以轻松实现图形特效。</a:t>
            </a: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注册类型和注册属性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Registration Type And Registered attributes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984900"/>
            <a:ext cx="86100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setContextProperty 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qmlRegisterSingletonType 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区别</a:t>
            </a:r>
            <a:endParaRPr lang="en-US" altLang="zh-CN" sz="14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>
                <a:effectLst/>
                <a:latin typeface="Consolas" panose="020B0609020204030204" pitchFamily="49" charset="0"/>
              </a:rPr>
              <a:t>唯一的区别是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Singleton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需要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模块，而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setContextProperty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则将一个真正的全局对象设置为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400">
                <a:latin typeface="Consolas" panose="020B0609020204030204" pitchFamily="49" charset="0"/>
              </a:rPr>
              <a:t>？</a:t>
            </a:r>
            <a:endParaRPr lang="en-US" altLang="zh-CN" sz="1400">
              <a:latin typeface="Consolas" panose="020B0609020204030204" pitchFamily="49" charset="0"/>
            </a:endParaRPr>
          </a:p>
          <a:p>
            <a:endParaRPr lang="en-US" altLang="zh-CN" sz="1400" b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setContextProperty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1.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将对象设置为 </a:t>
            </a:r>
            <a:r>
              <a:rPr lang="en-US" altLang="zh-CN" sz="1400" b="0">
                <a:effectLst/>
                <a:latin typeface="Consolas" panose="020B0609020204030204" pitchFamily="49" charset="0"/>
              </a:rPr>
              <a:t>QML 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树的根节点中的属性值，</a:t>
            </a:r>
            <a:r>
              <a:rPr lang="zh-CN" altLang="en-US" sz="1400" b="0">
                <a:effectLst/>
                <a:latin typeface="+mn-ea"/>
              </a:rPr>
              <a:t>因此可以</a:t>
            </a:r>
            <a:r>
              <a:rPr lang="zh-CN" altLang="en-US" sz="1400" b="0" i="0">
                <a:solidFill>
                  <a:srgbClr val="24292E"/>
                </a:solidFill>
                <a:effectLst/>
                <a:latin typeface="+mn-ea"/>
              </a:rPr>
              <a:t>进行跨文件引用（全局）。</a:t>
            </a:r>
            <a:endParaRPr lang="en-US" altLang="zh-CN" sz="1400" b="0">
              <a:effectLst/>
              <a:latin typeface="+mn-ea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2.</a:t>
            </a:r>
            <a:r>
              <a:rPr lang="zh-CN" altLang="en-US" sz="1400">
                <a:latin typeface="Consolas" panose="020B0609020204030204" pitchFamily="49" charset="0"/>
              </a:rPr>
              <a:t>名字很容易被掩盖。如果上下文属性的名称在其他地方使用，将无法解析它。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 b="0">
                <a:effectLst/>
                <a:latin typeface="Consolas" panose="020B0609020204030204" pitchFamily="49" charset="0"/>
              </a:rPr>
              <a:t>3.</a:t>
            </a:r>
            <a:r>
              <a:rPr lang="zh-CN" altLang="en-US" sz="1400" b="0">
                <a:effectLst/>
                <a:latin typeface="Consolas" panose="020B0609020204030204" pitchFamily="49" charset="0"/>
              </a:rPr>
              <a:t>对于名称解析，可能的深层对象树中遍历，始终寻找带有名称的属性，直到它最终在根目录中找到。</a:t>
            </a:r>
            <a:endParaRPr lang="en-US" altLang="zh-CN" sz="1400" b="0">
              <a:effectLst/>
              <a:latin typeface="Consolas" panose="020B0609020204030204" pitchFamily="49" charset="0"/>
            </a:endParaRPr>
          </a:p>
          <a:p>
            <a:r>
              <a:rPr lang="zh-CN" altLang="en-US" sz="1400" b="0">
                <a:effectLst/>
                <a:latin typeface="Consolas" panose="020B0609020204030204" pitchFamily="49" charset="0"/>
              </a:rPr>
              <a:t>上下文属性。这可能有点低效，但可能没有太大区别。</a:t>
            </a:r>
            <a:endParaRPr lang="en-US" altLang="zh-CN" sz="1400" b="0">
              <a:effectLst/>
              <a:latin typeface="Consolas" panose="020B0609020204030204" pitchFamily="49" charset="0"/>
            </a:endParaRPr>
          </a:p>
          <a:p>
            <a:endParaRPr lang="en-US" altLang="zh-CN" sz="1400" b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qmlRegisterSingletonType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1.</a:t>
            </a:r>
            <a:r>
              <a:rPr lang="zh-CN" altLang="en-US" sz="1400">
                <a:latin typeface="Consolas" panose="020B0609020204030204" pitchFamily="49" charset="0"/>
              </a:rPr>
              <a:t>可以在需要的位置导入数据，可能会受益于更快的名称解析，并且没有跨文件引用。</a:t>
            </a:r>
            <a:endParaRPr lang="en-US" altLang="zh-CN" sz="1400">
              <a:latin typeface="Consolas" panose="020B0609020204030204" pitchFamily="49" charset="0"/>
            </a:endParaRPr>
          </a:p>
          <a:p>
            <a:endParaRPr lang="zh-CN" altLang="en-US" sz="14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4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544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984900"/>
            <a:ext cx="841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使用 注册属性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或 注册类型 后</a:t>
            </a:r>
            <a:r>
              <a:rPr lang="zh-CN" altLang="en-US" sz="1400">
                <a:solidFill>
                  <a:srgbClr val="61AFEF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类暴露给了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，是不是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就可以访问到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类中所有的属性？</a:t>
            </a:r>
            <a:endParaRPr lang="en-US" altLang="zh-CN" sz="1400" b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507271"/>
            <a:ext cx="7981672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前提条件：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从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QObjetct</a:t>
            </a:r>
            <a:r>
              <a:rPr lang="zh-CN" altLang="en-US" sz="1600"/>
              <a:t>或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zh-CN" altLang="en-US" sz="1600"/>
              <a:t>的派生类继承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使用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Q_OBJECT</a:t>
            </a:r>
            <a:r>
              <a:rPr lang="zh-CN" altLang="en-US" sz="1600"/>
              <a:t>宏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r>
              <a:rPr lang="zh-CN" altLang="en-US" sz="1600"/>
              <a:t>这两个条件是为了让一个类能够进入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altLang="zh-CN" sz="1600"/>
              <a:t> </a:t>
            </a:r>
            <a:r>
              <a:rPr lang="zh-CN" altLang="en-US" sz="1600"/>
              <a:t>强大的元对象系统（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meta-object system</a:t>
            </a:r>
            <a:r>
              <a:rPr lang="zh-CN" altLang="en-US" sz="1600"/>
              <a:t>）中，</a:t>
            </a:r>
            <a:endParaRPr lang="en-US" altLang="zh-CN" sz="1600"/>
          </a:p>
          <a:p>
            <a:r>
              <a:rPr lang="zh-CN" altLang="en-US" sz="1600"/>
              <a:t>只有使用元对象系统，一个类的某些方法或属性才可能通过字符串形式的名字来调用，</a:t>
            </a:r>
            <a:endParaRPr lang="en-US" altLang="zh-CN" sz="1600"/>
          </a:p>
          <a:p>
            <a:r>
              <a:rPr lang="zh-CN" altLang="en-US" sz="1600"/>
              <a:t>才具有了在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zh-CN" altLang="en-US" sz="1600"/>
              <a:t>中访问的</a:t>
            </a:r>
            <a:r>
              <a:rPr lang="zh-CN" altLang="en-US" sz="1600">
                <a:solidFill>
                  <a:srgbClr val="C00000"/>
                </a:solidFill>
              </a:rPr>
              <a:t>基础条件</a:t>
            </a:r>
            <a:r>
              <a:rPr lang="zh-CN" altLang="en-US" sz="1600"/>
              <a:t>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600"/>
              <a:t>信号和槽（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1600"/>
              <a:t> 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Q_INVOKABLE </a:t>
            </a:r>
            <a:r>
              <a:rPr lang="zh-CN" altLang="en-US" sz="1600"/>
              <a:t>宏</a:t>
            </a:r>
            <a:endParaRPr lang="en-US" altLang="zh-CN" sz="1600"/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Q_ENUMS</a:t>
            </a:r>
            <a:r>
              <a:rPr lang="zh-CN" altLang="en-US" sz="1600"/>
              <a:t>枚举</a:t>
            </a:r>
            <a:endParaRPr lang="en-US" altLang="zh-CN" sz="1600"/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Q_PROPERTY</a:t>
            </a:r>
          </a:p>
        </p:txBody>
      </p:sp>
    </p:spTree>
    <p:extLst>
      <p:ext uri="{BB962C8B-B14F-4D97-AF65-F5344CB8AC3E}">
        <p14:creationId xmlns:p14="http://schemas.microsoft.com/office/powerpoint/2010/main" val="41882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794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信号和槽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073466"/>
            <a:ext cx="847379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类注册成功后，只要是类（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子类）里面的信号或槽，都可以在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中直接访问。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引擎会为每一个来自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子类的信号自动创建一个信号处理器，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其命名规则如为：</a:t>
            </a:r>
            <a:r>
              <a:rPr lang="en-US" altLang="zh-CN" sz="14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on&lt;Signal&gt;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14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&lt;Signal&gt;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为信号的名字，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首字母要大写，信号传递的参数通过其名字在信号处理器中使用。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+mn-ea"/>
                <a:cs typeface="Times New Roman" panose="02020603050405020304" pitchFamily="18" charset="0"/>
              </a:rPr>
              <a:t>三种方式：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对象的信号连接到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中定义的方法上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对象的信号连接到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对象的槽上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直接调用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对象的槽或信号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6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794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信号和槽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073466"/>
            <a:ext cx="3922869" cy="36625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timeChange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printSignal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注册单例类型到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AE0F3F-35FB-4996-9051-6D61B2EC4246}"/>
              </a:ext>
            </a:extLst>
          </p:cNvPr>
          <p:cNvSpPr txBox="1"/>
          <p:nvPr/>
        </p:nvSpPr>
        <p:spPr>
          <a:xfrm>
            <a:off x="4619666" y="642698"/>
            <a:ext cx="4177747" cy="433965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//QML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对象的信号连接到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C++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对象的槽上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signal1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signal1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_color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printSignal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_color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onCompleted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//C++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槽连接到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的方法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_color.colorChanged.connect(printColor)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直接调用槽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_color.stop();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直接调用信号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_color.start();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onTimeChange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//C++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发送信号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emit timeChange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86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956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--Q_INVOKABLE 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073466"/>
            <a:ext cx="884088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在定义一个类的成员函数时使用</a:t>
            </a:r>
            <a:r>
              <a:rPr lang="zh-CN" altLang="en-US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Q_INVOKABLE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宏来修饰，该方法就可以被元对象系统调用。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QT_ANNOTATE_FUNCTION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qt_invokable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$QTDIR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corelib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qobjectdefs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中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简单被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目的在于让</a:t>
            </a:r>
            <a:r>
              <a:rPr lang="en-US" altLang="zh-CN" sz="1400" b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moc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识别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来修饰成员函数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目的在于被修饰的成员函数能够被元对象系统所唤起</a:t>
            </a:r>
            <a:r>
              <a:rPr lang="zh-CN" altLang="en-US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B2D07-0C81-4F09-8608-919062DD7218}"/>
              </a:ext>
            </a:extLst>
          </p:cNvPr>
          <p:cNvSpPr txBox="1"/>
          <p:nvPr/>
        </p:nvSpPr>
        <p:spPr>
          <a:xfrm>
            <a:off x="5878690" y="2654263"/>
            <a:ext cx="2963941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注册实例化后直接调用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_color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onCompleted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_color.setColor(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E06C75"/>
                </a:solidFill>
                <a:latin typeface="Consolas" panose="020B0609020204030204" pitchFamily="49" charset="0"/>
              </a:rPr>
              <a:t>    }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B9750-DB1B-4C54-B10B-94D6883C3BDA}"/>
              </a:ext>
            </a:extLst>
          </p:cNvPr>
          <p:cNvSpPr txBox="1"/>
          <p:nvPr/>
        </p:nvSpPr>
        <p:spPr>
          <a:xfrm>
            <a:off x="272569" y="2649600"/>
            <a:ext cx="545213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356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588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--Q_ENUMS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073466"/>
            <a:ext cx="878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导出的类定义了想在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中使用枚举类型，使用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Q_ENUMS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宏将该枚举注册到元对象系统中。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DE799-D46D-4179-B806-1D7DDE8EF946}"/>
              </a:ext>
            </a:extLst>
          </p:cNvPr>
          <p:cNvSpPr txBox="1"/>
          <p:nvPr/>
        </p:nvSpPr>
        <p:spPr>
          <a:xfrm>
            <a:off x="238270" y="1465669"/>
            <a:ext cx="5537093" cy="34163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class ColorMaker 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Q_OBJECT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Q_ENUMS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GenerateAlgorithm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~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enum GenerateAlgorithm{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RandomRGB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RandomRed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RandomGreen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RandomBlue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LinearIncrease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Q_INVOKABLE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setAlgorithm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GenerateAlgorithm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BA406-2348-47A8-AC9F-365FE1EE91EF}"/>
              </a:ext>
            </a:extLst>
          </p:cNvPr>
          <p:cNvSpPr txBox="1"/>
          <p:nvPr/>
        </p:nvSpPr>
        <p:spPr>
          <a:xfrm>
            <a:off x="3453596" y="1906056"/>
            <a:ext cx="5452134" cy="184665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qmlRegisterType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"ColorMaker"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注册实例化后直接调用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ColorMaker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_color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onCompleted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_color.setAlgorithm(ColorMaker.LinearIncrease)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72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--Q_PROPERTY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3FCF3C-7D3F-4D10-B188-9D139839BF47}"/>
              </a:ext>
            </a:extLst>
          </p:cNvPr>
          <p:cNvSpPr txBox="1"/>
          <p:nvPr/>
        </p:nvSpPr>
        <p:spPr>
          <a:xfrm>
            <a:off x="388822" y="1073466"/>
            <a:ext cx="7307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Q_PROPERTY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宏用来定义可通过元对象系统访问的属性，通过它定义的属性，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可以在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中访问、修改，也可以在</a:t>
            </a:r>
            <a:r>
              <a:rPr lang="zh-CN" altLang="en-US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属性变化时发射特定的信号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76AA1E-6B82-4F94-80D5-D11E4DE7B4BA}"/>
              </a:ext>
            </a:extLst>
          </p:cNvPr>
          <p:cNvSpPr txBox="1"/>
          <p:nvPr/>
        </p:nvSpPr>
        <p:spPr>
          <a:xfrm>
            <a:off x="356411" y="1711890"/>
            <a:ext cx="8431178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|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memberName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resetFunction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notifySignal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REVISION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DESIGNABLE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SCRIPTABLE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[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Q_PROPERTY(QString data READ data WRITE setData NOTIFY dataChanged)</a:t>
            </a:r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提供的对象是一个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接口是一个名为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的函数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接口是一个名为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的函数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接口用于通知的绑定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只有设置了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接口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QML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才能自动与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中的属性同步</a:t>
            </a: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6880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72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--Q_PROPERTY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776AA1E-6B82-4F94-80D5-D11E4DE7B4BA}"/>
              </a:ext>
            </a:extLst>
          </p:cNvPr>
          <p:cNvSpPr txBox="1"/>
          <p:nvPr/>
        </p:nvSpPr>
        <p:spPr>
          <a:xfrm>
            <a:off x="356411" y="1038182"/>
            <a:ext cx="8431178" cy="378565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/*name.h*/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继承自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QObject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Q_OBJECT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//QObject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宏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Q_PROPERTY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默认构造函数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const;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//READ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接口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//WRITE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接口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dataChanged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//NOTIFY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信号（不需实现）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私有属性</a:t>
            </a:r>
            <a:endParaRPr lang="zh-CN" altLang="en-US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645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72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可以访问的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属性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--Q_PROPERTY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2" y="742818"/>
            <a:ext cx="506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attributes that can be accessed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776AA1E-6B82-4F94-80D5-D11E4DE7B4BA}"/>
              </a:ext>
            </a:extLst>
          </p:cNvPr>
          <p:cNvSpPr txBox="1"/>
          <p:nvPr/>
        </p:nvSpPr>
        <p:spPr>
          <a:xfrm>
            <a:off x="356411" y="1038182"/>
            <a:ext cx="8431178" cy="378565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/*name.cpp*/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"name.h"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READ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接口实现，返回私有对象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return m_data;</a:t>
            </a:r>
            <a:endParaRPr lang="en-US" altLang="zh-CN" sz="12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WRITE 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接口实现，更新</a:t>
            </a:r>
            <a:r>
              <a:rPr lang="en-US" altLang="zh-CN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zh-CN" altLang="en-US" sz="12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并发出信号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2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200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zh-CN" altLang="en-US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dataChanged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2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76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1847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QML</a:t>
            </a:r>
            <a:r>
              <a:rPr lang="zh-CN" altLang="en-US" sz="1600"/>
              <a:t>其实是对</a:t>
            </a:r>
            <a:r>
              <a:rPr lang="en-US" altLang="zh-CN" sz="1600"/>
              <a:t>JavaScript</a:t>
            </a:r>
            <a:r>
              <a:rPr lang="zh-CN" altLang="en-US" sz="1600"/>
              <a:t>的扩展，融合了</a:t>
            </a:r>
            <a:r>
              <a:rPr lang="en-US" altLang="zh-CN" sz="1600"/>
              <a:t>Qt Object</a:t>
            </a:r>
            <a:r>
              <a:rPr lang="zh-CN" altLang="en-US" sz="1600"/>
              <a:t>系统，它是一种新的解释型的语言， </a:t>
            </a:r>
            <a:endParaRPr lang="en-US" altLang="zh-CN" sz="1600"/>
          </a:p>
          <a:p>
            <a:r>
              <a:rPr lang="en-US" altLang="zh-CN" sz="1600"/>
              <a:t>QML</a:t>
            </a:r>
            <a:r>
              <a:rPr lang="zh-CN" altLang="en-US" sz="1600"/>
              <a:t>引擎虽然由</a:t>
            </a:r>
            <a:r>
              <a:rPr lang="en-US" altLang="zh-CN" sz="1600"/>
              <a:t>Qt C++ </a:t>
            </a:r>
            <a:r>
              <a:rPr lang="zh-CN" altLang="en-US" sz="1600"/>
              <a:t>实现，但</a:t>
            </a:r>
            <a:r>
              <a:rPr lang="en-US" altLang="zh-CN" sz="1600"/>
              <a:t>QML</a:t>
            </a:r>
            <a:r>
              <a:rPr lang="zh-CN" altLang="en-US" sz="1600"/>
              <a:t>对象的运行环境，说到底和</a:t>
            </a:r>
            <a:r>
              <a:rPr lang="en-US" altLang="zh-CN" sz="1600"/>
              <a:t>C++</a:t>
            </a:r>
            <a:r>
              <a:rPr lang="zh-CN" altLang="en-US" sz="1600"/>
              <a:t>对象的上下文</a:t>
            </a:r>
            <a:endParaRPr lang="en-US" altLang="zh-CN" sz="1600"/>
          </a:p>
          <a:p>
            <a:r>
              <a:rPr lang="zh-CN" altLang="en-US" sz="1600"/>
              <a:t>环境是不同的，是平行的两个世界。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因为</a:t>
            </a:r>
            <a:r>
              <a:rPr lang="en-US" altLang="zh-CN" sz="1600"/>
              <a:t>QML</a:t>
            </a:r>
            <a:r>
              <a:rPr lang="zh-CN" altLang="en-US" sz="1600"/>
              <a:t>引擎与</a:t>
            </a:r>
            <a:r>
              <a:rPr lang="en-US" altLang="zh-CN" sz="1600"/>
              <a:t>Qt</a:t>
            </a:r>
            <a:r>
              <a:rPr lang="zh-CN" altLang="en-US" sz="1600"/>
              <a:t>的元对象系统的集成，使得在</a:t>
            </a:r>
            <a:r>
              <a:rPr lang="en-US" altLang="zh-CN" sz="1600"/>
              <a:t>QML</a:t>
            </a:r>
            <a:r>
              <a:rPr lang="zh-CN" altLang="en-US" sz="1600"/>
              <a:t>中可以直接调用</a:t>
            </a:r>
            <a:r>
              <a:rPr lang="en-US" altLang="zh-CN" sz="1600"/>
              <a:t>C++</a:t>
            </a:r>
            <a:r>
              <a:rPr lang="zh-CN" altLang="en-US" sz="1600"/>
              <a:t>的功能。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在</a:t>
            </a:r>
            <a:r>
              <a:rPr lang="en-US" altLang="zh-CN" sz="1600"/>
              <a:t>QML</a:t>
            </a:r>
            <a:r>
              <a:rPr lang="zh-CN" altLang="en-US" sz="1600"/>
              <a:t>引擎中集成了</a:t>
            </a:r>
            <a:r>
              <a:rPr lang="en-US" altLang="zh-CN" sz="1600"/>
              <a:t>Qt</a:t>
            </a:r>
            <a:r>
              <a:rPr lang="zh-CN" altLang="en-US" sz="1600"/>
              <a:t>元对象系统，所以</a:t>
            </a:r>
            <a:r>
              <a:rPr lang="en-US" altLang="zh-CN" sz="1600" err="1">
                <a:solidFill>
                  <a:srgbClr val="C00000"/>
                </a:solidFill>
              </a:rPr>
              <a:t>QObject</a:t>
            </a:r>
            <a:r>
              <a:rPr lang="zh-CN" altLang="en-US" sz="1600"/>
              <a:t>子类能够将数据或函数提供给</a:t>
            </a:r>
            <a:r>
              <a:rPr lang="en-US" altLang="zh-CN" sz="1600"/>
              <a:t>QML</a:t>
            </a:r>
          </a:p>
          <a:p>
            <a:r>
              <a:rPr lang="zh-CN" altLang="en-US" sz="1600"/>
              <a:t>使用，由</a:t>
            </a:r>
            <a:r>
              <a:rPr lang="en-US" altLang="zh-CN" sz="1600" err="1"/>
              <a:t>QObject</a:t>
            </a:r>
            <a:r>
              <a:rPr lang="zh-CN" altLang="en-US" sz="1600"/>
              <a:t>派生的所有子类的属性、方法和信号等都可以在</a:t>
            </a:r>
            <a:r>
              <a:rPr lang="en-US" altLang="zh-CN" sz="1600"/>
              <a:t>QML</a:t>
            </a:r>
            <a:r>
              <a:rPr lang="zh-CN" altLang="en-US" sz="1600"/>
              <a:t>中访问。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4055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 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框架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Framework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468DA5F-1747-4042-8A73-B8B79F54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7" y="1142928"/>
            <a:ext cx="8878086" cy="36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0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457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findChild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findChild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FindChildOptions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FindChildrenRecursively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sz="1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QQmlComponent</a:t>
            </a:r>
          </a:p>
          <a:p>
            <a:r>
              <a:rPr lang="en-US" altLang="zh-CN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QQmlComponent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QQmlEngine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QUrl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QQmlComponent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CompilationMode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2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QQmlComponent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可以用来动态加载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文件，并可以创建多个实例，对应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5331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/>
              <a:t>Q_PROPERTY </a:t>
            </a:r>
            <a:r>
              <a:rPr lang="zh-CN" altLang="en-US"/>
              <a:t>定义的属性</a:t>
            </a:r>
            <a:endParaRPr lang="en-US" altLang="zh-CN"/>
          </a:p>
          <a:p>
            <a:r>
              <a:rPr lang="zh-CN" altLang="en-US" sz="1600"/>
              <a:t>使用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en-US" altLang="zh-CN" sz="1600"/>
              <a:t> </a:t>
            </a:r>
            <a:r>
              <a:rPr lang="zh-CN" altLang="en-US" sz="1600"/>
              <a:t>的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property() </a:t>
            </a:r>
            <a:r>
              <a:rPr lang="zh-CN" altLang="en-US" sz="1600"/>
              <a:t>方法访问属性，</a:t>
            </a:r>
            <a:endParaRPr lang="en-US" altLang="zh-CN" sz="1600"/>
          </a:p>
          <a:p>
            <a:r>
              <a:rPr lang="zh-CN" altLang="en-US" sz="1600"/>
              <a:t>如果该属性定义了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/>
              <a:t>方法，还可以使用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setProperty() </a:t>
            </a:r>
            <a:r>
              <a:rPr lang="zh-CN" altLang="en-US" sz="1600"/>
              <a:t>修改属性。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 sz="1600"/>
              <a:t>中方法</a:t>
            </a:r>
            <a:endParaRPr lang="en-US" altLang="zh-CN" sz="1600"/>
          </a:p>
          <a:p>
            <a:r>
              <a:rPr lang="zh-CN" altLang="en-US" sz="1600"/>
              <a:t>使用 </a:t>
            </a:r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QMetaObject::invokeMethod() </a:t>
            </a:r>
            <a:r>
              <a:rPr lang="zh-CN" altLang="en-US" sz="1600"/>
              <a:t>调用 </a:t>
            </a:r>
            <a:r>
              <a:rPr lang="en-US" altLang="zh-CN" sz="1600"/>
              <a:t>QObject </a:t>
            </a:r>
            <a:r>
              <a:rPr lang="zh-CN" altLang="en-US" sz="1600"/>
              <a:t>的某个注册到元对象系统中的方法。</a:t>
            </a:r>
            <a:endParaRPr lang="en-US" altLang="zh-CN" sz="1600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</a:t>
            </a:r>
            <a:r>
              <a:rPr lang="zh-CN" altLang="en-US"/>
              <a:t>中信号</a:t>
            </a:r>
            <a:endParaRPr lang="en-US" altLang="zh-CN"/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qmlSignal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cppSlot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54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15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QML--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findChild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445461" cy="31700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QtQuick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anchors.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parent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objectName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"rect"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findChild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"rect"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240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12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QML--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QQmlComponent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445461" cy="338554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MyItem.qml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QtQuick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property int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someNumber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"MyItem.qml"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"Property value:"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QQmlProperty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"someNumber"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QQmlProperty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"someNumber"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"Property value:"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"someNumber"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"someNumber"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733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12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访问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QML--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QQmlComponent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C++ access QML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418272-0AD5-43E4-A9CA-F81E2B148D87}"/>
              </a:ext>
            </a:extLst>
          </p:cNvPr>
          <p:cNvSpPr txBox="1"/>
          <p:nvPr/>
        </p:nvSpPr>
        <p:spPr>
          <a:xfrm>
            <a:off x="388823" y="1159407"/>
            <a:ext cx="8445461" cy="35394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MyItem.qml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QtQuick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2.12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function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myQmlFunction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"Got message:"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"some return value"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main.cpp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QQmlComponent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"MyItem.qml"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returnedValue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"Hello from C++"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QMetaObject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invokeMethod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"myQmlFunction"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Q_RETURN_ARG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returnedValue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Q_ARG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7605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>
                <a:solidFill>
                  <a:srgbClr val="222B34"/>
                </a:solidFill>
              </a:rPr>
              <a:t>汇报人：林瑞     汇报时间：</a:t>
            </a:r>
            <a:r>
              <a:rPr lang="en-US" altLang="zh-CN" sz="1400">
                <a:solidFill>
                  <a:srgbClr val="222B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400">
                <a:solidFill>
                  <a:srgbClr val="222B34"/>
                </a:solidFill>
              </a:rPr>
              <a:t>年</a:t>
            </a:r>
            <a:r>
              <a:rPr lang="en-US" altLang="zh-CN" sz="1400">
                <a:solidFill>
                  <a:srgbClr val="222B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40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866357" y="3652443"/>
            <a:ext cx="1415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rgbClr val="222B34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PAC</a:t>
            </a:r>
            <a:r>
              <a:rPr lang="zh-CN" altLang="en-US" sz="1400">
                <a:solidFill>
                  <a:srgbClr val="222B34"/>
                </a:solidFill>
                <a:latin typeface="Calibri Light"/>
                <a:ea typeface="微软雅黑"/>
              </a:rPr>
              <a:t>产品研发部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1CA8B7D-AFFB-4C94-B4D0-AC29F7D2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33" y="0"/>
            <a:ext cx="962167" cy="3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C9AAE09-E24C-4F24-BF60-73DA36E1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4" y="196291"/>
            <a:ext cx="8960871" cy="47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59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 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附加组件库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4136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Libraries Add-Ones The right add-ons for the right task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F04E6-AAC5-499B-A608-4788E875F372}"/>
              </a:ext>
            </a:extLst>
          </p:cNvPr>
          <p:cNvSpPr txBox="1"/>
          <p:nvPr/>
        </p:nvSpPr>
        <p:spPr>
          <a:xfrm>
            <a:off x="294712" y="1080326"/>
            <a:ext cx="487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这些专用模块可能仅在某些开发平台上可用。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6840EC-36D5-4119-B96C-61DCF127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5" y="1473957"/>
            <a:ext cx="8821992" cy="34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A0F19E-9156-4786-83AB-0AE82253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9" y="1476447"/>
            <a:ext cx="8844362" cy="34415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346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 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基本库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4152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Libraries Essentials Making true cross-platform possible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F04E6-AAC5-499B-A608-4788E875F372}"/>
              </a:ext>
            </a:extLst>
          </p:cNvPr>
          <p:cNvSpPr txBox="1"/>
          <p:nvPr/>
        </p:nvSpPr>
        <p:spPr>
          <a:xfrm>
            <a:off x="294712" y="1063466"/>
            <a:ext cx="869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altLang="zh-CN"/>
              <a:t> </a:t>
            </a:r>
            <a:r>
              <a:rPr lang="zh-CN" altLang="en-US"/>
              <a:t>在所有平台上的基础。可用于所有受支持的开发平台和经过测试的目标平台。</a:t>
            </a:r>
          </a:p>
        </p:txBody>
      </p:sp>
    </p:spTree>
    <p:extLst>
      <p:ext uri="{BB962C8B-B14F-4D97-AF65-F5344CB8AC3E}">
        <p14:creationId xmlns:p14="http://schemas.microsoft.com/office/powerpoint/2010/main" val="251035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827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Qt Quick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框架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Qt Quick Framework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397609A-5021-429C-BACF-544753205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2" y="1142928"/>
            <a:ext cx="6885296" cy="37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QML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C++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45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QML C++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C52F24D-108A-4877-92C9-EBBCDEC526E1}"/>
              </a:ext>
            </a:extLst>
          </p:cNvPr>
          <p:cNvSpPr txBox="1"/>
          <p:nvPr/>
        </p:nvSpPr>
        <p:spPr>
          <a:xfrm>
            <a:off x="279641" y="976443"/>
            <a:ext cx="42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Qt QML </a:t>
            </a:r>
            <a:r>
              <a:rPr lang="zh-CN" altLang="en-US"/>
              <a:t>模块提供了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 API </a:t>
            </a:r>
            <a:r>
              <a:rPr lang="zh-CN" altLang="en-US"/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C++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1BBAE3-AC5A-4C0F-826A-153F2F34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00846"/>
              </p:ext>
            </p:extLst>
          </p:nvPr>
        </p:nvGraphicFramePr>
        <p:xfrm>
          <a:off x="1584774" y="1446876"/>
          <a:ext cx="6410978" cy="3321384"/>
        </p:xfrm>
        <a:graphic>
          <a:graphicData uri="http://schemas.openxmlformats.org/drawingml/2006/table">
            <a:tbl>
              <a:tblPr/>
              <a:tblGrid>
                <a:gridCol w="2879816">
                  <a:extLst>
                    <a:ext uri="{9D8B030D-6E8A-4147-A177-3AD203B41FA5}">
                      <a16:colId xmlns:a16="http://schemas.microsoft.com/office/drawing/2014/main" val="88266884"/>
                    </a:ext>
                  </a:extLst>
                </a:gridCol>
                <a:gridCol w="3531162">
                  <a:extLst>
                    <a:ext uri="{9D8B030D-6E8A-4147-A177-3AD203B41FA5}">
                      <a16:colId xmlns:a16="http://schemas.microsoft.com/office/drawing/2014/main" val="702397445"/>
                    </a:ext>
                  </a:extLst>
                </a:gridCol>
              </a:tblGrid>
              <a:tr h="427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Binding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the arbitrary creation of property bindings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51141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Component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Encapsulates a QML component definition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21511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Connections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generalized connections to signals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2061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Date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date functions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99519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Locale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locale specific properties and formatted data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318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LoggingCategory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logging category in QML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33943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Number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provides represents a number value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3507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Qt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global object with useful enums and functions from Qt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63866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u="none" strike="noStrike" err="1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QtObject</a:t>
                      </a:r>
                      <a:endParaRPr lang="en-US" sz="12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basic QML type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15532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String</a:t>
                      </a:r>
                      <a:endParaRPr lang="en-US" sz="1200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represents a string value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78576"/>
                  </a:ext>
                </a:extLst>
              </a:tr>
              <a:tr h="247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>
                          <a:solidFill>
                            <a:srgbClr val="17A8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Timer</a:t>
                      </a:r>
                      <a:endParaRPr lang="en-US" sz="1400" b="1">
                        <a:solidFill>
                          <a:srgbClr val="40424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solidFill>
                            <a:srgbClr val="4042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Triggers a handler at a specified interval</a:t>
                      </a:r>
                    </a:p>
                  </a:txBody>
                  <a:tcPr marL="133701" marR="133701" marT="33425" marB="3342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4545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91F7240-BD2B-4F61-A850-47188C99D2E1}"/>
              </a:ext>
            </a:extLst>
          </p:cNvPr>
          <p:cNvSpPr txBox="1"/>
          <p:nvPr/>
        </p:nvSpPr>
        <p:spPr>
          <a:xfrm rot="16200000">
            <a:off x="770057" y="2600794"/>
            <a:ext cx="461665" cy="10135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QML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4955</Words>
  <Application>Microsoft Office PowerPoint</Application>
  <PresentationFormat>全屏显示(16:9)</PresentationFormat>
  <Paragraphs>736</Paragraphs>
  <Slides>45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Gill Sans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 rui</cp:lastModifiedBy>
  <cp:revision>235</cp:revision>
  <dcterms:created xsi:type="dcterms:W3CDTF">2017-10-30T02:36:03Z</dcterms:created>
  <dcterms:modified xsi:type="dcterms:W3CDTF">2021-10-31T11:28:23Z</dcterms:modified>
</cp:coreProperties>
</file>