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7" autoAdjust="0"/>
    <p:restoredTop sz="94660"/>
  </p:normalViewPr>
  <p:slideViewPr>
    <p:cSldViewPr snapToGrid="0">
      <p:cViewPr varScale="1">
        <p:scale>
          <a:sx n="64" d="100"/>
          <a:sy n="64" d="100"/>
        </p:scale>
        <p:origin x="9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64B27-C8BA-456D-911D-3A115A1A20D0}"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44B7D-B075-4F2B-838F-9A8666A41180}" type="slidenum">
              <a:rPr lang="en-IN" smtClean="0"/>
              <a:t>‹#›</a:t>
            </a:fld>
            <a:endParaRPr lang="en-IN"/>
          </a:p>
        </p:txBody>
      </p:sp>
    </p:spTree>
    <p:extLst>
      <p:ext uri="{BB962C8B-B14F-4D97-AF65-F5344CB8AC3E}">
        <p14:creationId xmlns:p14="http://schemas.microsoft.com/office/powerpoint/2010/main" val="66452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544B7D-B075-4F2B-838F-9A8666A41180}" type="slidenum">
              <a:rPr lang="en-IN" smtClean="0"/>
              <a:t>7</a:t>
            </a:fld>
            <a:endParaRPr lang="en-IN"/>
          </a:p>
        </p:txBody>
      </p:sp>
    </p:spTree>
    <p:extLst>
      <p:ext uri="{BB962C8B-B14F-4D97-AF65-F5344CB8AC3E}">
        <p14:creationId xmlns:p14="http://schemas.microsoft.com/office/powerpoint/2010/main" val="60799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B67C-3FE6-08D0-8402-4FEFBC480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B4373A-6E4B-29A4-C58C-91E439588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6377E4-3B09-7605-08CF-5DFAB743F682}"/>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5" name="Footer Placeholder 4">
            <a:extLst>
              <a:ext uri="{FF2B5EF4-FFF2-40B4-BE49-F238E27FC236}">
                <a16:creationId xmlns:a16="http://schemas.microsoft.com/office/drawing/2014/main" id="{76A4A318-007E-5112-4E47-8F4B82E09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49CBA-C2C8-48B0-98C2-09A588535E33}"/>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1551623925"/>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3BAF-7E5E-E704-0211-B155A0DDCB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BE9BD1-B51B-CAE4-7F9B-B3A8B4A32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0F300-EFBF-63CE-5FA9-25919CB82A33}"/>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5" name="Footer Placeholder 4">
            <a:extLst>
              <a:ext uri="{FF2B5EF4-FFF2-40B4-BE49-F238E27FC236}">
                <a16:creationId xmlns:a16="http://schemas.microsoft.com/office/drawing/2014/main" id="{13C56BE7-70E8-63C5-4E32-9329F7049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F7D4F-9AEA-99B0-B05A-A826F52FF287}"/>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3875267706"/>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82C3CE-6455-DD7F-BE62-72D5A742DB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B2C6FA-0CB4-9178-6725-20CFF01F3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82E1F-2DB7-BA8D-9365-4836ADBAEDAC}"/>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5" name="Footer Placeholder 4">
            <a:extLst>
              <a:ext uri="{FF2B5EF4-FFF2-40B4-BE49-F238E27FC236}">
                <a16:creationId xmlns:a16="http://schemas.microsoft.com/office/drawing/2014/main" id="{D4E9C040-86B1-2B50-6CC7-6E91E172CB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43327-6C42-8931-6B17-A6DC9935CA28}"/>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2686073449"/>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0AE3-0294-6767-86EA-EB98C3039C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595C7-92AF-2734-556C-1698F2652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2F67D-5BBF-B4FC-A1E1-72738B94266D}"/>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5" name="Footer Placeholder 4">
            <a:extLst>
              <a:ext uri="{FF2B5EF4-FFF2-40B4-BE49-F238E27FC236}">
                <a16:creationId xmlns:a16="http://schemas.microsoft.com/office/drawing/2014/main" id="{D50CC172-C4E4-B034-A399-B0DF20A9A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E6CFE-9C84-BE81-BA85-667C3C895EBE}"/>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579564842"/>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56B3-7763-C08B-15E2-225843C2B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B9B4ED-B99B-1743-3D0C-9FC75916C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F1132-2C1C-FE54-7EAD-3BEB30D37BB7}"/>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5" name="Footer Placeholder 4">
            <a:extLst>
              <a:ext uri="{FF2B5EF4-FFF2-40B4-BE49-F238E27FC236}">
                <a16:creationId xmlns:a16="http://schemas.microsoft.com/office/drawing/2014/main" id="{0AED5EDC-565E-1067-AE22-67BA4D9F4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C515C-F56B-374A-0F45-28B8E6565BB3}"/>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109649792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C893-2FDB-EAEE-2CD6-4B9F6A45F6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E5C001-859B-A751-D512-F238A0CDDC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79EA3E-2D3C-6BA1-A1DE-6157C5D97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831C7F-6A10-7E3A-0F4C-A0B7B9AC4D14}"/>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6" name="Footer Placeholder 5">
            <a:extLst>
              <a:ext uri="{FF2B5EF4-FFF2-40B4-BE49-F238E27FC236}">
                <a16:creationId xmlns:a16="http://schemas.microsoft.com/office/drawing/2014/main" id="{585D6524-4C61-267A-A0AA-EE4C24C0E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77D177-5F73-3094-0887-4B6B437244D3}"/>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2037072152"/>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7978-8ABC-9D65-39DA-31733F2112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8C360D-6393-1450-4263-E5EC1EA20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7D2E86-AF34-847F-7588-B5F292F3B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98180F-9844-FCD4-A9D9-00C9E7172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1A7B5F-3509-923E-AE73-F579997098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B80225-36F2-F25B-8553-81B3DA29EF76}"/>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8" name="Footer Placeholder 7">
            <a:extLst>
              <a:ext uri="{FF2B5EF4-FFF2-40B4-BE49-F238E27FC236}">
                <a16:creationId xmlns:a16="http://schemas.microsoft.com/office/drawing/2014/main" id="{7D24E08F-E36B-2A86-4D91-83BF044F15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82C902-80B7-013E-EE0A-914F078FD362}"/>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895270727"/>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5B68-BF91-AD46-A604-C83E0A0FB6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E0A03C-0A14-D952-66B1-3DF95E6295CB}"/>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4" name="Footer Placeholder 3">
            <a:extLst>
              <a:ext uri="{FF2B5EF4-FFF2-40B4-BE49-F238E27FC236}">
                <a16:creationId xmlns:a16="http://schemas.microsoft.com/office/drawing/2014/main" id="{A0048FE0-7C25-529A-A153-6CE2994008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45E29F-C366-C407-6E60-D20AB9449047}"/>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2048577107"/>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571A0-350B-BFF6-323B-55FFBD8D5E07}"/>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3" name="Footer Placeholder 2">
            <a:extLst>
              <a:ext uri="{FF2B5EF4-FFF2-40B4-BE49-F238E27FC236}">
                <a16:creationId xmlns:a16="http://schemas.microsoft.com/office/drawing/2014/main" id="{82D55CB4-074D-D107-9FB9-778C53F074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9EE7E9-43A8-1A6D-3893-961800872D57}"/>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3324913773"/>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FDB2-D178-CA9E-1BF2-CA70F949D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CF799A-4314-AA6E-198A-669891D14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711FB2-CAD8-44B3-2FEF-AE789850A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FBA57-1FB8-10E7-0C46-67D8DEE3B5CF}"/>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6" name="Footer Placeholder 5">
            <a:extLst>
              <a:ext uri="{FF2B5EF4-FFF2-40B4-BE49-F238E27FC236}">
                <a16:creationId xmlns:a16="http://schemas.microsoft.com/office/drawing/2014/main" id="{33B659F3-FB5F-3B7C-BC03-B563A7818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09A95-CCAE-1594-B184-77F28E79627E}"/>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3848574363"/>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A9AE-45BC-23EF-65CE-54BF32098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27981A-19A5-FAAF-F25D-4433478DE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45E464-FB53-F870-16DD-222B762C6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E9F43-F5AF-0562-8275-6B527DF44B2E}"/>
              </a:ext>
            </a:extLst>
          </p:cNvPr>
          <p:cNvSpPr>
            <a:spLocks noGrp="1"/>
          </p:cNvSpPr>
          <p:nvPr>
            <p:ph type="dt" sz="half" idx="10"/>
          </p:nvPr>
        </p:nvSpPr>
        <p:spPr/>
        <p:txBody>
          <a:bodyPr/>
          <a:lstStyle/>
          <a:p>
            <a:fld id="{688C616B-B914-4901-84F2-F2E40DAD44CA}" type="datetimeFigureOut">
              <a:rPr lang="en-IN" smtClean="0"/>
              <a:t>29-06-2024</a:t>
            </a:fld>
            <a:endParaRPr lang="en-IN"/>
          </a:p>
        </p:txBody>
      </p:sp>
      <p:sp>
        <p:nvSpPr>
          <p:cNvPr id="6" name="Footer Placeholder 5">
            <a:extLst>
              <a:ext uri="{FF2B5EF4-FFF2-40B4-BE49-F238E27FC236}">
                <a16:creationId xmlns:a16="http://schemas.microsoft.com/office/drawing/2014/main" id="{E68F765D-13D5-7903-E7E8-2CA68E32D3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CA1370-FDF6-BFAB-52FE-73E2D815DA3C}"/>
              </a:ext>
            </a:extLst>
          </p:cNvPr>
          <p:cNvSpPr>
            <a:spLocks noGrp="1"/>
          </p:cNvSpPr>
          <p:nvPr>
            <p:ph type="sldNum" sz="quarter" idx="12"/>
          </p:nvPr>
        </p:nvSpPr>
        <p:spPr/>
        <p:txBody>
          <a:bodyPr/>
          <a:lstStyle/>
          <a:p>
            <a:fld id="{6D3E4C99-A458-4F14-B972-358C128527AC}" type="slidenum">
              <a:rPr lang="en-IN" smtClean="0"/>
              <a:t>‹#›</a:t>
            </a:fld>
            <a:endParaRPr lang="en-IN"/>
          </a:p>
        </p:txBody>
      </p:sp>
    </p:spTree>
    <p:extLst>
      <p:ext uri="{BB962C8B-B14F-4D97-AF65-F5344CB8AC3E}">
        <p14:creationId xmlns:p14="http://schemas.microsoft.com/office/powerpoint/2010/main" val="393286750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FF77E-39F6-A528-B4A6-D7674F7F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D2D49D-CA87-886A-F4B8-69A1D40BC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BE027-D98C-6833-0E29-7684F6F5A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C616B-B914-4901-84F2-F2E40DAD44CA}" type="datetimeFigureOut">
              <a:rPr lang="en-IN" smtClean="0"/>
              <a:t>29-06-2024</a:t>
            </a:fld>
            <a:endParaRPr lang="en-IN"/>
          </a:p>
        </p:txBody>
      </p:sp>
      <p:sp>
        <p:nvSpPr>
          <p:cNvPr id="5" name="Footer Placeholder 4">
            <a:extLst>
              <a:ext uri="{FF2B5EF4-FFF2-40B4-BE49-F238E27FC236}">
                <a16:creationId xmlns:a16="http://schemas.microsoft.com/office/drawing/2014/main" id="{1777E9FC-57ED-EE39-2A8E-CCD66B8D9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880A86-3BE9-A0AA-CD91-80B8229EA2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4C99-A458-4F14-B972-358C128527AC}" type="slidenum">
              <a:rPr lang="en-IN" smtClean="0"/>
              <a:t>‹#›</a:t>
            </a:fld>
            <a:endParaRPr lang="en-IN"/>
          </a:p>
        </p:txBody>
      </p:sp>
    </p:spTree>
    <p:extLst>
      <p:ext uri="{BB962C8B-B14F-4D97-AF65-F5344CB8AC3E}">
        <p14:creationId xmlns:p14="http://schemas.microsoft.com/office/powerpoint/2010/main" val="20180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doi.org/10.1371/journal.pone.0014118"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2495E-E10A-3C87-B153-A4F5FC2BF109}"/>
              </a:ext>
            </a:extLst>
          </p:cNvPr>
          <p:cNvSpPr txBox="1"/>
          <p:nvPr/>
        </p:nvSpPr>
        <p:spPr>
          <a:xfrm>
            <a:off x="6860497" y="494676"/>
            <a:ext cx="5591331" cy="646331"/>
          </a:xfrm>
          <a:prstGeom prst="rect">
            <a:avLst/>
          </a:prstGeom>
          <a:noFill/>
        </p:spPr>
        <p:txBody>
          <a:bodyPr wrap="square" rtlCol="0">
            <a:spAutoFit/>
          </a:bodyPr>
          <a:lstStyle/>
          <a:p>
            <a:r>
              <a:rPr lang="en-IN" sz="3600" dirty="0">
                <a:solidFill>
                  <a:schemeClr val="accent6">
                    <a:lumMod val="50000"/>
                  </a:schemeClr>
                </a:solidFill>
                <a:latin typeface="Agency FB" panose="020B0503020202020204" pitchFamily="34" charset="0"/>
              </a:rPr>
              <a:t>Capstone Project</a:t>
            </a:r>
          </a:p>
        </p:txBody>
      </p:sp>
      <p:sp>
        <p:nvSpPr>
          <p:cNvPr id="5" name="TextBox 4">
            <a:extLst>
              <a:ext uri="{FF2B5EF4-FFF2-40B4-BE49-F238E27FC236}">
                <a16:creationId xmlns:a16="http://schemas.microsoft.com/office/drawing/2014/main" id="{AB290E2C-899E-1273-EB2D-237282F62F1D}"/>
              </a:ext>
            </a:extLst>
          </p:cNvPr>
          <p:cNvSpPr txBox="1"/>
          <p:nvPr/>
        </p:nvSpPr>
        <p:spPr>
          <a:xfrm>
            <a:off x="5366479" y="1514008"/>
            <a:ext cx="5906124" cy="954107"/>
          </a:xfrm>
          <a:prstGeom prst="rect">
            <a:avLst/>
          </a:prstGeom>
          <a:noFill/>
        </p:spPr>
        <p:txBody>
          <a:bodyPr wrap="square" rtlCol="0">
            <a:spAutoFit/>
          </a:bodyPr>
          <a:lstStyle/>
          <a:p>
            <a:r>
              <a:rPr lang="en-IN" sz="2800" dirty="0">
                <a:solidFill>
                  <a:schemeClr val="tx1">
                    <a:lumMod val="95000"/>
                    <a:lumOff val="5000"/>
                  </a:schemeClr>
                </a:solidFill>
                <a:latin typeface="Algerian" panose="04020705040A02060702" pitchFamily="82" charset="0"/>
              </a:rPr>
              <a:t>Coronavirus Tweet Sentiment</a:t>
            </a:r>
          </a:p>
          <a:p>
            <a:r>
              <a:rPr lang="en-IN" sz="2800" dirty="0">
                <a:solidFill>
                  <a:schemeClr val="tx1">
                    <a:lumMod val="95000"/>
                    <a:lumOff val="5000"/>
                  </a:schemeClr>
                </a:solidFill>
                <a:latin typeface="Algerian" panose="04020705040A02060702" pitchFamily="82" charset="0"/>
              </a:rPr>
              <a:t>                      Analysis</a:t>
            </a:r>
          </a:p>
        </p:txBody>
      </p:sp>
      <p:sp>
        <p:nvSpPr>
          <p:cNvPr id="6" name="TextBox 5">
            <a:extLst>
              <a:ext uri="{FF2B5EF4-FFF2-40B4-BE49-F238E27FC236}">
                <a16:creationId xmlns:a16="http://schemas.microsoft.com/office/drawing/2014/main" id="{79EA9797-FC3E-4D53-889F-BBBCC887987E}"/>
              </a:ext>
            </a:extLst>
          </p:cNvPr>
          <p:cNvSpPr txBox="1"/>
          <p:nvPr/>
        </p:nvSpPr>
        <p:spPr>
          <a:xfrm>
            <a:off x="5716249" y="4661941"/>
            <a:ext cx="5906124" cy="1569660"/>
          </a:xfrm>
          <a:prstGeom prst="rect">
            <a:avLst/>
          </a:prstGeom>
          <a:noFill/>
        </p:spPr>
        <p:txBody>
          <a:bodyPr wrap="square" rtlCol="0">
            <a:spAutoFit/>
          </a:bodyPr>
          <a:lstStyle/>
          <a:p>
            <a:r>
              <a:rPr lang="en-IN" sz="2400" dirty="0">
                <a:latin typeface="Arial Narrow" panose="020B0606020202030204" pitchFamily="34" charset="0"/>
              </a:rPr>
              <a:t>Presented By:</a:t>
            </a:r>
          </a:p>
          <a:p>
            <a:r>
              <a:rPr lang="en-IN" sz="2400" dirty="0">
                <a:latin typeface="Arial Narrow" panose="020B0606020202030204" pitchFamily="34" charset="0"/>
              </a:rPr>
              <a:t>Name - Suman Tirkey</a:t>
            </a:r>
          </a:p>
          <a:p>
            <a:r>
              <a:rPr lang="en-IN" sz="2400" dirty="0">
                <a:latin typeface="Arial Narrow" panose="020B0606020202030204" pitchFamily="34" charset="0"/>
              </a:rPr>
              <a:t>College Name - Govt Engineering College </a:t>
            </a:r>
            <a:r>
              <a:rPr lang="en-IN" sz="2400" dirty="0" err="1">
                <a:latin typeface="Arial Narrow" panose="020B0606020202030204" pitchFamily="34" charset="0"/>
              </a:rPr>
              <a:t>Palamu</a:t>
            </a:r>
            <a:endParaRPr lang="en-IN" sz="2400" dirty="0">
              <a:latin typeface="Arial Narrow" panose="020B0606020202030204" pitchFamily="34" charset="0"/>
            </a:endParaRPr>
          </a:p>
          <a:p>
            <a:r>
              <a:rPr lang="en-IN" sz="2400" dirty="0">
                <a:latin typeface="Arial Narrow" panose="020B0606020202030204" pitchFamily="34" charset="0"/>
              </a:rPr>
              <a:t>Dept - Computer Science &amp; Engineering </a:t>
            </a:r>
          </a:p>
        </p:txBody>
      </p:sp>
    </p:spTree>
    <p:extLst>
      <p:ext uri="{BB962C8B-B14F-4D97-AF65-F5344CB8AC3E}">
        <p14:creationId xmlns:p14="http://schemas.microsoft.com/office/powerpoint/2010/main" val="3407100058"/>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67EE6-8C89-1895-CDB9-0F678E270484}"/>
              </a:ext>
            </a:extLst>
          </p:cNvPr>
          <p:cNvSpPr txBox="1"/>
          <p:nvPr/>
        </p:nvSpPr>
        <p:spPr>
          <a:xfrm>
            <a:off x="939383" y="449705"/>
            <a:ext cx="10313233" cy="5724644"/>
          </a:xfrm>
          <a:prstGeom prst="rect">
            <a:avLst/>
          </a:prstGeom>
          <a:noFill/>
        </p:spPr>
        <p:txBody>
          <a:bodyPr wrap="square" rtlCol="0">
            <a:spAutoFit/>
          </a:bodyPr>
          <a:lstStyle/>
          <a:p>
            <a:r>
              <a:rPr lang="en-US" sz="1800" b="1" dirty="0"/>
              <a:t>*</a:t>
            </a:r>
            <a:r>
              <a:rPr lang="en-US" sz="1800" b="1" dirty="0">
                <a:solidFill>
                  <a:schemeClr val="accent1"/>
                </a:solidFill>
              </a:rPr>
              <a:t>Model Evaluation</a:t>
            </a:r>
            <a:r>
              <a:rPr lang="en-US" sz="1800" b="1" dirty="0"/>
              <a:t>: </a:t>
            </a:r>
            <a:r>
              <a:rPr lang="en-US" sz="1800" dirty="0"/>
              <a:t>Evaluate the model using appropriate metrics (e.g., accuracy, precision, recall, F1-score)         </a:t>
            </a:r>
          </a:p>
          <a:p>
            <a:r>
              <a:rPr lang="en-US" dirty="0"/>
              <a:t>  </a:t>
            </a:r>
            <a:r>
              <a:rPr lang="en-US" sz="1800" dirty="0"/>
              <a:t>to assess its performance on a validation   </a:t>
            </a:r>
          </a:p>
          <a:p>
            <a:r>
              <a:rPr lang="en-US" sz="1800" dirty="0"/>
              <a:t>  dataset. Fine-tune hyperparameters as needed to optimize performance.</a:t>
            </a:r>
          </a:p>
          <a:p>
            <a:r>
              <a:rPr lang="en-US" sz="1800" dirty="0"/>
              <a:t> </a:t>
            </a:r>
            <a:r>
              <a:rPr lang="en-US" sz="1800" b="1" dirty="0"/>
              <a:t>*</a:t>
            </a:r>
            <a:r>
              <a:rPr lang="en-US" sz="1800" b="1" dirty="0">
                <a:solidFill>
                  <a:schemeClr val="accent1"/>
                </a:solidFill>
              </a:rPr>
              <a:t>Real-Time Deployment</a:t>
            </a:r>
            <a:r>
              <a:rPr lang="en-US" sz="1800" dirty="0"/>
              <a:t>: Deploy the trained model as a service using a web framework (e.g., Flask, Django) on cloud infrastructure (e.g., AWS, Google   </a:t>
            </a:r>
          </a:p>
          <a:p>
            <a:r>
              <a:rPr lang="en-US" sz="1800" dirty="0"/>
              <a:t>   Cloud) to handle real-time requests for sentiment analysis.   </a:t>
            </a:r>
          </a:p>
          <a:p>
            <a:r>
              <a:rPr lang="en-US" sz="1800" b="1" dirty="0"/>
              <a:t>*</a:t>
            </a:r>
            <a:r>
              <a:rPr lang="en-US" sz="1800" b="1" dirty="0">
                <a:solidFill>
                  <a:schemeClr val="accent1"/>
                </a:solidFill>
              </a:rPr>
              <a:t>API Development</a:t>
            </a:r>
            <a:r>
              <a:rPr lang="en-US" sz="1800" b="1" dirty="0"/>
              <a:t>: </a:t>
            </a:r>
            <a:r>
              <a:rPr lang="en-US" sz="1800" dirty="0"/>
              <a:t>Develop an API endpoint that accepts tweets as input, preprocesses them, applies the   </a:t>
            </a:r>
          </a:p>
          <a:p>
            <a:r>
              <a:rPr lang="en-US" dirty="0"/>
              <a:t>  </a:t>
            </a:r>
            <a:r>
              <a:rPr lang="en-US" sz="1800" dirty="0"/>
              <a:t>trained sentiment analysis model, and returns </a:t>
            </a:r>
          </a:p>
          <a:p>
            <a:r>
              <a:rPr lang="en-US" sz="1800" dirty="0"/>
              <a:t>   sentiment scores or labels (positive, negative, neutral).    </a:t>
            </a:r>
          </a:p>
          <a:p>
            <a:r>
              <a:rPr lang="en-US" sz="1800" b="1" dirty="0"/>
              <a:t>*</a:t>
            </a:r>
            <a:r>
              <a:rPr lang="en-US" sz="1800" b="1" dirty="0">
                <a:solidFill>
                  <a:schemeClr val="accent1"/>
                </a:solidFill>
              </a:rPr>
              <a:t>Scalability and Monitoring</a:t>
            </a:r>
            <a:r>
              <a:rPr lang="en-US" sz="1800" b="1" dirty="0"/>
              <a:t>: </a:t>
            </a:r>
            <a:r>
              <a:rPr lang="en-US" sz="1800" dirty="0"/>
              <a:t>Ensure the deployment architecture is scalable to handle varying loads of  </a:t>
            </a:r>
          </a:p>
          <a:p>
            <a:r>
              <a:rPr lang="en-US" dirty="0"/>
              <a:t>  </a:t>
            </a:r>
            <a:r>
              <a:rPr lang="en-US" sz="1800" dirty="0"/>
              <a:t>incoming tweets during peak times. Monitor system </a:t>
            </a:r>
          </a:p>
          <a:p>
            <a:r>
              <a:rPr lang="en-US" sz="1800" dirty="0"/>
              <a:t>   performance and implement logging and error handling mechanisms</a:t>
            </a:r>
            <a:r>
              <a:rPr lang="en-US" dirty="0"/>
              <a:t>.</a:t>
            </a:r>
          </a:p>
          <a:p>
            <a:endParaRPr lang="en-IN" dirty="0"/>
          </a:p>
          <a:p>
            <a:r>
              <a:rPr lang="en-US" sz="2400" b="1" dirty="0">
                <a:latin typeface="Bahnschrift Light" panose="020B0502040204020203" pitchFamily="34" charset="0"/>
              </a:rPr>
              <a:t>#</a:t>
            </a:r>
            <a:r>
              <a:rPr lang="en-US" sz="2400" b="1" dirty="0">
                <a:solidFill>
                  <a:schemeClr val="accent6">
                    <a:lumMod val="50000"/>
                  </a:schemeClr>
                </a:solidFill>
                <a:latin typeface="Bahnschrift Light" panose="020B0502040204020203" pitchFamily="34" charset="0"/>
              </a:rPr>
              <a:t>Ethical and Legal Considerations</a:t>
            </a:r>
            <a:r>
              <a:rPr lang="en-US" sz="2400" b="1" dirty="0">
                <a:latin typeface="Bahnschrift Light" panose="020B0502040204020203" pitchFamily="34" charset="0"/>
              </a:rPr>
              <a:t>: </a:t>
            </a:r>
          </a:p>
          <a:p>
            <a:r>
              <a:rPr lang="en-US" dirty="0"/>
              <a:t>  *</a:t>
            </a:r>
            <a:r>
              <a:rPr lang="en-US" b="1" dirty="0">
                <a:solidFill>
                  <a:schemeClr val="accent1"/>
                </a:solidFill>
              </a:rPr>
              <a:t>Data Privacy</a:t>
            </a:r>
            <a:r>
              <a:rPr lang="en-US" dirty="0"/>
              <a:t>: Adhere to data protection regulations and ensure compliance with Twitter's terms of service    </a:t>
            </a:r>
          </a:p>
          <a:p>
            <a:r>
              <a:rPr lang="en-US" dirty="0"/>
              <a:t>    when collecting and processing tweets.   </a:t>
            </a:r>
          </a:p>
          <a:p>
            <a:r>
              <a:rPr lang="en-US" dirty="0"/>
              <a:t> *</a:t>
            </a:r>
            <a:r>
              <a:rPr lang="en-US" b="1" dirty="0">
                <a:solidFill>
                  <a:schemeClr val="accent1"/>
                </a:solidFill>
              </a:rPr>
              <a:t>Bias Mitigation</a:t>
            </a:r>
            <a:r>
              <a:rPr lang="en-US" dirty="0"/>
              <a:t>: Address biases in the dataset and model to ensure fair and accurate sentiment analysis   </a:t>
            </a:r>
          </a:p>
          <a:p>
            <a:r>
              <a:rPr lang="en-US" dirty="0"/>
              <a:t>   across different demographic groups and geographic regions.   </a:t>
            </a:r>
          </a:p>
          <a:p>
            <a:r>
              <a:rPr lang="en-US" dirty="0"/>
              <a:t> *</a:t>
            </a:r>
            <a:r>
              <a:rPr lang="en-US" b="1" dirty="0">
                <a:solidFill>
                  <a:schemeClr val="accent1"/>
                </a:solidFill>
              </a:rPr>
              <a:t>Transparency:</a:t>
            </a:r>
            <a:r>
              <a:rPr lang="en-US" dirty="0"/>
              <a:t> Provide transparency in how sentiment scores are derived and interpreted, especially in   </a:t>
            </a:r>
          </a:p>
          <a:p>
            <a:r>
              <a:rPr lang="en-US" dirty="0"/>
              <a:t>    sensitive topics like public health crises.</a:t>
            </a:r>
          </a:p>
        </p:txBody>
      </p:sp>
    </p:spTree>
    <p:extLst>
      <p:ext uri="{BB962C8B-B14F-4D97-AF65-F5344CB8AC3E}">
        <p14:creationId xmlns:p14="http://schemas.microsoft.com/office/powerpoint/2010/main" val="45725224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3E7A0-C858-8B9A-3EFA-4A5FD5D78987}"/>
              </a:ext>
            </a:extLst>
          </p:cNvPr>
          <p:cNvSpPr txBox="1"/>
          <p:nvPr/>
        </p:nvSpPr>
        <p:spPr>
          <a:xfrm>
            <a:off x="4322164" y="209861"/>
            <a:ext cx="7869836" cy="769441"/>
          </a:xfrm>
          <a:prstGeom prst="rect">
            <a:avLst/>
          </a:prstGeom>
          <a:noFill/>
        </p:spPr>
        <p:txBody>
          <a:bodyPr wrap="square" rtlCol="0">
            <a:spAutoFit/>
          </a:bodyPr>
          <a:lstStyle/>
          <a:p>
            <a:r>
              <a:rPr lang="en-IN" sz="4400" dirty="0">
                <a:solidFill>
                  <a:schemeClr val="accent1">
                    <a:lumMod val="50000"/>
                  </a:schemeClr>
                </a:solidFill>
                <a:latin typeface="Algerian" panose="04020705040A02060702" pitchFamily="82" charset="0"/>
              </a:rPr>
              <a:t>Result</a:t>
            </a:r>
          </a:p>
        </p:txBody>
      </p:sp>
      <p:sp>
        <p:nvSpPr>
          <p:cNvPr id="4" name="TextBox 3">
            <a:extLst>
              <a:ext uri="{FF2B5EF4-FFF2-40B4-BE49-F238E27FC236}">
                <a16:creationId xmlns:a16="http://schemas.microsoft.com/office/drawing/2014/main" id="{FF24CFD0-A486-8AD6-EBB2-7405F2B02755}"/>
              </a:ext>
            </a:extLst>
          </p:cNvPr>
          <p:cNvSpPr txBox="1"/>
          <p:nvPr/>
        </p:nvSpPr>
        <p:spPr>
          <a:xfrm>
            <a:off x="709536" y="1234136"/>
            <a:ext cx="6305862" cy="3416320"/>
          </a:xfrm>
          <a:prstGeom prst="rect">
            <a:avLst/>
          </a:prstGeom>
          <a:noFill/>
        </p:spPr>
        <p:txBody>
          <a:bodyPr wrap="square" rtlCol="0">
            <a:spAutoFit/>
          </a:bodyPr>
          <a:lstStyle/>
          <a:p>
            <a:r>
              <a:rPr lang="en-US" sz="2400" dirty="0"/>
              <a:t>Overall sentiment is mixed, with a significant portion expressing concern, frustration,</a:t>
            </a:r>
          </a:p>
          <a:p>
            <a:r>
              <a:rPr lang="en-US" sz="2400" dirty="0"/>
              <a:t> or fear about the virus and its impact. </a:t>
            </a:r>
          </a:p>
          <a:p>
            <a:endParaRPr lang="en-US" sz="2400" dirty="0"/>
          </a:p>
          <a:p>
            <a:r>
              <a:rPr lang="en-US" sz="2400" dirty="0"/>
              <a:t>There's also a notable amount of </a:t>
            </a:r>
          </a:p>
          <a:p>
            <a:r>
              <a:rPr lang="en-US" sz="2400" dirty="0"/>
              <a:t>misinformation and skepticism circulating , alongside messages of solidarity, hope, and calls for preventive Measures like vaccination and hygiene practices.</a:t>
            </a:r>
            <a:endParaRPr lang="en-IN" sz="2400" dirty="0"/>
          </a:p>
        </p:txBody>
      </p:sp>
      <p:sp>
        <p:nvSpPr>
          <p:cNvPr id="5" name="Arrow: Notched Right 4">
            <a:extLst>
              <a:ext uri="{FF2B5EF4-FFF2-40B4-BE49-F238E27FC236}">
                <a16:creationId xmlns:a16="http://schemas.microsoft.com/office/drawing/2014/main" id="{88E6339B-FAB3-67EE-F054-5B8EE0EF1D7D}"/>
              </a:ext>
            </a:extLst>
          </p:cNvPr>
          <p:cNvSpPr/>
          <p:nvPr/>
        </p:nvSpPr>
        <p:spPr>
          <a:xfrm>
            <a:off x="214859" y="1397913"/>
            <a:ext cx="494676" cy="22102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36FAFB0-9356-4CD4-2F7E-E18A21637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870" y="629587"/>
            <a:ext cx="5527000" cy="6018552"/>
          </a:xfrm>
          <a:prstGeom prst="rect">
            <a:avLst/>
          </a:prstGeom>
        </p:spPr>
      </p:pic>
      <p:pic>
        <p:nvPicPr>
          <p:cNvPr id="9" name="Picture 8">
            <a:extLst>
              <a:ext uri="{FF2B5EF4-FFF2-40B4-BE49-F238E27FC236}">
                <a16:creationId xmlns:a16="http://schemas.microsoft.com/office/drawing/2014/main" id="{8FB990B1-6004-972C-189D-72C3ACA55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816" y="209861"/>
            <a:ext cx="979302" cy="979302"/>
          </a:xfrm>
          <a:prstGeom prst="rect">
            <a:avLst/>
          </a:prstGeom>
        </p:spPr>
      </p:pic>
    </p:spTree>
    <p:extLst>
      <p:ext uri="{BB962C8B-B14F-4D97-AF65-F5344CB8AC3E}">
        <p14:creationId xmlns:p14="http://schemas.microsoft.com/office/powerpoint/2010/main" val="2482133289"/>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74F72-DA54-4444-EBE0-E7AF93C99AB8}"/>
              </a:ext>
            </a:extLst>
          </p:cNvPr>
          <p:cNvSpPr txBox="1"/>
          <p:nvPr/>
        </p:nvSpPr>
        <p:spPr>
          <a:xfrm>
            <a:off x="4407109" y="374755"/>
            <a:ext cx="8214610" cy="769441"/>
          </a:xfrm>
          <a:prstGeom prst="rect">
            <a:avLst/>
          </a:prstGeom>
          <a:noFill/>
        </p:spPr>
        <p:txBody>
          <a:bodyPr wrap="square" rtlCol="0">
            <a:spAutoFit/>
          </a:bodyPr>
          <a:lstStyle/>
          <a:p>
            <a:r>
              <a:rPr lang="en-IN" sz="4400" dirty="0">
                <a:solidFill>
                  <a:schemeClr val="accent1">
                    <a:lumMod val="50000"/>
                  </a:schemeClr>
                </a:solidFill>
                <a:latin typeface="Bodoni MT Black" panose="02070A03080606020203" pitchFamily="18" charset="0"/>
              </a:rPr>
              <a:t>Conclusion</a:t>
            </a:r>
          </a:p>
        </p:txBody>
      </p:sp>
      <p:sp>
        <p:nvSpPr>
          <p:cNvPr id="3" name="TextBox 2">
            <a:extLst>
              <a:ext uri="{FF2B5EF4-FFF2-40B4-BE49-F238E27FC236}">
                <a16:creationId xmlns:a16="http://schemas.microsoft.com/office/drawing/2014/main" id="{8FE9A0C1-081D-4A5D-D885-A73162069AA6}"/>
              </a:ext>
            </a:extLst>
          </p:cNvPr>
          <p:cNvSpPr txBox="1"/>
          <p:nvPr/>
        </p:nvSpPr>
        <p:spPr>
          <a:xfrm>
            <a:off x="704539" y="1349115"/>
            <a:ext cx="11152682" cy="1477328"/>
          </a:xfrm>
          <a:prstGeom prst="rect">
            <a:avLst/>
          </a:prstGeom>
          <a:noFill/>
        </p:spPr>
        <p:txBody>
          <a:bodyPr wrap="square" rtlCol="0">
            <a:spAutoFit/>
          </a:bodyPr>
          <a:lstStyle/>
          <a:p>
            <a:r>
              <a:rPr lang="en-US" dirty="0"/>
              <a:t>The sentiment surrounding coronavirus tweets is multifaceted and reflects the diverse reactions of people worldwide. While many express concern, fear, and frustration about the virus and its impact on health and daily life, there are also messages of solidarity, support for healthcare workers, and calls for collective action through vaccination and preventive measures. Additionally, misinformation and skepticism persist, underscoring the ongoing challenge of navigating a global health crisis in the digital age.</a:t>
            </a:r>
            <a:endParaRPr lang="en-IN" dirty="0"/>
          </a:p>
        </p:txBody>
      </p:sp>
      <p:sp>
        <p:nvSpPr>
          <p:cNvPr id="6" name="Arrow: Notched Right 5">
            <a:extLst>
              <a:ext uri="{FF2B5EF4-FFF2-40B4-BE49-F238E27FC236}">
                <a16:creationId xmlns:a16="http://schemas.microsoft.com/office/drawing/2014/main" id="{C042FF6E-433E-A5AD-5181-EF7EBE557CA0}"/>
              </a:ext>
            </a:extLst>
          </p:cNvPr>
          <p:cNvSpPr/>
          <p:nvPr/>
        </p:nvSpPr>
        <p:spPr>
          <a:xfrm>
            <a:off x="179885" y="1394834"/>
            <a:ext cx="524654" cy="26907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856AB973-301F-5E28-57BE-FDB90F0AC023}"/>
              </a:ext>
            </a:extLst>
          </p:cNvPr>
          <p:cNvSpPr/>
          <p:nvPr/>
        </p:nvSpPr>
        <p:spPr>
          <a:xfrm>
            <a:off x="824459" y="2087779"/>
            <a:ext cx="45719" cy="4571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BCCA30-E057-7F14-8FC3-6DD0FEF73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94" y="3031362"/>
            <a:ext cx="8109678" cy="3714750"/>
          </a:xfrm>
          <a:prstGeom prst="rect">
            <a:avLst/>
          </a:prstGeom>
        </p:spPr>
      </p:pic>
      <p:pic>
        <p:nvPicPr>
          <p:cNvPr id="11" name="Picture 10">
            <a:extLst>
              <a:ext uri="{FF2B5EF4-FFF2-40B4-BE49-F238E27FC236}">
                <a16:creationId xmlns:a16="http://schemas.microsoft.com/office/drawing/2014/main" id="{E5AE2C11-884B-4518-B20A-16439A3CF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194" y="332255"/>
            <a:ext cx="854439" cy="854439"/>
          </a:xfrm>
          <a:prstGeom prst="rect">
            <a:avLst/>
          </a:prstGeom>
        </p:spPr>
      </p:pic>
    </p:spTree>
    <p:extLst>
      <p:ext uri="{BB962C8B-B14F-4D97-AF65-F5344CB8AC3E}">
        <p14:creationId xmlns:p14="http://schemas.microsoft.com/office/powerpoint/2010/main" val="1799883605"/>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51835-3470-FFA2-91D8-2BF97E37CDC2}"/>
              </a:ext>
            </a:extLst>
          </p:cNvPr>
          <p:cNvSpPr txBox="1"/>
          <p:nvPr/>
        </p:nvSpPr>
        <p:spPr>
          <a:xfrm>
            <a:off x="3432748" y="284814"/>
            <a:ext cx="6670623" cy="769441"/>
          </a:xfrm>
          <a:prstGeom prst="rect">
            <a:avLst/>
          </a:prstGeom>
          <a:noFill/>
        </p:spPr>
        <p:txBody>
          <a:bodyPr wrap="square" rtlCol="0">
            <a:spAutoFit/>
          </a:bodyPr>
          <a:lstStyle/>
          <a:p>
            <a:r>
              <a:rPr lang="en-IN" sz="4400" dirty="0">
                <a:solidFill>
                  <a:schemeClr val="accent6">
                    <a:lumMod val="50000"/>
                  </a:schemeClr>
                </a:solidFill>
                <a:latin typeface="Algerian" panose="04020705040A02060702" pitchFamily="82" charset="0"/>
              </a:rPr>
              <a:t>Future Scop</a:t>
            </a:r>
          </a:p>
        </p:txBody>
      </p:sp>
      <p:sp>
        <p:nvSpPr>
          <p:cNvPr id="5" name="TextBox 4">
            <a:extLst>
              <a:ext uri="{FF2B5EF4-FFF2-40B4-BE49-F238E27FC236}">
                <a16:creationId xmlns:a16="http://schemas.microsoft.com/office/drawing/2014/main" id="{336B7FCA-F329-BDEC-0619-34F357A9F080}"/>
              </a:ext>
            </a:extLst>
          </p:cNvPr>
          <p:cNvSpPr txBox="1"/>
          <p:nvPr/>
        </p:nvSpPr>
        <p:spPr>
          <a:xfrm>
            <a:off x="614596" y="1334125"/>
            <a:ext cx="11182663" cy="1754326"/>
          </a:xfrm>
          <a:prstGeom prst="rect">
            <a:avLst/>
          </a:prstGeom>
          <a:noFill/>
        </p:spPr>
        <p:txBody>
          <a:bodyPr wrap="square" rtlCol="0">
            <a:spAutoFit/>
          </a:bodyPr>
          <a:lstStyle/>
          <a:p>
            <a:r>
              <a:rPr lang="en-US"/>
              <a:t>Looking ahead, the future scope for coronavirus tweet sentiment analysis includes enhancing AI models to better detect nuanced emotions and sentiments. This could involve developing algorithms capable of understanding regional variations in sentiment, identifying emerging trends in public opinion, and detecting and countering misinformation effectively. Furthermore, integrating real-time data analysis with public health responses could provide valuable insights into community attitudes and behaviors during health crises, facilitating more targeted and effective communication strategies.</a:t>
            </a:r>
            <a:endParaRPr lang="en-IN" dirty="0"/>
          </a:p>
        </p:txBody>
      </p:sp>
      <p:sp>
        <p:nvSpPr>
          <p:cNvPr id="6" name="Arrow: Notched Right 5">
            <a:extLst>
              <a:ext uri="{FF2B5EF4-FFF2-40B4-BE49-F238E27FC236}">
                <a16:creationId xmlns:a16="http://schemas.microsoft.com/office/drawing/2014/main" id="{3D52E2B6-E959-DBEB-BD99-7B38C22D8295}"/>
              </a:ext>
            </a:extLst>
          </p:cNvPr>
          <p:cNvSpPr/>
          <p:nvPr/>
        </p:nvSpPr>
        <p:spPr>
          <a:xfrm>
            <a:off x="184879" y="1439056"/>
            <a:ext cx="419724" cy="19487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A12B8D4-F992-3895-774A-1997D84F1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349" y="212334"/>
            <a:ext cx="914399" cy="914399"/>
          </a:xfrm>
          <a:prstGeom prst="rect">
            <a:avLst/>
          </a:prstGeom>
        </p:spPr>
      </p:pic>
    </p:spTree>
    <p:extLst>
      <p:ext uri="{BB962C8B-B14F-4D97-AF65-F5344CB8AC3E}">
        <p14:creationId xmlns:p14="http://schemas.microsoft.com/office/powerpoint/2010/main" val="1099201093"/>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27FA5-2FDB-E951-17A2-ED7CF7D3EC45}"/>
              </a:ext>
            </a:extLst>
          </p:cNvPr>
          <p:cNvSpPr txBox="1"/>
          <p:nvPr/>
        </p:nvSpPr>
        <p:spPr>
          <a:xfrm>
            <a:off x="3957403" y="209862"/>
            <a:ext cx="7315200" cy="769441"/>
          </a:xfrm>
          <a:prstGeom prst="rect">
            <a:avLst/>
          </a:prstGeom>
          <a:noFill/>
        </p:spPr>
        <p:txBody>
          <a:bodyPr wrap="square" rtlCol="0">
            <a:spAutoFit/>
          </a:bodyPr>
          <a:lstStyle/>
          <a:p>
            <a:r>
              <a:rPr lang="en-IN" sz="4400" dirty="0">
                <a:solidFill>
                  <a:schemeClr val="accent6">
                    <a:lumMod val="50000"/>
                  </a:schemeClr>
                </a:solidFill>
                <a:latin typeface="Bodoni MT Black" panose="02070A03080606020203" pitchFamily="18" charset="0"/>
              </a:rPr>
              <a:t>References</a:t>
            </a:r>
          </a:p>
        </p:txBody>
      </p:sp>
      <p:sp>
        <p:nvSpPr>
          <p:cNvPr id="3" name="TextBox 2">
            <a:extLst>
              <a:ext uri="{FF2B5EF4-FFF2-40B4-BE49-F238E27FC236}">
                <a16:creationId xmlns:a16="http://schemas.microsoft.com/office/drawing/2014/main" id="{9D9DD73A-6228-A7F3-803E-AB2638877427}"/>
              </a:ext>
            </a:extLst>
          </p:cNvPr>
          <p:cNvSpPr txBox="1"/>
          <p:nvPr/>
        </p:nvSpPr>
        <p:spPr>
          <a:xfrm>
            <a:off x="509666" y="1394085"/>
            <a:ext cx="11467475" cy="2646878"/>
          </a:xfrm>
          <a:prstGeom prst="rect">
            <a:avLst/>
          </a:prstGeom>
          <a:noFill/>
        </p:spPr>
        <p:txBody>
          <a:bodyPr wrap="square" rtlCol="0">
            <a:spAutoFit/>
          </a:bodyPr>
          <a:lstStyle/>
          <a:p>
            <a:r>
              <a:rPr lang="en-US" sz="2000" b="1" dirty="0"/>
              <a:t>Here is a reference that discusses coronavirus tweet sentiment analysis:</a:t>
            </a:r>
          </a:p>
          <a:p>
            <a:endParaRPr lang="en-US" sz="2000" b="1" dirty="0"/>
          </a:p>
          <a:p>
            <a:pPr>
              <a:buFont typeface="Arial" panose="020B0604020202020204" pitchFamily="34" charset="0"/>
              <a:buChar char="•"/>
            </a:pPr>
            <a:r>
              <a:rPr lang="en-US" dirty="0"/>
              <a:t>Chew, C., &amp; </a:t>
            </a:r>
            <a:r>
              <a:rPr lang="en-US" dirty="0" err="1"/>
              <a:t>Eysenbach</a:t>
            </a:r>
            <a:r>
              <a:rPr lang="en-US" dirty="0"/>
              <a:t>, G. (2020). Pandemics in the Age of Twitter: Content Analysis of Tweets</a:t>
            </a:r>
          </a:p>
          <a:p>
            <a:r>
              <a:rPr lang="en-US" dirty="0"/>
              <a:t> during the 2009  H1N1 Outbreak. PLOS ONE, 5(11), e14118.</a:t>
            </a:r>
          </a:p>
          <a:p>
            <a:pPr>
              <a:buFont typeface="Arial" panose="020B0604020202020204" pitchFamily="34" charset="0"/>
              <a:buChar char="•"/>
            </a:pPr>
            <a:r>
              <a:rPr lang="en-US" dirty="0"/>
              <a:t> </a:t>
            </a:r>
            <a:r>
              <a:rPr lang="en-US" dirty="0">
                <a:hlinkClick r:id="rId2"/>
              </a:rPr>
              <a:t>https://doi.org/10.1371/journal.pone.0014118</a:t>
            </a:r>
            <a:endParaRPr lang="en-US" dirty="0"/>
          </a:p>
          <a:p>
            <a:endParaRPr lang="en-US" dirty="0"/>
          </a:p>
          <a:p>
            <a:r>
              <a:rPr lang="en-US" dirty="0"/>
              <a:t>This study analyzes sentiment and themes in tweets during the 2009 H1N1 outbreak,</a:t>
            </a:r>
          </a:p>
          <a:p>
            <a:r>
              <a:rPr lang="en-US" dirty="0"/>
              <a:t> providing insights into public sentiment during a pandemic and laying groundwork for </a:t>
            </a:r>
          </a:p>
          <a:p>
            <a:r>
              <a:rPr lang="en-US" dirty="0"/>
              <a:t>understanding similar dynamics in subsequent outbreaks like COVID-19.</a:t>
            </a:r>
          </a:p>
        </p:txBody>
      </p:sp>
      <p:sp>
        <p:nvSpPr>
          <p:cNvPr id="4" name="Arrow: Notched Right 3">
            <a:extLst>
              <a:ext uri="{FF2B5EF4-FFF2-40B4-BE49-F238E27FC236}">
                <a16:creationId xmlns:a16="http://schemas.microsoft.com/office/drawing/2014/main" id="{6F454AE0-1022-F8BF-398F-D522CE75AB87}"/>
              </a:ext>
            </a:extLst>
          </p:cNvPr>
          <p:cNvSpPr/>
          <p:nvPr/>
        </p:nvSpPr>
        <p:spPr>
          <a:xfrm>
            <a:off x="149902" y="1499017"/>
            <a:ext cx="359764" cy="19487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CBEB536-0848-7A0D-E2F8-F565C94C8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755" y="106153"/>
            <a:ext cx="1080541" cy="1080541"/>
          </a:xfrm>
          <a:prstGeom prst="rect">
            <a:avLst/>
          </a:prstGeom>
        </p:spPr>
      </p:pic>
    </p:spTree>
    <p:extLst>
      <p:ext uri="{BB962C8B-B14F-4D97-AF65-F5344CB8AC3E}">
        <p14:creationId xmlns:p14="http://schemas.microsoft.com/office/powerpoint/2010/main" val="1963749043"/>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AD31-83FA-94E3-E012-58A4C579EDDF}"/>
              </a:ext>
            </a:extLst>
          </p:cNvPr>
          <p:cNvSpPr txBox="1"/>
          <p:nvPr/>
        </p:nvSpPr>
        <p:spPr>
          <a:xfrm>
            <a:off x="3747541" y="254833"/>
            <a:ext cx="6715593" cy="646331"/>
          </a:xfrm>
          <a:prstGeom prst="rect">
            <a:avLst/>
          </a:prstGeom>
          <a:noFill/>
        </p:spPr>
        <p:txBody>
          <a:bodyPr wrap="square" rtlCol="0">
            <a:spAutoFit/>
          </a:bodyPr>
          <a:lstStyle/>
          <a:p>
            <a:r>
              <a:rPr lang="en-IN" sz="3600" dirty="0">
                <a:solidFill>
                  <a:schemeClr val="accent6">
                    <a:lumMod val="50000"/>
                  </a:schemeClr>
                </a:solidFill>
                <a:latin typeface="Bodoni MT Black" panose="02070A03080606020203" pitchFamily="18" charset="0"/>
              </a:rPr>
              <a:t>Course Certificate 1 </a:t>
            </a:r>
          </a:p>
        </p:txBody>
      </p:sp>
      <p:pic>
        <p:nvPicPr>
          <p:cNvPr id="6" name="Picture 5">
            <a:extLst>
              <a:ext uri="{FF2B5EF4-FFF2-40B4-BE49-F238E27FC236}">
                <a16:creationId xmlns:a16="http://schemas.microsoft.com/office/drawing/2014/main" id="{AA537E13-4D1A-F2E4-F191-7FD250ADC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49" y="1064301"/>
            <a:ext cx="10270761" cy="5538866"/>
          </a:xfrm>
          <a:prstGeom prst="rect">
            <a:avLst/>
          </a:prstGeom>
        </p:spPr>
      </p:pic>
    </p:spTree>
    <p:extLst>
      <p:ext uri="{BB962C8B-B14F-4D97-AF65-F5344CB8AC3E}">
        <p14:creationId xmlns:p14="http://schemas.microsoft.com/office/powerpoint/2010/main" val="3083900187"/>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76CDE-703E-6463-2005-FA1BB98D7D45}"/>
              </a:ext>
            </a:extLst>
          </p:cNvPr>
          <p:cNvSpPr txBox="1"/>
          <p:nvPr/>
        </p:nvSpPr>
        <p:spPr>
          <a:xfrm>
            <a:off x="3242872" y="239842"/>
            <a:ext cx="9099029" cy="646331"/>
          </a:xfrm>
          <a:prstGeom prst="rect">
            <a:avLst/>
          </a:prstGeom>
          <a:noFill/>
        </p:spPr>
        <p:txBody>
          <a:bodyPr wrap="square" rtlCol="0">
            <a:spAutoFit/>
          </a:bodyPr>
          <a:lstStyle/>
          <a:p>
            <a:r>
              <a:rPr lang="en-IN" sz="3600" dirty="0">
                <a:solidFill>
                  <a:schemeClr val="accent6">
                    <a:lumMod val="50000"/>
                  </a:schemeClr>
                </a:solidFill>
                <a:latin typeface="Bodoni MT Black" panose="02070A03080606020203" pitchFamily="18" charset="0"/>
              </a:rPr>
              <a:t>Course Certificate 2</a:t>
            </a:r>
          </a:p>
        </p:txBody>
      </p:sp>
      <p:pic>
        <p:nvPicPr>
          <p:cNvPr id="3" name="Picture 2">
            <a:extLst>
              <a:ext uri="{FF2B5EF4-FFF2-40B4-BE49-F238E27FC236}">
                <a16:creationId xmlns:a16="http://schemas.microsoft.com/office/drawing/2014/main" id="{6CF81511-295D-1B66-B88C-44A6496BA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51" y="1109272"/>
            <a:ext cx="10262451" cy="5362332"/>
          </a:xfrm>
          <a:prstGeom prst="rect">
            <a:avLst/>
          </a:prstGeom>
        </p:spPr>
      </p:pic>
    </p:spTree>
    <p:extLst>
      <p:ext uri="{BB962C8B-B14F-4D97-AF65-F5344CB8AC3E}">
        <p14:creationId xmlns:p14="http://schemas.microsoft.com/office/powerpoint/2010/main" val="1210300832"/>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C5E72F-D14A-4DB8-D07E-47CF238EDFAE}"/>
              </a:ext>
            </a:extLst>
          </p:cNvPr>
          <p:cNvSpPr txBox="1"/>
          <p:nvPr/>
        </p:nvSpPr>
        <p:spPr>
          <a:xfrm>
            <a:off x="4347148" y="2968052"/>
            <a:ext cx="7510072" cy="923330"/>
          </a:xfrm>
          <a:prstGeom prst="rect">
            <a:avLst/>
          </a:prstGeom>
          <a:noFill/>
        </p:spPr>
        <p:txBody>
          <a:bodyPr wrap="square" rtlCol="0">
            <a:spAutoFit/>
          </a:bodyPr>
          <a:lstStyle/>
          <a:p>
            <a:r>
              <a:rPr lang="en-IN" sz="5400" dirty="0">
                <a:solidFill>
                  <a:schemeClr val="tx2">
                    <a:lumMod val="50000"/>
                  </a:schemeClr>
                </a:solidFill>
                <a:latin typeface="Algerian" panose="04020705040A02060702" pitchFamily="82" charset="0"/>
              </a:rPr>
              <a:t>Thank you</a:t>
            </a:r>
          </a:p>
        </p:txBody>
      </p:sp>
    </p:spTree>
    <p:extLst>
      <p:ext uri="{BB962C8B-B14F-4D97-AF65-F5344CB8AC3E}">
        <p14:creationId xmlns:p14="http://schemas.microsoft.com/office/powerpoint/2010/main" val="912999982"/>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dir="cw">
                                      <p:cBhvr override="childStyle">
                                        <p:cTn id="12" dur="500" fill="hold"/>
                                        <p:tgtEl>
                                          <p:spTgt spid="2"/>
                                        </p:tgtEl>
                                        <p:attrNameLst>
                                          <p:attrName>style.color</p:attrName>
                                        </p:attrNameLst>
                                      </p:cBhvr>
                                      <p:by>
                                        <p:hsl h="7200000" s="0" l="0"/>
                                      </p:by>
                                    </p:animClr>
                                    <p:animClr clrSpc="hsl" dir="cw">
                                      <p:cBhvr>
                                        <p:cTn id="13" dur="500" fill="hold"/>
                                        <p:tgtEl>
                                          <p:spTgt spid="2"/>
                                        </p:tgtEl>
                                        <p:attrNameLst>
                                          <p:attrName>fillcolor</p:attrName>
                                        </p:attrNameLst>
                                      </p:cBhvr>
                                      <p:by>
                                        <p:hsl h="7200000" s="0" l="0"/>
                                      </p:by>
                                    </p:animClr>
                                    <p:animClr clrSpc="hsl" dir="cw">
                                      <p:cBhvr>
                                        <p:cTn id="14" dur="500" fill="hold"/>
                                        <p:tgtEl>
                                          <p:spTgt spid="2"/>
                                        </p:tgtEl>
                                        <p:attrNameLst>
                                          <p:attrName>stroke.color</p:attrName>
                                        </p:attrNameLst>
                                      </p:cBhvr>
                                      <p:by>
                                        <p:hsl h="7200000" s="0" l="0"/>
                                      </p:by>
                                    </p:animClr>
                                    <p:set>
                                      <p:cBhvr>
                                        <p:cTn id="15" dur="500" fill="hold"/>
                                        <p:tgtEl>
                                          <p:spTgt spid="2"/>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grpId="1"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2"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mph" presetSubtype="0" fill="hold" grpId="3" nodeType="clickEffect">
                                  <p:stCondLst>
                                    <p:cond delay="0"/>
                                  </p:stCondLst>
                                  <p:childTnLst>
                                    <p:animScale>
                                      <p:cBhvr>
                                        <p:cTn id="33"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46469-02BE-3CA4-59D1-450C2CF78647}"/>
              </a:ext>
            </a:extLst>
          </p:cNvPr>
          <p:cNvSpPr txBox="1"/>
          <p:nvPr/>
        </p:nvSpPr>
        <p:spPr>
          <a:xfrm>
            <a:off x="4461385" y="148579"/>
            <a:ext cx="6093500" cy="646331"/>
          </a:xfrm>
          <a:prstGeom prst="rect">
            <a:avLst/>
          </a:prstGeom>
          <a:noFill/>
        </p:spPr>
        <p:txBody>
          <a:bodyPr wrap="square">
            <a:spAutoFit/>
          </a:bodyPr>
          <a:lstStyle/>
          <a:p>
            <a:r>
              <a:rPr lang="en-US" sz="3600" b="1" dirty="0">
                <a:solidFill>
                  <a:schemeClr val="accent6">
                    <a:lumMod val="75000"/>
                  </a:schemeClr>
                </a:solidFill>
                <a:latin typeface="Bell MT" panose="02020503060305020303" pitchFamily="18" charset="0"/>
                <a:cs typeface="Arial" panose="020B0604020202020204" pitchFamily="34" charset="0"/>
              </a:rPr>
              <a:t>OUTLINE</a:t>
            </a:r>
            <a:endParaRPr lang="en-IN" sz="3600" dirty="0">
              <a:solidFill>
                <a:schemeClr val="accent6">
                  <a:lumMod val="75000"/>
                </a:schemeClr>
              </a:solidFill>
              <a:latin typeface="Bell MT" panose="02020503060305020303" pitchFamily="18" charset="0"/>
            </a:endParaRPr>
          </a:p>
        </p:txBody>
      </p:sp>
      <p:sp>
        <p:nvSpPr>
          <p:cNvPr id="9" name="Arrow: Striped Right 8">
            <a:extLst>
              <a:ext uri="{FF2B5EF4-FFF2-40B4-BE49-F238E27FC236}">
                <a16:creationId xmlns:a16="http://schemas.microsoft.com/office/drawing/2014/main" id="{5ED9CC57-9E7C-7D3D-ECFE-44F6003B479E}"/>
              </a:ext>
            </a:extLst>
          </p:cNvPr>
          <p:cNvSpPr/>
          <p:nvPr/>
        </p:nvSpPr>
        <p:spPr>
          <a:xfrm>
            <a:off x="676372" y="1289259"/>
            <a:ext cx="179882" cy="254833"/>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336A9FD-3BB0-521E-A50D-2D78761B6DD9}"/>
              </a:ext>
            </a:extLst>
          </p:cNvPr>
          <p:cNvSpPr txBox="1"/>
          <p:nvPr/>
        </p:nvSpPr>
        <p:spPr>
          <a:xfrm>
            <a:off x="916839" y="1259537"/>
            <a:ext cx="5003004" cy="523220"/>
          </a:xfrm>
          <a:prstGeom prst="rect">
            <a:avLst/>
          </a:prstGeom>
          <a:noFill/>
        </p:spPr>
        <p:txBody>
          <a:bodyPr wrap="square" rtlCol="0">
            <a:spAutoFit/>
          </a:bodyPr>
          <a:lstStyle/>
          <a:p>
            <a:r>
              <a:rPr lang="en-IN" sz="2800" dirty="0">
                <a:latin typeface="Baskerville Old Face" panose="02020602080505020303" pitchFamily="18" charset="0"/>
              </a:rPr>
              <a:t>Problem Statement</a:t>
            </a:r>
          </a:p>
        </p:txBody>
      </p:sp>
      <p:sp>
        <p:nvSpPr>
          <p:cNvPr id="12" name="Arrow: Striped Right 11">
            <a:extLst>
              <a:ext uri="{FF2B5EF4-FFF2-40B4-BE49-F238E27FC236}">
                <a16:creationId xmlns:a16="http://schemas.microsoft.com/office/drawing/2014/main" id="{3ADA6744-F5AE-41A7-65C0-02D4C842B6FE}"/>
              </a:ext>
            </a:extLst>
          </p:cNvPr>
          <p:cNvSpPr/>
          <p:nvPr/>
        </p:nvSpPr>
        <p:spPr>
          <a:xfrm>
            <a:off x="676372" y="2001163"/>
            <a:ext cx="176171" cy="237826"/>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9448B62-9D28-9822-1B36-5BBD3113C273}"/>
              </a:ext>
            </a:extLst>
          </p:cNvPr>
          <p:cNvSpPr txBox="1"/>
          <p:nvPr/>
        </p:nvSpPr>
        <p:spPr>
          <a:xfrm>
            <a:off x="940609" y="1871658"/>
            <a:ext cx="5003004" cy="523220"/>
          </a:xfrm>
          <a:prstGeom prst="rect">
            <a:avLst/>
          </a:prstGeom>
          <a:noFill/>
        </p:spPr>
        <p:txBody>
          <a:bodyPr wrap="square" rtlCol="0">
            <a:spAutoFit/>
          </a:bodyPr>
          <a:lstStyle/>
          <a:p>
            <a:r>
              <a:rPr lang="en-IN" sz="2800" dirty="0">
                <a:latin typeface="Baskerville Old Face" panose="02020602080505020303" pitchFamily="18" charset="0"/>
              </a:rPr>
              <a:t>Proposed System/Solution</a:t>
            </a:r>
          </a:p>
        </p:txBody>
      </p:sp>
      <p:sp>
        <p:nvSpPr>
          <p:cNvPr id="14" name="Arrow: Striped Right 13">
            <a:extLst>
              <a:ext uri="{FF2B5EF4-FFF2-40B4-BE49-F238E27FC236}">
                <a16:creationId xmlns:a16="http://schemas.microsoft.com/office/drawing/2014/main" id="{3B58D330-07BE-47C2-7C4D-5331CA0E54EF}"/>
              </a:ext>
            </a:extLst>
          </p:cNvPr>
          <p:cNvSpPr/>
          <p:nvPr/>
        </p:nvSpPr>
        <p:spPr>
          <a:xfrm>
            <a:off x="698878" y="2643444"/>
            <a:ext cx="176171" cy="237826"/>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C7FD391-206F-3233-D4F8-2CCB8EF1C9AF}"/>
              </a:ext>
            </a:extLst>
          </p:cNvPr>
          <p:cNvSpPr txBox="1"/>
          <p:nvPr/>
        </p:nvSpPr>
        <p:spPr>
          <a:xfrm>
            <a:off x="852543" y="2502096"/>
            <a:ext cx="5336498" cy="523220"/>
          </a:xfrm>
          <a:prstGeom prst="rect">
            <a:avLst/>
          </a:prstGeom>
          <a:noFill/>
        </p:spPr>
        <p:txBody>
          <a:bodyPr wrap="square" rtlCol="0">
            <a:spAutoFit/>
          </a:bodyPr>
          <a:lstStyle/>
          <a:p>
            <a:r>
              <a:rPr lang="en-IN" sz="2800" dirty="0"/>
              <a:t> </a:t>
            </a:r>
            <a:r>
              <a:rPr lang="en-IN" sz="2800" dirty="0">
                <a:latin typeface="Baskerville Old Face" panose="02020602080505020303" pitchFamily="18" charset="0"/>
              </a:rPr>
              <a:t>Development Approach</a:t>
            </a:r>
          </a:p>
        </p:txBody>
      </p:sp>
      <p:sp>
        <p:nvSpPr>
          <p:cNvPr id="16" name="Arrow: Striped Right 15">
            <a:extLst>
              <a:ext uri="{FF2B5EF4-FFF2-40B4-BE49-F238E27FC236}">
                <a16:creationId xmlns:a16="http://schemas.microsoft.com/office/drawing/2014/main" id="{39B76006-55D5-03F5-057C-81589FD81357}"/>
              </a:ext>
            </a:extLst>
          </p:cNvPr>
          <p:cNvSpPr/>
          <p:nvPr/>
        </p:nvSpPr>
        <p:spPr>
          <a:xfrm>
            <a:off x="676372" y="3280574"/>
            <a:ext cx="176171" cy="237826"/>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5E8C97B0-B005-7DC5-EDF1-86E091186FF6}"/>
              </a:ext>
            </a:extLst>
          </p:cNvPr>
          <p:cNvSpPr txBox="1"/>
          <p:nvPr/>
        </p:nvSpPr>
        <p:spPr>
          <a:xfrm>
            <a:off x="916839" y="3137877"/>
            <a:ext cx="5756223" cy="523220"/>
          </a:xfrm>
          <a:prstGeom prst="rect">
            <a:avLst/>
          </a:prstGeom>
          <a:noFill/>
        </p:spPr>
        <p:txBody>
          <a:bodyPr wrap="square" rtlCol="0">
            <a:spAutoFit/>
          </a:bodyPr>
          <a:lstStyle/>
          <a:p>
            <a:r>
              <a:rPr lang="en-IN" sz="2800" dirty="0">
                <a:latin typeface="Baskerville Old Face" panose="02020602080505020303" pitchFamily="18" charset="0"/>
              </a:rPr>
              <a:t>Algorithm &amp; Deployment</a:t>
            </a:r>
          </a:p>
        </p:txBody>
      </p:sp>
      <p:sp>
        <p:nvSpPr>
          <p:cNvPr id="18" name="Arrow: Striped Right 17">
            <a:extLst>
              <a:ext uri="{FF2B5EF4-FFF2-40B4-BE49-F238E27FC236}">
                <a16:creationId xmlns:a16="http://schemas.microsoft.com/office/drawing/2014/main" id="{D6F773D2-A82C-3111-738D-8883A766E6E9}"/>
              </a:ext>
            </a:extLst>
          </p:cNvPr>
          <p:cNvSpPr/>
          <p:nvPr/>
        </p:nvSpPr>
        <p:spPr>
          <a:xfrm>
            <a:off x="657655" y="3993114"/>
            <a:ext cx="176171" cy="237827"/>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23FA4EC-DD8B-25E9-C869-D83732CDF7C7}"/>
              </a:ext>
            </a:extLst>
          </p:cNvPr>
          <p:cNvSpPr txBox="1"/>
          <p:nvPr/>
        </p:nvSpPr>
        <p:spPr>
          <a:xfrm>
            <a:off x="940609" y="3849478"/>
            <a:ext cx="1663908" cy="523220"/>
          </a:xfrm>
          <a:prstGeom prst="rect">
            <a:avLst/>
          </a:prstGeom>
          <a:noFill/>
        </p:spPr>
        <p:txBody>
          <a:bodyPr wrap="square" rtlCol="0">
            <a:spAutoFit/>
          </a:bodyPr>
          <a:lstStyle/>
          <a:p>
            <a:r>
              <a:rPr lang="en-IN" sz="2800" dirty="0">
                <a:latin typeface="Baskerville Old Face" panose="02020602080505020303" pitchFamily="18" charset="0"/>
              </a:rPr>
              <a:t>Result</a:t>
            </a:r>
          </a:p>
        </p:txBody>
      </p:sp>
      <p:sp>
        <p:nvSpPr>
          <p:cNvPr id="20" name="Arrow: Striped Right 19">
            <a:extLst>
              <a:ext uri="{FF2B5EF4-FFF2-40B4-BE49-F238E27FC236}">
                <a16:creationId xmlns:a16="http://schemas.microsoft.com/office/drawing/2014/main" id="{27075349-1C68-02A7-AF8F-23CE9C2675F7}"/>
              </a:ext>
            </a:extLst>
          </p:cNvPr>
          <p:cNvSpPr/>
          <p:nvPr/>
        </p:nvSpPr>
        <p:spPr>
          <a:xfrm>
            <a:off x="676372" y="4669757"/>
            <a:ext cx="176171" cy="227275"/>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424B101B-C7FE-BF22-B158-08688AED7328}"/>
              </a:ext>
            </a:extLst>
          </p:cNvPr>
          <p:cNvSpPr txBox="1"/>
          <p:nvPr/>
        </p:nvSpPr>
        <p:spPr>
          <a:xfrm>
            <a:off x="940609" y="4521784"/>
            <a:ext cx="2143594" cy="523220"/>
          </a:xfrm>
          <a:prstGeom prst="rect">
            <a:avLst/>
          </a:prstGeom>
          <a:noFill/>
        </p:spPr>
        <p:txBody>
          <a:bodyPr wrap="square" rtlCol="0">
            <a:spAutoFit/>
          </a:bodyPr>
          <a:lstStyle/>
          <a:p>
            <a:r>
              <a:rPr lang="en-IN" sz="2800" dirty="0">
                <a:latin typeface="Baskerville Old Face" panose="02020602080505020303" pitchFamily="18" charset="0"/>
              </a:rPr>
              <a:t>Conclusion</a:t>
            </a:r>
          </a:p>
        </p:txBody>
      </p:sp>
      <p:sp>
        <p:nvSpPr>
          <p:cNvPr id="22" name="Arrow: Striped Right 21">
            <a:extLst>
              <a:ext uri="{FF2B5EF4-FFF2-40B4-BE49-F238E27FC236}">
                <a16:creationId xmlns:a16="http://schemas.microsoft.com/office/drawing/2014/main" id="{14B92C7D-4975-99A1-D37A-3B3B148B54D8}"/>
              </a:ext>
            </a:extLst>
          </p:cNvPr>
          <p:cNvSpPr/>
          <p:nvPr/>
        </p:nvSpPr>
        <p:spPr>
          <a:xfrm>
            <a:off x="678224" y="5254504"/>
            <a:ext cx="176171" cy="227275"/>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9E35F442-CE28-2302-C96B-74DA35ED5376}"/>
              </a:ext>
            </a:extLst>
          </p:cNvPr>
          <p:cNvSpPr txBox="1"/>
          <p:nvPr/>
        </p:nvSpPr>
        <p:spPr>
          <a:xfrm>
            <a:off x="940609" y="5142382"/>
            <a:ext cx="3916182" cy="523220"/>
          </a:xfrm>
          <a:prstGeom prst="rect">
            <a:avLst/>
          </a:prstGeom>
          <a:noFill/>
        </p:spPr>
        <p:txBody>
          <a:bodyPr wrap="square" rtlCol="0">
            <a:spAutoFit/>
          </a:bodyPr>
          <a:lstStyle/>
          <a:p>
            <a:r>
              <a:rPr lang="en-IN" sz="2800" dirty="0">
                <a:latin typeface="Baskerville Old Face" panose="02020602080505020303" pitchFamily="18" charset="0"/>
              </a:rPr>
              <a:t>Future Scope</a:t>
            </a:r>
          </a:p>
        </p:txBody>
      </p:sp>
      <p:sp>
        <p:nvSpPr>
          <p:cNvPr id="24" name="Arrow: Striped Right 23">
            <a:extLst>
              <a:ext uri="{FF2B5EF4-FFF2-40B4-BE49-F238E27FC236}">
                <a16:creationId xmlns:a16="http://schemas.microsoft.com/office/drawing/2014/main" id="{67C893BD-D08A-7ADD-2E37-729E512A166D}"/>
              </a:ext>
            </a:extLst>
          </p:cNvPr>
          <p:cNvSpPr/>
          <p:nvPr/>
        </p:nvSpPr>
        <p:spPr>
          <a:xfrm>
            <a:off x="676372" y="5967045"/>
            <a:ext cx="176171" cy="218316"/>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BB011CB-6AE1-3BF1-31DC-07FBB2935D87}"/>
              </a:ext>
            </a:extLst>
          </p:cNvPr>
          <p:cNvSpPr txBox="1"/>
          <p:nvPr/>
        </p:nvSpPr>
        <p:spPr>
          <a:xfrm>
            <a:off x="940609" y="5814593"/>
            <a:ext cx="4171014" cy="523220"/>
          </a:xfrm>
          <a:prstGeom prst="rect">
            <a:avLst/>
          </a:prstGeom>
          <a:noFill/>
        </p:spPr>
        <p:txBody>
          <a:bodyPr wrap="square" rtlCol="0">
            <a:spAutoFit/>
          </a:bodyPr>
          <a:lstStyle/>
          <a:p>
            <a:r>
              <a:rPr lang="en-IN" sz="2800" dirty="0">
                <a:latin typeface="Baskerville Old Face" panose="02020602080505020303" pitchFamily="18" charset="0"/>
              </a:rPr>
              <a:t>References</a:t>
            </a:r>
          </a:p>
        </p:txBody>
      </p:sp>
      <p:pic>
        <p:nvPicPr>
          <p:cNvPr id="4" name="Picture 3">
            <a:extLst>
              <a:ext uri="{FF2B5EF4-FFF2-40B4-BE49-F238E27FC236}">
                <a16:creationId xmlns:a16="http://schemas.microsoft.com/office/drawing/2014/main" id="{EC3943D6-8AA0-30DE-093F-7709FB794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111" y="60392"/>
            <a:ext cx="1006074" cy="1006074"/>
          </a:xfrm>
          <a:prstGeom prst="rect">
            <a:avLst/>
          </a:prstGeom>
        </p:spPr>
      </p:pic>
    </p:spTree>
    <p:extLst>
      <p:ext uri="{BB962C8B-B14F-4D97-AF65-F5344CB8AC3E}">
        <p14:creationId xmlns:p14="http://schemas.microsoft.com/office/powerpoint/2010/main" val="791122564"/>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1F7771-DA2A-CDE4-E557-1361AF309B8E}"/>
              </a:ext>
            </a:extLst>
          </p:cNvPr>
          <p:cNvSpPr txBox="1"/>
          <p:nvPr/>
        </p:nvSpPr>
        <p:spPr>
          <a:xfrm>
            <a:off x="3162924" y="203164"/>
            <a:ext cx="6670623" cy="769441"/>
          </a:xfrm>
          <a:prstGeom prst="rect">
            <a:avLst/>
          </a:prstGeom>
          <a:noFill/>
        </p:spPr>
        <p:txBody>
          <a:bodyPr wrap="square" rtlCol="0">
            <a:spAutoFit/>
          </a:bodyPr>
          <a:lstStyle/>
          <a:p>
            <a:r>
              <a:rPr lang="en-IN" sz="4400" dirty="0">
                <a:solidFill>
                  <a:schemeClr val="accent5">
                    <a:lumMod val="50000"/>
                  </a:schemeClr>
                </a:solidFill>
                <a:latin typeface="Bell MT" panose="02020503060305020303" pitchFamily="18" charset="0"/>
              </a:rPr>
              <a:t>Problem Statement</a:t>
            </a:r>
          </a:p>
        </p:txBody>
      </p:sp>
      <p:sp>
        <p:nvSpPr>
          <p:cNvPr id="3" name="TextBox 2">
            <a:extLst>
              <a:ext uri="{FF2B5EF4-FFF2-40B4-BE49-F238E27FC236}">
                <a16:creationId xmlns:a16="http://schemas.microsoft.com/office/drawing/2014/main" id="{741E3DF3-E68B-2FC8-454A-2B2FDAECC9FD}"/>
              </a:ext>
            </a:extLst>
          </p:cNvPr>
          <p:cNvSpPr txBox="1"/>
          <p:nvPr/>
        </p:nvSpPr>
        <p:spPr>
          <a:xfrm>
            <a:off x="614596" y="1289154"/>
            <a:ext cx="10628026" cy="2246769"/>
          </a:xfrm>
          <a:prstGeom prst="rect">
            <a:avLst/>
          </a:prstGeom>
          <a:noFill/>
        </p:spPr>
        <p:txBody>
          <a:bodyPr wrap="square" rtlCol="0">
            <a:spAutoFit/>
          </a:bodyPr>
          <a:lstStyle/>
          <a:p>
            <a:r>
              <a:rPr lang="en-US" sz="2800" dirty="0">
                <a:latin typeface="Centaur" panose="02030504050205020304" pitchFamily="18" charset="0"/>
              </a:rPr>
              <a:t>This challenge asks you to  build a classification model to </a:t>
            </a:r>
          </a:p>
          <a:p>
            <a:r>
              <a:rPr lang="en-US" sz="2800" dirty="0">
                <a:latin typeface="Centaur" panose="02030504050205020304" pitchFamily="18" charset="0"/>
              </a:rPr>
              <a:t>predict the Sentiment of COVID- 19 Tweets. The Tweets</a:t>
            </a:r>
          </a:p>
          <a:p>
            <a:r>
              <a:rPr lang="en-US" sz="2800" dirty="0">
                <a:latin typeface="Centaur" panose="02030504050205020304" pitchFamily="18" charset="0"/>
              </a:rPr>
              <a:t> have been pulled from Twitter and Manual  tagging has </a:t>
            </a:r>
          </a:p>
          <a:p>
            <a:r>
              <a:rPr lang="en-US" sz="2800" dirty="0">
                <a:latin typeface="Centaur" panose="02030504050205020304" pitchFamily="18" charset="0"/>
              </a:rPr>
              <a:t>been done then . The names and usernames have been</a:t>
            </a:r>
          </a:p>
          <a:p>
            <a:r>
              <a:rPr lang="en-US" sz="2800" dirty="0">
                <a:latin typeface="Centaur" panose="02030504050205020304" pitchFamily="18" charset="0"/>
              </a:rPr>
              <a:t> given codes to avoid any privacy concerns</a:t>
            </a:r>
            <a:r>
              <a:rPr lang="en-US" dirty="0"/>
              <a:t>.</a:t>
            </a:r>
            <a:endParaRPr lang="en-IN" dirty="0"/>
          </a:p>
        </p:txBody>
      </p:sp>
      <p:sp>
        <p:nvSpPr>
          <p:cNvPr id="4" name="TextBox 3">
            <a:extLst>
              <a:ext uri="{FF2B5EF4-FFF2-40B4-BE49-F238E27FC236}">
                <a16:creationId xmlns:a16="http://schemas.microsoft.com/office/drawing/2014/main" id="{42EB1C22-9E33-1125-7C9A-3AF1BB10E6CE}"/>
              </a:ext>
            </a:extLst>
          </p:cNvPr>
          <p:cNvSpPr txBox="1"/>
          <p:nvPr/>
        </p:nvSpPr>
        <p:spPr>
          <a:xfrm>
            <a:off x="809468" y="3852472"/>
            <a:ext cx="5966085" cy="1754326"/>
          </a:xfrm>
          <a:prstGeom prst="rect">
            <a:avLst/>
          </a:prstGeom>
          <a:noFill/>
        </p:spPr>
        <p:txBody>
          <a:bodyPr wrap="square" rtlCol="0">
            <a:spAutoFit/>
          </a:bodyPr>
          <a:lstStyle/>
          <a:p>
            <a:pPr marL="342900" indent="-342900">
              <a:buAutoNum type="arabicPeriod"/>
            </a:pPr>
            <a:r>
              <a:rPr lang="en-IN" dirty="0"/>
              <a:t>Location</a:t>
            </a:r>
          </a:p>
          <a:p>
            <a:pPr marL="342900" indent="-342900">
              <a:buAutoNum type="arabicPeriod"/>
            </a:pPr>
            <a:r>
              <a:rPr lang="en-IN" dirty="0"/>
              <a:t> </a:t>
            </a:r>
            <a:r>
              <a:rPr lang="en-IN" dirty="0" err="1"/>
              <a:t>TweetAt</a:t>
            </a:r>
            <a:endParaRPr lang="en-IN" dirty="0"/>
          </a:p>
          <a:p>
            <a:pPr marL="342900" indent="-342900">
              <a:buAutoNum type="arabicPeriod"/>
            </a:pPr>
            <a:r>
              <a:rPr lang="en-IN" dirty="0"/>
              <a:t> Original Tweet</a:t>
            </a:r>
          </a:p>
          <a:p>
            <a:pPr marL="342900" indent="-342900">
              <a:buAutoNum type="arabicPeriod"/>
            </a:pPr>
            <a:r>
              <a:rPr lang="en-IN" dirty="0"/>
              <a:t> Sentiment</a:t>
            </a:r>
          </a:p>
          <a:p>
            <a:pPr marL="342900" indent="-342900">
              <a:buAutoNum type="arabicPeriod"/>
            </a:pPr>
            <a:r>
              <a:rPr lang="en-IN" dirty="0"/>
              <a:t> User Name</a:t>
            </a:r>
          </a:p>
          <a:p>
            <a:pPr marL="342900" indent="-342900">
              <a:buAutoNum type="arabicPeriod"/>
            </a:pPr>
            <a:r>
              <a:rPr lang="en-IN" dirty="0"/>
              <a:t> screen Name</a:t>
            </a:r>
          </a:p>
        </p:txBody>
      </p:sp>
      <p:pic>
        <p:nvPicPr>
          <p:cNvPr id="6" name="Picture 5">
            <a:extLst>
              <a:ext uri="{FF2B5EF4-FFF2-40B4-BE49-F238E27FC236}">
                <a16:creationId xmlns:a16="http://schemas.microsoft.com/office/drawing/2014/main" id="{98D97601-066A-D2D7-65AE-85C3D95D8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319" y="101581"/>
            <a:ext cx="972605" cy="972605"/>
          </a:xfrm>
          <a:prstGeom prst="rect">
            <a:avLst/>
          </a:prstGeom>
        </p:spPr>
      </p:pic>
    </p:spTree>
    <p:extLst>
      <p:ext uri="{BB962C8B-B14F-4D97-AF65-F5344CB8AC3E}">
        <p14:creationId xmlns:p14="http://schemas.microsoft.com/office/powerpoint/2010/main" val="4059514848"/>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5F3A7-951C-E8C3-2119-874408A50C1F}"/>
              </a:ext>
            </a:extLst>
          </p:cNvPr>
          <p:cNvSpPr txBox="1"/>
          <p:nvPr/>
        </p:nvSpPr>
        <p:spPr>
          <a:xfrm>
            <a:off x="3822491" y="243191"/>
            <a:ext cx="7734925" cy="707886"/>
          </a:xfrm>
          <a:prstGeom prst="rect">
            <a:avLst/>
          </a:prstGeom>
          <a:noFill/>
        </p:spPr>
        <p:txBody>
          <a:bodyPr wrap="square" rtlCol="0">
            <a:spAutoFit/>
          </a:bodyPr>
          <a:lstStyle/>
          <a:p>
            <a:r>
              <a:rPr lang="en-IN" sz="4000" b="1" dirty="0">
                <a:solidFill>
                  <a:schemeClr val="accent6">
                    <a:lumMod val="75000"/>
                  </a:schemeClr>
                </a:solidFill>
                <a:latin typeface="Colonna MT" panose="04020805060202030203" pitchFamily="82" charset="0"/>
              </a:rPr>
              <a:t>General Guidelines </a:t>
            </a:r>
            <a:endParaRPr lang="en-IN" sz="4000" b="1" dirty="0">
              <a:solidFill>
                <a:schemeClr val="accent6">
                  <a:lumMod val="50000"/>
                </a:schemeClr>
              </a:solidFill>
              <a:latin typeface="Colonna MT" panose="04020805060202030203" pitchFamily="82" charset="0"/>
            </a:endParaRPr>
          </a:p>
        </p:txBody>
      </p:sp>
      <p:pic>
        <p:nvPicPr>
          <p:cNvPr id="4" name="Picture 3">
            <a:extLst>
              <a:ext uri="{FF2B5EF4-FFF2-40B4-BE49-F238E27FC236}">
                <a16:creationId xmlns:a16="http://schemas.microsoft.com/office/drawing/2014/main" id="{A1F51ADD-DFAA-E5BC-0C71-C353517C4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78" y="977709"/>
            <a:ext cx="7540053" cy="3907697"/>
          </a:xfrm>
          <a:prstGeom prst="rect">
            <a:avLst/>
          </a:prstGeom>
        </p:spPr>
      </p:pic>
      <p:pic>
        <p:nvPicPr>
          <p:cNvPr id="5" name="Picture 4">
            <a:extLst>
              <a:ext uri="{FF2B5EF4-FFF2-40B4-BE49-F238E27FC236}">
                <a16:creationId xmlns:a16="http://schemas.microsoft.com/office/drawing/2014/main" id="{6418633A-3A35-AD7B-3ABB-B18FAC246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627" y="256507"/>
            <a:ext cx="707886" cy="707886"/>
          </a:xfrm>
          <a:prstGeom prst="rect">
            <a:avLst/>
          </a:prstGeom>
        </p:spPr>
      </p:pic>
    </p:spTree>
    <p:extLst>
      <p:ext uri="{BB962C8B-B14F-4D97-AF65-F5344CB8AC3E}">
        <p14:creationId xmlns:p14="http://schemas.microsoft.com/office/powerpoint/2010/main" val="1492490040"/>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E1567-61B9-7A02-B709-245F670B8585}"/>
              </a:ext>
            </a:extLst>
          </p:cNvPr>
          <p:cNvSpPr txBox="1"/>
          <p:nvPr/>
        </p:nvSpPr>
        <p:spPr>
          <a:xfrm>
            <a:off x="4188501" y="121583"/>
            <a:ext cx="7869836" cy="707886"/>
          </a:xfrm>
          <a:prstGeom prst="rect">
            <a:avLst/>
          </a:prstGeom>
          <a:noFill/>
        </p:spPr>
        <p:txBody>
          <a:bodyPr wrap="square" rtlCol="0">
            <a:spAutoFit/>
          </a:bodyPr>
          <a:lstStyle/>
          <a:p>
            <a:r>
              <a:rPr lang="en-IN" sz="4000" b="1" dirty="0">
                <a:solidFill>
                  <a:schemeClr val="accent1">
                    <a:lumMod val="50000"/>
                  </a:schemeClr>
                </a:solidFill>
                <a:latin typeface="Colonna MT" panose="04020805060202030203" pitchFamily="82" charset="0"/>
              </a:rPr>
              <a:t>Proposed Solution </a:t>
            </a:r>
          </a:p>
        </p:txBody>
      </p:sp>
      <p:sp>
        <p:nvSpPr>
          <p:cNvPr id="3" name="TextBox 2">
            <a:extLst>
              <a:ext uri="{FF2B5EF4-FFF2-40B4-BE49-F238E27FC236}">
                <a16:creationId xmlns:a16="http://schemas.microsoft.com/office/drawing/2014/main" id="{9F01AEF7-484F-8630-0131-2D6FEAFC29C9}"/>
              </a:ext>
            </a:extLst>
          </p:cNvPr>
          <p:cNvSpPr txBox="1"/>
          <p:nvPr/>
        </p:nvSpPr>
        <p:spPr>
          <a:xfrm>
            <a:off x="201117" y="948409"/>
            <a:ext cx="11612382" cy="707886"/>
          </a:xfrm>
          <a:prstGeom prst="rect">
            <a:avLst/>
          </a:prstGeom>
          <a:noFill/>
        </p:spPr>
        <p:txBody>
          <a:bodyPr wrap="square" rtlCol="0">
            <a:spAutoFit/>
          </a:bodyPr>
          <a:lstStyle/>
          <a:p>
            <a:r>
              <a:rPr lang="en-US" sz="2000" dirty="0">
                <a:latin typeface="Bahnschrift SemiBold" panose="020B0502040204020203" pitchFamily="34" charset="0"/>
              </a:rPr>
              <a:t>Creating a sentiment analysis solution for coronavirus-related tweets involves several steps. Here’s a proposed approach:</a:t>
            </a:r>
            <a:endParaRPr lang="en-IN" sz="2000" dirty="0">
              <a:latin typeface="Bahnschrift SemiBold" panose="020B0502040204020203" pitchFamily="34" charset="0"/>
            </a:endParaRPr>
          </a:p>
        </p:txBody>
      </p:sp>
      <p:sp>
        <p:nvSpPr>
          <p:cNvPr id="4" name="TextBox 3">
            <a:extLst>
              <a:ext uri="{FF2B5EF4-FFF2-40B4-BE49-F238E27FC236}">
                <a16:creationId xmlns:a16="http://schemas.microsoft.com/office/drawing/2014/main" id="{57149127-CD29-EE33-0801-79B70F092A54}"/>
              </a:ext>
            </a:extLst>
          </p:cNvPr>
          <p:cNvSpPr txBox="1"/>
          <p:nvPr/>
        </p:nvSpPr>
        <p:spPr>
          <a:xfrm>
            <a:off x="273569" y="1894176"/>
            <a:ext cx="12192000" cy="4647426"/>
          </a:xfrm>
          <a:prstGeom prst="rect">
            <a:avLst/>
          </a:prstGeom>
          <a:noFill/>
        </p:spPr>
        <p:txBody>
          <a:bodyPr wrap="square" rtlCol="0">
            <a:spAutoFit/>
          </a:bodyPr>
          <a:lstStyle/>
          <a:p>
            <a:r>
              <a:rPr lang="en-US" sz="1600" dirty="0"/>
              <a:t> </a:t>
            </a:r>
            <a:r>
              <a:rPr lang="en-US" b="1" dirty="0">
                <a:solidFill>
                  <a:schemeClr val="accent1"/>
                </a:solidFill>
              </a:rPr>
              <a:t>Data Collection: </a:t>
            </a:r>
            <a:r>
              <a:rPr lang="en-US" sz="1600" b="1" dirty="0"/>
              <a:t>* Twitter API:* </a:t>
            </a:r>
            <a:r>
              <a:rPr lang="en-US" sz="1600" dirty="0"/>
              <a:t>Use Twitter's API to collect tweets containing specific coronavirus-related keywords (e.g., "COVID-19",     </a:t>
            </a:r>
          </a:p>
          <a:p>
            <a:r>
              <a:rPr lang="en-US" sz="1600" dirty="0"/>
              <a:t>  "coronavirus“ , "pandemic "). Consider collecting tweets from different geographical locations and languages for a  broader dataset.</a:t>
            </a:r>
          </a:p>
          <a:p>
            <a:endParaRPr lang="en-US" b="1" dirty="0">
              <a:solidFill>
                <a:schemeClr val="accent1"/>
              </a:solidFill>
            </a:endParaRPr>
          </a:p>
          <a:p>
            <a:r>
              <a:rPr lang="en-US" b="1" dirty="0">
                <a:solidFill>
                  <a:schemeClr val="accent1"/>
                </a:solidFill>
              </a:rPr>
              <a:t> Data Preprocessing:</a:t>
            </a:r>
          </a:p>
          <a:p>
            <a:r>
              <a:rPr lang="en-US" b="1" dirty="0"/>
              <a:t> *Text Cleaning:* </a:t>
            </a:r>
            <a:r>
              <a:rPr lang="en-US" sz="1600" dirty="0"/>
              <a:t>Remove special characters, URLs, and emojis which may not contribute to sentiment analysis.- </a:t>
            </a:r>
          </a:p>
          <a:p>
            <a:r>
              <a:rPr lang="en-US" b="1" dirty="0"/>
              <a:t> *Tokenization</a:t>
            </a:r>
            <a:r>
              <a:rPr lang="en-US" dirty="0"/>
              <a:t>:* </a:t>
            </a:r>
            <a:r>
              <a:rPr lang="en-US" sz="1600" dirty="0"/>
              <a:t>Split tweets into individual words or tokens.-</a:t>
            </a:r>
          </a:p>
          <a:p>
            <a:r>
              <a:rPr lang="en-US" b="1" dirty="0"/>
              <a:t> *</a:t>
            </a:r>
            <a:r>
              <a:rPr lang="en-US" b="1" dirty="0" err="1"/>
              <a:t>Stopword</a:t>
            </a:r>
            <a:r>
              <a:rPr lang="en-US" b="1" dirty="0"/>
              <a:t>  Removal</a:t>
            </a:r>
            <a:r>
              <a:rPr lang="en-US" dirty="0"/>
              <a:t>:* </a:t>
            </a:r>
            <a:r>
              <a:rPr lang="en-US" sz="1600" dirty="0"/>
              <a:t>Eliminate common words (e.g., "and", "the") that do not carry sentiment.- </a:t>
            </a:r>
          </a:p>
          <a:p>
            <a:r>
              <a:rPr lang="en-US" b="1" dirty="0"/>
              <a:t> *Normalization:* </a:t>
            </a:r>
            <a:r>
              <a:rPr lang="en-US" sz="1600" dirty="0"/>
              <a:t>Convert words to their base form (lemmatization or stemming) to reduce variations.</a:t>
            </a:r>
          </a:p>
          <a:p>
            <a:r>
              <a:rPr lang="en-US" sz="1600" dirty="0"/>
              <a:t> </a:t>
            </a:r>
          </a:p>
          <a:p>
            <a:r>
              <a:rPr lang="en-US" sz="1600" dirty="0"/>
              <a:t>  </a:t>
            </a:r>
            <a:r>
              <a:rPr lang="en-US" b="1" dirty="0">
                <a:solidFill>
                  <a:schemeClr val="accent1"/>
                </a:solidFill>
              </a:rPr>
              <a:t>Sentiment Analysis Techniques:</a:t>
            </a:r>
          </a:p>
          <a:p>
            <a:r>
              <a:rPr lang="en-US" b="1" dirty="0"/>
              <a:t> *Lexicon-Based Approaches:* </a:t>
            </a:r>
            <a:r>
              <a:rPr lang="en-US" sz="1600" dirty="0"/>
              <a:t>Use sentiment lexicons (like VADER) that assign sentiment scores to words based on pre- defined</a:t>
            </a:r>
          </a:p>
          <a:p>
            <a:r>
              <a:rPr lang="en-US" sz="1600" dirty="0"/>
              <a:t>   dictionaries of  sentiment polarity. </a:t>
            </a:r>
          </a:p>
          <a:p>
            <a:r>
              <a:rPr lang="en-US" sz="1600" dirty="0"/>
              <a:t> </a:t>
            </a:r>
            <a:r>
              <a:rPr lang="en-US" b="1" dirty="0"/>
              <a:t>*Machine Learning Approaches:*</a:t>
            </a:r>
            <a:r>
              <a:rPr lang="en-US" sz="1600" dirty="0"/>
              <a:t> Train a supervised learning model (e.g., Naive Bayes, Support Vector Machines, LSTM) on annotated</a:t>
            </a:r>
          </a:p>
          <a:p>
            <a:r>
              <a:rPr lang="en-US" sz="1600" dirty="0"/>
              <a:t>   data to classify tweets into positive, negative, or neutral sentiments.</a:t>
            </a:r>
          </a:p>
          <a:p>
            <a:r>
              <a:rPr lang="en-US" b="1" dirty="0"/>
              <a:t>*Deep Learning Approaches:*</a:t>
            </a:r>
            <a:r>
              <a:rPr lang="en-US" sz="1600" dirty="0"/>
              <a:t> Implement neural network models such as LSTM or Transformer-based architectures (like BERT) for more  </a:t>
            </a:r>
          </a:p>
          <a:p>
            <a:r>
              <a:rPr lang="en-US" sz="1600" dirty="0"/>
              <a:t>   accurate sentiment analysis.</a:t>
            </a:r>
          </a:p>
          <a:p>
            <a:r>
              <a:rPr lang="en-US" b="1" dirty="0"/>
              <a:t> </a:t>
            </a:r>
            <a:endParaRPr lang="en-IN" dirty="0"/>
          </a:p>
        </p:txBody>
      </p:sp>
      <p:sp>
        <p:nvSpPr>
          <p:cNvPr id="5" name="Arrow: Notched Right 4">
            <a:extLst>
              <a:ext uri="{FF2B5EF4-FFF2-40B4-BE49-F238E27FC236}">
                <a16:creationId xmlns:a16="http://schemas.microsoft.com/office/drawing/2014/main" id="{5B7056DC-6283-EBAE-4DDE-0EED0F69D819}"/>
              </a:ext>
            </a:extLst>
          </p:cNvPr>
          <p:cNvSpPr/>
          <p:nvPr/>
        </p:nvSpPr>
        <p:spPr>
          <a:xfrm>
            <a:off x="169261" y="2009386"/>
            <a:ext cx="144905" cy="16489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Notched Right 5">
            <a:extLst>
              <a:ext uri="{FF2B5EF4-FFF2-40B4-BE49-F238E27FC236}">
                <a16:creationId xmlns:a16="http://schemas.microsoft.com/office/drawing/2014/main" id="{B835AE65-0AB7-5382-AAE5-B2433924E8B1}"/>
              </a:ext>
            </a:extLst>
          </p:cNvPr>
          <p:cNvSpPr/>
          <p:nvPr/>
        </p:nvSpPr>
        <p:spPr>
          <a:xfrm>
            <a:off x="165515" y="2747265"/>
            <a:ext cx="144905" cy="16489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26B910D3-6085-345D-27EC-67A4EC10E6F4}"/>
              </a:ext>
            </a:extLst>
          </p:cNvPr>
          <p:cNvSpPr/>
          <p:nvPr/>
        </p:nvSpPr>
        <p:spPr>
          <a:xfrm>
            <a:off x="165515" y="4375555"/>
            <a:ext cx="144905" cy="16489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EAD2CA9B-69CA-BF15-C23E-3622A7BD0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488" y="87389"/>
            <a:ext cx="870679" cy="870679"/>
          </a:xfrm>
          <a:prstGeom prst="rect">
            <a:avLst/>
          </a:prstGeom>
        </p:spPr>
      </p:pic>
    </p:spTree>
    <p:extLst>
      <p:ext uri="{BB962C8B-B14F-4D97-AF65-F5344CB8AC3E}">
        <p14:creationId xmlns:p14="http://schemas.microsoft.com/office/powerpoint/2010/main" val="2296866830"/>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550020-C366-9866-F7A6-A0452D0F09C1}"/>
              </a:ext>
            </a:extLst>
          </p:cNvPr>
          <p:cNvSpPr txBox="1"/>
          <p:nvPr/>
        </p:nvSpPr>
        <p:spPr>
          <a:xfrm>
            <a:off x="512164" y="151179"/>
            <a:ext cx="11574905" cy="6555641"/>
          </a:xfrm>
          <a:prstGeom prst="rect">
            <a:avLst/>
          </a:prstGeom>
          <a:noFill/>
        </p:spPr>
        <p:txBody>
          <a:bodyPr wrap="square" rtlCol="0">
            <a:spAutoFit/>
          </a:bodyPr>
          <a:lstStyle/>
          <a:p>
            <a:r>
              <a:rPr lang="en-US" dirty="0"/>
              <a:t> </a:t>
            </a:r>
            <a:r>
              <a:rPr lang="en-US" b="1" dirty="0">
                <a:solidFill>
                  <a:schemeClr val="accent1"/>
                </a:solidFill>
              </a:rPr>
              <a:t>Feature Extraction:</a:t>
            </a:r>
          </a:p>
          <a:p>
            <a:r>
              <a:rPr lang="en-US" dirty="0"/>
              <a:t> </a:t>
            </a:r>
            <a:r>
              <a:rPr lang="en-US" b="1" dirty="0">
                <a:solidFill>
                  <a:schemeClr val="tx1">
                    <a:lumMod val="95000"/>
                    <a:lumOff val="5000"/>
                  </a:schemeClr>
                </a:solidFill>
              </a:rPr>
              <a:t>*Bag-of-Words (BOW):* </a:t>
            </a:r>
            <a:r>
              <a:rPr lang="en-US" sz="1600" dirty="0"/>
              <a:t>Represent tweets as vectors of word frequencies.</a:t>
            </a:r>
          </a:p>
          <a:p>
            <a:r>
              <a:rPr lang="en-US" sz="1600" b="1" dirty="0"/>
              <a:t> *TF-IDF:* </a:t>
            </a:r>
            <a:r>
              <a:rPr lang="en-US" sz="1600" dirty="0"/>
              <a:t>Term Frequency-Inverse Document Frequency assigns weights to words based on their importance in  tweets relative to    </a:t>
            </a:r>
          </a:p>
          <a:p>
            <a:r>
              <a:rPr lang="en-US" sz="1600" dirty="0"/>
              <a:t>    the entire dataset.- </a:t>
            </a:r>
          </a:p>
          <a:p>
            <a:r>
              <a:rPr lang="en-US" sz="1600" b="1" dirty="0"/>
              <a:t> *Word Embeddings:* </a:t>
            </a:r>
            <a:r>
              <a:rPr lang="en-US" sz="1600" dirty="0"/>
              <a:t>Represent words in a continuous vector space to capture semantic meanings.</a:t>
            </a:r>
          </a:p>
          <a:p>
            <a:endParaRPr lang="en-US" sz="1600" dirty="0"/>
          </a:p>
          <a:p>
            <a:r>
              <a:rPr lang="en-US" sz="1600" dirty="0"/>
              <a:t>  </a:t>
            </a:r>
            <a:r>
              <a:rPr lang="en-US" sz="1600" b="1" dirty="0">
                <a:solidFill>
                  <a:schemeClr val="accent1"/>
                </a:solidFill>
              </a:rPr>
              <a:t>Sentiment Classification: </a:t>
            </a:r>
          </a:p>
          <a:p>
            <a:r>
              <a:rPr lang="en-US" sz="1600" b="1" dirty="0">
                <a:solidFill>
                  <a:schemeClr val="tx1">
                    <a:lumMod val="95000"/>
                    <a:lumOff val="5000"/>
                  </a:schemeClr>
                </a:solidFill>
              </a:rPr>
              <a:t> *Binary Classification:* </a:t>
            </a:r>
            <a:r>
              <a:rPr lang="en-US" sz="1600" dirty="0"/>
              <a:t>Classify tweets as positive or negative.-</a:t>
            </a:r>
          </a:p>
          <a:p>
            <a:r>
              <a:rPr lang="en-US" sz="1600" dirty="0"/>
              <a:t> </a:t>
            </a:r>
            <a:r>
              <a:rPr lang="en-US" sz="1600" b="1" dirty="0"/>
              <a:t>*Multiclass Classification:* </a:t>
            </a:r>
            <a:r>
              <a:rPr lang="en-US" sz="1600" dirty="0"/>
              <a:t>Classify tweets into multiple sentiment categories (positive, negative, neutral).</a:t>
            </a:r>
          </a:p>
          <a:p>
            <a:endParaRPr lang="en-US" sz="1600" dirty="0"/>
          </a:p>
          <a:p>
            <a:r>
              <a:rPr lang="en-US" sz="1600" dirty="0"/>
              <a:t> </a:t>
            </a:r>
            <a:r>
              <a:rPr lang="en-US" sz="1600" b="1" dirty="0">
                <a:solidFill>
                  <a:schemeClr val="accent1"/>
                </a:solidFill>
              </a:rPr>
              <a:t> Model Evaluation: </a:t>
            </a:r>
          </a:p>
          <a:p>
            <a:r>
              <a:rPr lang="en-US" sz="1600" b="1" dirty="0"/>
              <a:t> *Cross-Validation:* </a:t>
            </a:r>
            <a:r>
              <a:rPr lang="en-US" sz="1600" dirty="0"/>
              <a:t>Split the dataset into training and test sets to evaluate model performance.-</a:t>
            </a:r>
          </a:p>
          <a:p>
            <a:r>
              <a:rPr lang="en-US" sz="1600" dirty="0"/>
              <a:t> </a:t>
            </a:r>
            <a:r>
              <a:rPr lang="en-US" sz="1600" b="1" dirty="0"/>
              <a:t>*Metrics:* </a:t>
            </a:r>
            <a:r>
              <a:rPr lang="en-US" sz="1600" dirty="0"/>
              <a:t>Use metrics such as accuracy, precision, recall, and F1-score to assess the model’s effectiveness.</a:t>
            </a:r>
          </a:p>
          <a:p>
            <a:endParaRPr lang="en-US" sz="1600" dirty="0"/>
          </a:p>
          <a:p>
            <a:r>
              <a:rPr lang="en-US" sz="1600" dirty="0"/>
              <a:t> </a:t>
            </a:r>
            <a:r>
              <a:rPr lang="en-US" sz="1600" b="1" dirty="0">
                <a:solidFill>
                  <a:schemeClr val="accent1"/>
                </a:solidFill>
              </a:rPr>
              <a:t>Deployment and Monitoring:</a:t>
            </a:r>
          </a:p>
          <a:p>
            <a:r>
              <a:rPr lang="en-US" sz="1600" b="1" dirty="0"/>
              <a:t> *API Development:* </a:t>
            </a:r>
            <a:r>
              <a:rPr lang="en-US" sz="1600" dirty="0"/>
              <a:t>Develop an API endpoint for real-time sentiment analysis of incoming tweets.-</a:t>
            </a:r>
          </a:p>
          <a:p>
            <a:r>
              <a:rPr lang="en-US" sz="1600" dirty="0"/>
              <a:t> </a:t>
            </a:r>
            <a:r>
              <a:rPr lang="en-US" sz="1600" b="1" dirty="0"/>
              <a:t>*Monitoring:* </a:t>
            </a:r>
            <a:r>
              <a:rPr lang="en-US" sz="1600" dirty="0"/>
              <a:t>Continuously monitor the model’s performance and retrain it periodically with new data  to maintain accuracy.</a:t>
            </a:r>
          </a:p>
          <a:p>
            <a:endParaRPr lang="en-US" sz="1600" dirty="0"/>
          </a:p>
          <a:p>
            <a:r>
              <a:rPr lang="en-US" sz="1600" b="1" dirty="0">
                <a:solidFill>
                  <a:schemeClr val="accent1"/>
                </a:solidFill>
              </a:rPr>
              <a:t> Visualization and Interpretation: </a:t>
            </a:r>
          </a:p>
          <a:p>
            <a:r>
              <a:rPr lang="en-US" sz="1600" b="1" dirty="0"/>
              <a:t>*Dashboard:* </a:t>
            </a:r>
            <a:r>
              <a:rPr lang="en-US" sz="1600" dirty="0"/>
              <a:t>Create a dashboard to visualize sentiment trends over time or across different regions.- </a:t>
            </a:r>
          </a:p>
          <a:p>
            <a:r>
              <a:rPr lang="en-US" sz="1600" b="1" dirty="0"/>
              <a:t>*Interpretation:* </a:t>
            </a:r>
            <a:r>
              <a:rPr lang="en-US" sz="1600" dirty="0"/>
              <a:t>Analyze insights from sentiment analysis to understand public opinion and sentiment dynamics Related to  coronavirus.</a:t>
            </a:r>
          </a:p>
          <a:p>
            <a:endParaRPr lang="en-US" sz="1600" dirty="0"/>
          </a:p>
          <a:p>
            <a:r>
              <a:rPr lang="en-US" sz="1600" dirty="0"/>
              <a:t> </a:t>
            </a:r>
            <a:r>
              <a:rPr lang="en-US" b="1" dirty="0">
                <a:solidFill>
                  <a:schemeClr val="accent1"/>
                </a:solidFill>
              </a:rPr>
              <a:t>Considerations:</a:t>
            </a:r>
          </a:p>
          <a:p>
            <a:r>
              <a:rPr lang="en-US" sz="1600" b="1" dirty="0"/>
              <a:t>*Data Privacy:* </a:t>
            </a:r>
            <a:r>
              <a:rPr lang="en-US" sz="1600" dirty="0"/>
              <a:t>Ensure compliance with data protection regulations when collecting and processing tweets.-</a:t>
            </a:r>
          </a:p>
          <a:p>
            <a:r>
              <a:rPr lang="en-US" sz="1600" b="1" dirty="0"/>
              <a:t> *Bias Handling:* </a:t>
            </a:r>
            <a:r>
              <a:rPr lang="en-US" sz="1600" dirty="0"/>
              <a:t>Address biases that may arise from the dataset or sentiment analysis techniques.- </a:t>
            </a:r>
          </a:p>
          <a:p>
            <a:r>
              <a:rPr lang="en-US" sz="1600" b="1" dirty="0"/>
              <a:t> *Real-Time Processing:* </a:t>
            </a:r>
            <a:r>
              <a:rPr lang="en-US" sz="1600" dirty="0"/>
              <a:t>Implement efficient algorithms to handle a large volume of tweets in real-time.</a:t>
            </a:r>
            <a:endParaRPr lang="en-IN" sz="1600" dirty="0"/>
          </a:p>
        </p:txBody>
      </p:sp>
      <p:sp>
        <p:nvSpPr>
          <p:cNvPr id="3" name="Arrow: Notched Right 2">
            <a:extLst>
              <a:ext uri="{FF2B5EF4-FFF2-40B4-BE49-F238E27FC236}">
                <a16:creationId xmlns:a16="http://schemas.microsoft.com/office/drawing/2014/main" id="{F322C734-A1AE-6B09-4A64-76AE14B6E504}"/>
              </a:ext>
            </a:extLst>
          </p:cNvPr>
          <p:cNvSpPr/>
          <p:nvPr/>
        </p:nvSpPr>
        <p:spPr>
          <a:xfrm>
            <a:off x="362262" y="269823"/>
            <a:ext cx="149902" cy="17988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Notched Right 3">
            <a:extLst>
              <a:ext uri="{FF2B5EF4-FFF2-40B4-BE49-F238E27FC236}">
                <a16:creationId xmlns:a16="http://schemas.microsoft.com/office/drawing/2014/main" id="{07578C6B-927A-BCD8-E3AD-9FABCF333F5E}"/>
              </a:ext>
            </a:extLst>
          </p:cNvPr>
          <p:cNvSpPr/>
          <p:nvPr/>
        </p:nvSpPr>
        <p:spPr>
          <a:xfrm>
            <a:off x="362262" y="1726367"/>
            <a:ext cx="149902" cy="17988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Notched Right 4">
            <a:extLst>
              <a:ext uri="{FF2B5EF4-FFF2-40B4-BE49-F238E27FC236}">
                <a16:creationId xmlns:a16="http://schemas.microsoft.com/office/drawing/2014/main" id="{55FC6C44-B267-5127-A6DE-C3E06DB11800}"/>
              </a:ext>
            </a:extLst>
          </p:cNvPr>
          <p:cNvSpPr/>
          <p:nvPr/>
        </p:nvSpPr>
        <p:spPr>
          <a:xfrm>
            <a:off x="362262" y="2716937"/>
            <a:ext cx="149902" cy="17988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Notched Right 5">
            <a:extLst>
              <a:ext uri="{FF2B5EF4-FFF2-40B4-BE49-F238E27FC236}">
                <a16:creationId xmlns:a16="http://schemas.microsoft.com/office/drawing/2014/main" id="{3F001FF2-C79A-E0DC-9E8A-7A9A81F6DB0E}"/>
              </a:ext>
            </a:extLst>
          </p:cNvPr>
          <p:cNvSpPr/>
          <p:nvPr/>
        </p:nvSpPr>
        <p:spPr>
          <a:xfrm>
            <a:off x="364760" y="3695075"/>
            <a:ext cx="149902" cy="17988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BC3C3616-9DAA-28AA-47B1-F41894192181}"/>
              </a:ext>
            </a:extLst>
          </p:cNvPr>
          <p:cNvSpPr/>
          <p:nvPr/>
        </p:nvSpPr>
        <p:spPr>
          <a:xfrm>
            <a:off x="362262" y="4685645"/>
            <a:ext cx="149902" cy="17988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5678D5D0-CEC1-38CC-7043-EA73B80A263B}"/>
              </a:ext>
            </a:extLst>
          </p:cNvPr>
          <p:cNvSpPr/>
          <p:nvPr/>
        </p:nvSpPr>
        <p:spPr>
          <a:xfrm>
            <a:off x="310421" y="5663783"/>
            <a:ext cx="198620" cy="179882"/>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0623368"/>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0B6684-6B02-51F2-DE23-039302E12D6B}"/>
              </a:ext>
            </a:extLst>
          </p:cNvPr>
          <p:cNvSpPr txBox="1"/>
          <p:nvPr/>
        </p:nvSpPr>
        <p:spPr>
          <a:xfrm>
            <a:off x="3717561" y="134912"/>
            <a:ext cx="6265889" cy="769441"/>
          </a:xfrm>
          <a:prstGeom prst="rect">
            <a:avLst/>
          </a:prstGeom>
          <a:noFill/>
        </p:spPr>
        <p:txBody>
          <a:bodyPr wrap="square" rtlCol="0">
            <a:spAutoFit/>
          </a:bodyPr>
          <a:lstStyle/>
          <a:p>
            <a:r>
              <a:rPr lang="en-IN" sz="4400" b="1" dirty="0">
                <a:solidFill>
                  <a:schemeClr val="tx2">
                    <a:lumMod val="50000"/>
                  </a:schemeClr>
                </a:solidFill>
                <a:latin typeface="Colonna MT" panose="04020805060202030203" pitchFamily="82" charset="0"/>
              </a:rPr>
              <a:t>System Approach</a:t>
            </a:r>
          </a:p>
        </p:txBody>
      </p:sp>
      <p:sp>
        <p:nvSpPr>
          <p:cNvPr id="3" name="TextBox 2">
            <a:extLst>
              <a:ext uri="{FF2B5EF4-FFF2-40B4-BE49-F238E27FC236}">
                <a16:creationId xmlns:a16="http://schemas.microsoft.com/office/drawing/2014/main" id="{7F1F04F9-48A6-F3EB-7453-E6989FEAAFDB}"/>
              </a:ext>
            </a:extLst>
          </p:cNvPr>
          <p:cNvSpPr txBox="1"/>
          <p:nvPr/>
        </p:nvSpPr>
        <p:spPr>
          <a:xfrm>
            <a:off x="389744" y="1090617"/>
            <a:ext cx="11412512" cy="5386090"/>
          </a:xfrm>
          <a:prstGeom prst="rect">
            <a:avLst/>
          </a:prstGeom>
          <a:noFill/>
        </p:spPr>
        <p:txBody>
          <a:bodyPr wrap="square" rtlCol="0">
            <a:spAutoFit/>
          </a:bodyPr>
          <a:lstStyle/>
          <a:p>
            <a:r>
              <a:rPr lang="en-IN" sz="2000" b="1" dirty="0"/>
              <a:t>A systematic approach to developing a robust system for coronavirus tweet sentiment analysis involves several key components and considerations</a:t>
            </a:r>
            <a:r>
              <a:rPr lang="en-IN" sz="1400" b="1" dirty="0"/>
              <a:t>:</a:t>
            </a:r>
          </a:p>
          <a:p>
            <a:endParaRPr lang="en-IN" sz="1600" dirty="0"/>
          </a:p>
          <a:p>
            <a:r>
              <a:rPr lang="en-IN" sz="1600" dirty="0"/>
              <a:t>1</a:t>
            </a:r>
            <a:r>
              <a:rPr lang="en-IN" sz="1600" b="1" dirty="0"/>
              <a:t>.</a:t>
            </a:r>
            <a:r>
              <a:rPr lang="en-IN" sz="1600" b="1" dirty="0">
                <a:solidFill>
                  <a:schemeClr val="accent1"/>
                </a:solidFill>
              </a:rPr>
              <a:t>Data Acquisition and Preprocessing Data Collection</a:t>
            </a:r>
            <a:r>
              <a:rPr lang="en-IN" sz="1600" dirty="0">
                <a:solidFill>
                  <a:schemeClr val="accent1">
                    <a:lumMod val="50000"/>
                  </a:schemeClr>
                </a:solidFill>
              </a:rPr>
              <a:t>: </a:t>
            </a:r>
            <a:r>
              <a:rPr lang="en-IN" sz="1600" dirty="0"/>
              <a:t>Utilize Twitter's API or a data provider to collect a large dataset of tweets related    </a:t>
            </a:r>
          </a:p>
          <a:p>
            <a:r>
              <a:rPr lang="en-IN" sz="1600" dirty="0"/>
              <a:t>   to COVID-19 using relevant keywords and hashtags . Data Filtering and Cleaning : Remove irrelevant tweets (e.g., retweets,  </a:t>
            </a:r>
          </a:p>
          <a:p>
            <a:r>
              <a:rPr lang="en-IN" sz="1600" dirty="0"/>
              <a:t>   promotional tweets).Clean tweets by removing URLs, special characters, emojis, and non-alphanumeric symbols . Normalize text by   </a:t>
            </a:r>
          </a:p>
          <a:p>
            <a:r>
              <a:rPr lang="en-IN" sz="1600" dirty="0"/>
              <a:t>   converting to lowercase and handling abbreviations and slang.</a:t>
            </a:r>
          </a:p>
          <a:p>
            <a:endParaRPr lang="en-IN" sz="1600" dirty="0"/>
          </a:p>
          <a:p>
            <a:r>
              <a:rPr lang="en-IN" sz="1600" b="1" dirty="0"/>
              <a:t>2. </a:t>
            </a:r>
            <a:r>
              <a:rPr lang="en-IN" sz="1600" b="1" dirty="0">
                <a:solidFill>
                  <a:schemeClr val="accent1"/>
                </a:solidFill>
              </a:rPr>
              <a:t>Data Storage and Management Database: </a:t>
            </a:r>
            <a:r>
              <a:rPr lang="en-IN" sz="1600" dirty="0"/>
              <a:t>Store pre processed tweets in a database (e.g., MySQL, MongoDB) for efficient retrieval    </a:t>
            </a:r>
          </a:p>
          <a:p>
            <a:r>
              <a:rPr lang="en-IN" sz="1600" dirty="0"/>
              <a:t>    and management . Data Quality Assurance: Implement checks to ensure data integrity and completeness.</a:t>
            </a:r>
          </a:p>
          <a:p>
            <a:endParaRPr lang="en-IN" sz="1600" dirty="0"/>
          </a:p>
          <a:p>
            <a:r>
              <a:rPr lang="en-IN" sz="1600" b="1" dirty="0"/>
              <a:t>3</a:t>
            </a:r>
            <a:r>
              <a:rPr lang="en-IN" sz="1600" b="1" dirty="0">
                <a:solidFill>
                  <a:schemeClr val="accent1"/>
                </a:solidFill>
              </a:rPr>
              <a:t>. Feature Engineering Text Representation </a:t>
            </a:r>
            <a:r>
              <a:rPr lang="en-IN" sz="1600" dirty="0"/>
              <a:t>: Convert tweets into numerical representations suitable for machine learning algorithms </a:t>
            </a:r>
          </a:p>
          <a:p>
            <a:r>
              <a:rPr lang="en-IN" sz="1600" dirty="0"/>
              <a:t>    (e.g., TF-IDF, word embeddings).Extract features such as n-grams (to capture word sequences) and sentiment lexicon scores (e.g.,   </a:t>
            </a:r>
          </a:p>
          <a:p>
            <a:r>
              <a:rPr lang="en-IN" sz="1600" dirty="0"/>
              <a:t>    VADER scores).</a:t>
            </a:r>
          </a:p>
          <a:p>
            <a:endParaRPr lang="en-IN" sz="1600" dirty="0"/>
          </a:p>
          <a:p>
            <a:r>
              <a:rPr lang="en-IN" sz="1600" b="1" dirty="0"/>
              <a:t>4</a:t>
            </a:r>
            <a:r>
              <a:rPr lang="en-IN" sz="1600" b="1" dirty="0">
                <a:solidFill>
                  <a:schemeClr val="accent1"/>
                </a:solidFill>
              </a:rPr>
              <a:t>. Sentiment Analysis Models Model Selection:  </a:t>
            </a:r>
            <a:r>
              <a:rPr lang="en-IN" sz="1600" dirty="0"/>
              <a:t>Choose appropriate models based on the dataset size and complexity : Lexicon-based </a:t>
            </a:r>
          </a:p>
          <a:p>
            <a:r>
              <a:rPr lang="en-IN" sz="1600" dirty="0"/>
              <a:t>    models: Use sentiment lexicons like VADER for quick analysis of sentiment polarity.</a:t>
            </a:r>
          </a:p>
          <a:p>
            <a:endParaRPr lang="en-IN" sz="1600" dirty="0"/>
          </a:p>
          <a:p>
            <a:r>
              <a:rPr lang="en-IN" sz="1600" dirty="0"/>
              <a:t>6. </a:t>
            </a:r>
            <a:r>
              <a:rPr lang="en-IN" sz="1600" b="1" dirty="0">
                <a:solidFill>
                  <a:schemeClr val="accent1"/>
                </a:solidFill>
              </a:rPr>
              <a:t>Machine learning models</a:t>
            </a:r>
            <a:r>
              <a:rPr lang="en-IN" sz="1600" dirty="0"/>
              <a:t>: Train supervised models (e.g., Naive Bayes, SVM, neural networks) on labelled data for more nuanced   </a:t>
            </a:r>
          </a:p>
          <a:p>
            <a:r>
              <a:rPr lang="en-IN" sz="1600" dirty="0"/>
              <a:t>     sentiment analysis . Deep learning models: Consider using transformers (e.g., BERT) for contextual understanding of tweet   </a:t>
            </a:r>
          </a:p>
          <a:p>
            <a:r>
              <a:rPr lang="en-IN" sz="1600" dirty="0"/>
              <a:t>     sentiments.</a:t>
            </a:r>
          </a:p>
        </p:txBody>
      </p:sp>
      <p:pic>
        <p:nvPicPr>
          <p:cNvPr id="5" name="Picture 4">
            <a:extLst>
              <a:ext uri="{FF2B5EF4-FFF2-40B4-BE49-F238E27FC236}">
                <a16:creationId xmlns:a16="http://schemas.microsoft.com/office/drawing/2014/main" id="{E195C3CB-A43E-9F00-AA52-AEB289AD9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783" y="134912"/>
            <a:ext cx="855689" cy="855689"/>
          </a:xfrm>
          <a:prstGeom prst="rect">
            <a:avLst/>
          </a:prstGeom>
        </p:spPr>
      </p:pic>
    </p:spTree>
    <p:extLst>
      <p:ext uri="{BB962C8B-B14F-4D97-AF65-F5344CB8AC3E}">
        <p14:creationId xmlns:p14="http://schemas.microsoft.com/office/powerpoint/2010/main" val="1625344680"/>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676E0-6547-5F7A-0EA3-E294FD3928F3}"/>
              </a:ext>
            </a:extLst>
          </p:cNvPr>
          <p:cNvSpPr txBox="1"/>
          <p:nvPr/>
        </p:nvSpPr>
        <p:spPr>
          <a:xfrm>
            <a:off x="854441" y="404734"/>
            <a:ext cx="11077731" cy="1661993"/>
          </a:xfrm>
          <a:prstGeom prst="rect">
            <a:avLst/>
          </a:prstGeom>
          <a:noFill/>
        </p:spPr>
        <p:txBody>
          <a:bodyPr wrap="square" rtlCol="0">
            <a:spAutoFit/>
          </a:bodyPr>
          <a:lstStyle/>
          <a:p>
            <a:r>
              <a:rPr lang="en-IN" b="1" dirty="0"/>
              <a:t>6.</a:t>
            </a:r>
            <a:r>
              <a:rPr lang="en-IN" sz="1800" b="1" dirty="0"/>
              <a:t> </a:t>
            </a:r>
            <a:r>
              <a:rPr lang="en-IN" sz="1800" b="1" dirty="0">
                <a:solidFill>
                  <a:schemeClr val="accent1"/>
                </a:solidFill>
              </a:rPr>
              <a:t>Visualization and Reporting Dashboard: </a:t>
            </a:r>
            <a:r>
              <a:rPr lang="en-IN" sz="1800" dirty="0"/>
              <a:t>Create a dashboard to visualize sentiment trends, sentiment distributions, and key insights derived from tweet analysis . Reporting: Generate periodic reports summarizing sentiment analysis results for stakeholders .</a:t>
            </a:r>
          </a:p>
          <a:p>
            <a:endParaRPr lang="en-US" sz="2400" dirty="0">
              <a:solidFill>
                <a:schemeClr val="accent1">
                  <a:lumMod val="75000"/>
                </a:schemeClr>
              </a:solidFill>
              <a:latin typeface="Bodoni MT" panose="02070603080606020203" pitchFamily="18" charset="0"/>
            </a:endParaRPr>
          </a:p>
          <a:p>
            <a:endParaRPr lang="en-US" sz="2400" dirty="0">
              <a:solidFill>
                <a:schemeClr val="accent1">
                  <a:lumMod val="75000"/>
                </a:schemeClr>
              </a:solidFill>
              <a:latin typeface="Bodoni MT" panose="02070603080606020203" pitchFamily="18" charset="0"/>
            </a:endParaRPr>
          </a:p>
        </p:txBody>
      </p:sp>
      <p:pic>
        <p:nvPicPr>
          <p:cNvPr id="4" name="Picture 3">
            <a:extLst>
              <a:ext uri="{FF2B5EF4-FFF2-40B4-BE49-F238E27FC236}">
                <a16:creationId xmlns:a16="http://schemas.microsoft.com/office/drawing/2014/main" id="{3FD1F02D-F76B-81B1-C4C2-B1B649443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60" y="1364104"/>
            <a:ext cx="11462479" cy="5299023"/>
          </a:xfrm>
          <a:prstGeom prst="rect">
            <a:avLst/>
          </a:prstGeom>
        </p:spPr>
      </p:pic>
    </p:spTree>
    <p:extLst>
      <p:ext uri="{BB962C8B-B14F-4D97-AF65-F5344CB8AC3E}">
        <p14:creationId xmlns:p14="http://schemas.microsoft.com/office/powerpoint/2010/main" val="3227084897"/>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F736EF-556E-95C9-C7FE-429C834BC557}"/>
              </a:ext>
            </a:extLst>
          </p:cNvPr>
          <p:cNvSpPr txBox="1"/>
          <p:nvPr/>
        </p:nvSpPr>
        <p:spPr>
          <a:xfrm>
            <a:off x="3222886" y="107646"/>
            <a:ext cx="10927830" cy="646331"/>
          </a:xfrm>
          <a:prstGeom prst="rect">
            <a:avLst/>
          </a:prstGeom>
          <a:noFill/>
        </p:spPr>
        <p:txBody>
          <a:bodyPr wrap="square" rtlCol="0">
            <a:spAutoFit/>
          </a:bodyPr>
          <a:lstStyle/>
          <a:p>
            <a:r>
              <a:rPr lang="en-IN" sz="3600" dirty="0">
                <a:solidFill>
                  <a:schemeClr val="accent2">
                    <a:lumMod val="50000"/>
                  </a:schemeClr>
                </a:solidFill>
                <a:latin typeface="Baskerville Old Face" panose="02020602080505020303" pitchFamily="18" charset="0"/>
              </a:rPr>
              <a:t>Algorithm and Deployment</a:t>
            </a:r>
          </a:p>
        </p:txBody>
      </p:sp>
      <p:sp>
        <p:nvSpPr>
          <p:cNvPr id="3" name="TextBox 2">
            <a:extLst>
              <a:ext uri="{FF2B5EF4-FFF2-40B4-BE49-F238E27FC236}">
                <a16:creationId xmlns:a16="http://schemas.microsoft.com/office/drawing/2014/main" id="{4B78FE6E-E7B1-5410-5FA0-958639CF47EF}"/>
              </a:ext>
            </a:extLst>
          </p:cNvPr>
          <p:cNvSpPr txBox="1"/>
          <p:nvPr/>
        </p:nvSpPr>
        <p:spPr>
          <a:xfrm>
            <a:off x="294806" y="753977"/>
            <a:ext cx="11602387" cy="5970865"/>
          </a:xfrm>
          <a:prstGeom prst="rect">
            <a:avLst/>
          </a:prstGeom>
          <a:noFill/>
        </p:spPr>
        <p:txBody>
          <a:bodyPr wrap="square" rtlCol="0">
            <a:spAutoFit/>
          </a:bodyPr>
          <a:lstStyle/>
          <a:p>
            <a:r>
              <a:rPr lang="en-US" sz="2000" dirty="0">
                <a:solidFill>
                  <a:schemeClr val="accent6">
                    <a:lumMod val="50000"/>
                  </a:schemeClr>
                </a:solidFill>
                <a:latin typeface="Arial Black" panose="020B0A04020102020204" pitchFamily="34" charset="0"/>
              </a:rPr>
              <a:t>#Algorithm Selection</a:t>
            </a:r>
          </a:p>
          <a:p>
            <a:r>
              <a:rPr lang="en-US" sz="2000" b="1" dirty="0">
                <a:solidFill>
                  <a:schemeClr val="tx1">
                    <a:lumMod val="95000"/>
                    <a:lumOff val="5000"/>
                  </a:schemeClr>
                </a:solidFill>
                <a:latin typeface="Aptos" panose="020B0004020202020204" pitchFamily="34" charset="0"/>
              </a:rPr>
              <a:t>*Algorithm Choice:  </a:t>
            </a:r>
          </a:p>
          <a:p>
            <a:r>
              <a:rPr lang="en-US" sz="1600" b="1" dirty="0"/>
              <a:t> *</a:t>
            </a:r>
            <a:r>
              <a:rPr lang="en-US" sz="1600" b="1" dirty="0">
                <a:solidFill>
                  <a:schemeClr val="accent1"/>
                </a:solidFill>
              </a:rPr>
              <a:t>VADER (Valence Aware Dictionary and sentiment Reasoner)</a:t>
            </a:r>
            <a:r>
              <a:rPr lang="en-US" sz="1600" b="1" dirty="0"/>
              <a:t>:  </a:t>
            </a:r>
            <a:r>
              <a:rPr lang="en-US" sz="1600" dirty="0"/>
              <a:t>A lexicon and rule-based algorithm widely used for sentiment analysis of    </a:t>
            </a:r>
          </a:p>
          <a:p>
            <a:r>
              <a:rPr lang="en-US" sz="1600" dirty="0"/>
              <a:t>   social media texts like tweets. VADER assigns sentiment scores (positive, negative, neutral) to words and computes an overall sentiment  </a:t>
            </a:r>
          </a:p>
          <a:p>
            <a:r>
              <a:rPr lang="en-US" sz="1600" dirty="0"/>
              <a:t>   score for each tweet.  </a:t>
            </a:r>
          </a:p>
          <a:p>
            <a:r>
              <a:rPr lang="en-US" sz="1600" b="1" dirty="0"/>
              <a:t> *Machine Learning Models:   </a:t>
            </a:r>
          </a:p>
          <a:p>
            <a:r>
              <a:rPr lang="en-US" sz="1600" dirty="0"/>
              <a:t> </a:t>
            </a:r>
            <a:r>
              <a:rPr lang="en-US" sz="1600" b="1" dirty="0"/>
              <a:t>*</a:t>
            </a:r>
            <a:r>
              <a:rPr lang="en-US" sz="1600" b="1" dirty="0">
                <a:solidFill>
                  <a:schemeClr val="accent1"/>
                </a:solidFill>
              </a:rPr>
              <a:t>Naive Bayes</a:t>
            </a:r>
            <a:r>
              <a:rPr lang="en-US" sz="1600" b="1" dirty="0"/>
              <a:t>: </a:t>
            </a:r>
            <a:r>
              <a:rPr lang="en-US" sz="1600" dirty="0"/>
              <a:t>A simple probabilistic classifier based on Bayes' theorem that works well for sentiment classification  tasks.    </a:t>
            </a:r>
          </a:p>
          <a:p>
            <a:r>
              <a:rPr lang="en-US" sz="1600" b="1" dirty="0"/>
              <a:t> *</a:t>
            </a:r>
            <a:r>
              <a:rPr lang="en-US" sz="1600" b="1" dirty="0">
                <a:solidFill>
                  <a:schemeClr val="accent1"/>
                </a:solidFill>
              </a:rPr>
              <a:t>Support Vector Machines (SVM):</a:t>
            </a:r>
            <a:r>
              <a:rPr lang="en-US" sz="1600" b="1" dirty="0"/>
              <a:t> </a:t>
            </a:r>
            <a:r>
              <a:rPr lang="en-US" sz="1600" dirty="0"/>
              <a:t>Effective for binary classification tasks and can be adapted for multi-class sentiment analysis.  </a:t>
            </a:r>
          </a:p>
          <a:p>
            <a:r>
              <a:rPr lang="en-US" sz="1600" dirty="0"/>
              <a:t>   </a:t>
            </a:r>
          </a:p>
          <a:p>
            <a:r>
              <a:rPr lang="en-US" sz="1600" b="1" dirty="0"/>
              <a:t> *</a:t>
            </a:r>
            <a:r>
              <a:rPr lang="en-US" sz="1600" b="1" dirty="0">
                <a:solidFill>
                  <a:schemeClr val="accent1"/>
                </a:solidFill>
              </a:rPr>
              <a:t>Deep Learning Models</a:t>
            </a:r>
            <a:r>
              <a:rPr lang="en-US" sz="1600" b="1" dirty="0"/>
              <a:t>: </a:t>
            </a:r>
            <a:r>
              <a:rPr lang="en-US" sz="1600" dirty="0"/>
              <a:t>Such as Recurrent Neural Networks (RNNs), Long Short-Term Memory (LSTM) networks, or Transformer-based   </a:t>
            </a:r>
          </a:p>
          <a:p>
            <a:r>
              <a:rPr lang="en-US" sz="1600" dirty="0"/>
              <a:t>   architectures (like  BERT) for more nuanced sentiment analysis, especially when dealing with complex language structures in tweets.</a:t>
            </a:r>
          </a:p>
          <a:p>
            <a:r>
              <a:rPr lang="en-US" sz="1600" dirty="0"/>
              <a:t> </a:t>
            </a:r>
          </a:p>
          <a:p>
            <a:r>
              <a:rPr lang="en-US" sz="1600" dirty="0">
                <a:solidFill>
                  <a:schemeClr val="accent6">
                    <a:lumMod val="50000"/>
                  </a:schemeClr>
                </a:solidFill>
                <a:latin typeface="Arial Black" panose="020B0A04020102020204" pitchFamily="34" charset="0"/>
              </a:rPr>
              <a:t>#Deployment Strategy</a:t>
            </a:r>
            <a:r>
              <a:rPr lang="en-US" sz="1600" dirty="0"/>
              <a:t>:</a:t>
            </a:r>
          </a:p>
          <a:p>
            <a:r>
              <a:rPr lang="en-US" sz="1600" b="1" dirty="0">
                <a:solidFill>
                  <a:schemeClr val="accent1"/>
                </a:solidFill>
              </a:rPr>
              <a:t> </a:t>
            </a:r>
            <a:r>
              <a:rPr lang="en-US" sz="2000" b="1" dirty="0">
                <a:solidFill>
                  <a:schemeClr val="tx1">
                    <a:lumMod val="95000"/>
                    <a:lumOff val="5000"/>
                  </a:schemeClr>
                </a:solidFill>
              </a:rPr>
              <a:t>*Deployment Steps:</a:t>
            </a:r>
          </a:p>
          <a:p>
            <a:r>
              <a:rPr lang="en-US" sz="1600" dirty="0"/>
              <a:t> *</a:t>
            </a:r>
            <a:r>
              <a:rPr lang="en-US" sz="1600" b="1" dirty="0">
                <a:solidFill>
                  <a:schemeClr val="accent1"/>
                </a:solidFill>
              </a:rPr>
              <a:t>Preprocessing Pipeline:</a:t>
            </a:r>
            <a:r>
              <a:rPr lang="en-US" sz="1600" b="1" dirty="0"/>
              <a:t> </a:t>
            </a:r>
            <a:r>
              <a:rPr lang="en-US" sz="1600" dirty="0"/>
              <a:t>Develop a preprocessing pipeline to clean and tokenize tweets, including steps like removing URLs, emojis, and   </a:t>
            </a:r>
          </a:p>
          <a:p>
            <a:r>
              <a:rPr lang="en-US" sz="1600" dirty="0"/>
              <a:t>   non-alphanumeric characters, and converting text to lowercase.  </a:t>
            </a:r>
          </a:p>
          <a:p>
            <a:r>
              <a:rPr lang="en-US" sz="1600" dirty="0"/>
              <a:t> </a:t>
            </a:r>
          </a:p>
          <a:p>
            <a:r>
              <a:rPr lang="en-US" sz="1600" dirty="0"/>
              <a:t> </a:t>
            </a:r>
            <a:r>
              <a:rPr lang="en-US" sz="1600" b="1" dirty="0"/>
              <a:t>*</a:t>
            </a:r>
            <a:r>
              <a:rPr lang="en-US" sz="1600" b="1" dirty="0">
                <a:solidFill>
                  <a:schemeClr val="accent1"/>
                </a:solidFill>
              </a:rPr>
              <a:t>Feature Extraction</a:t>
            </a:r>
            <a:r>
              <a:rPr lang="en-US" sz="1600" b="1" dirty="0"/>
              <a:t>: </a:t>
            </a:r>
            <a:r>
              <a:rPr lang="en-US" sz="1600" dirty="0"/>
              <a:t>Depending on the algorithm chosen, extract features such as TF-IDF (Term Frequency-Inverse Document  </a:t>
            </a:r>
          </a:p>
          <a:p>
            <a:r>
              <a:rPr lang="en-US" sz="1600" dirty="0"/>
              <a:t>   Frequency) vectors, word   embeddings (e.g., Word2Vec, Glove), or directly use sentiment lexicon scores.   </a:t>
            </a:r>
          </a:p>
          <a:p>
            <a:endParaRPr lang="en-US" sz="1600" dirty="0"/>
          </a:p>
          <a:p>
            <a:r>
              <a:rPr lang="en-US" sz="1600" b="1" dirty="0"/>
              <a:t>*</a:t>
            </a:r>
            <a:r>
              <a:rPr lang="en-US" sz="1600" b="1" dirty="0">
                <a:solidFill>
                  <a:schemeClr val="accent1"/>
                </a:solidFill>
              </a:rPr>
              <a:t>Model Training</a:t>
            </a:r>
            <a:r>
              <a:rPr lang="en-US" sz="1600" b="1" dirty="0"/>
              <a:t>:  </a:t>
            </a:r>
            <a:r>
              <a:rPr lang="en-US" sz="1600" dirty="0"/>
              <a:t>Train the chosen sentiment analysis model using a labeled dataset of tweets. Ensure the dataset includes a balanced   </a:t>
            </a:r>
          </a:p>
          <a:p>
            <a:r>
              <a:rPr lang="en-US" sz="1600" dirty="0"/>
              <a:t>   representation of positive, negative, and neutral sentiments related to coronavirus.   </a:t>
            </a:r>
          </a:p>
          <a:p>
            <a:endParaRPr lang="en-IN" dirty="0"/>
          </a:p>
        </p:txBody>
      </p:sp>
      <p:pic>
        <p:nvPicPr>
          <p:cNvPr id="5" name="Picture 4">
            <a:extLst>
              <a:ext uri="{FF2B5EF4-FFF2-40B4-BE49-F238E27FC236}">
                <a16:creationId xmlns:a16="http://schemas.microsoft.com/office/drawing/2014/main" id="{25141E3B-3341-2660-8157-F543F0CB6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517" y="0"/>
            <a:ext cx="842369" cy="842369"/>
          </a:xfrm>
          <a:prstGeom prst="rect">
            <a:avLst/>
          </a:prstGeom>
        </p:spPr>
      </p:pic>
    </p:spTree>
    <p:extLst>
      <p:ext uri="{BB962C8B-B14F-4D97-AF65-F5344CB8AC3E}">
        <p14:creationId xmlns:p14="http://schemas.microsoft.com/office/powerpoint/2010/main" val="2672510197"/>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518</TotalTime>
  <Words>1822</Words>
  <Application>Microsoft Office PowerPoint</Application>
  <PresentationFormat>Widescreen</PresentationFormat>
  <Paragraphs>162</Paragraphs>
  <Slides>17</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Agency FB</vt:lpstr>
      <vt:lpstr>Algerian</vt:lpstr>
      <vt:lpstr>Aptos</vt:lpstr>
      <vt:lpstr>Arial</vt:lpstr>
      <vt:lpstr>Arial Black</vt:lpstr>
      <vt:lpstr>Arial Narrow</vt:lpstr>
      <vt:lpstr>Bahnschrift Light</vt:lpstr>
      <vt:lpstr>Bahnschrift SemiBold</vt:lpstr>
      <vt:lpstr>Baskerville Old Face</vt:lpstr>
      <vt:lpstr>Bell MT</vt:lpstr>
      <vt:lpstr>Bodoni MT</vt:lpstr>
      <vt:lpstr>Bodoni MT Black</vt:lpstr>
      <vt:lpstr>Calibri</vt:lpstr>
      <vt:lpstr>Calibri Light</vt:lpstr>
      <vt:lpstr>Centaur</vt:lpstr>
      <vt:lpstr>Colonna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suman tirkey</dc:creator>
  <cp:lastModifiedBy>suman tirkey</cp:lastModifiedBy>
  <cp:revision>6</cp:revision>
  <dcterms:created xsi:type="dcterms:W3CDTF">2024-06-28T06:04:00Z</dcterms:created>
  <dcterms:modified xsi:type="dcterms:W3CDTF">2024-06-29T09:58:20Z</dcterms:modified>
</cp:coreProperties>
</file>