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62" r:id="rId4"/>
    <p:sldId id="264" r:id="rId5"/>
    <p:sldId id="265" r:id="rId6"/>
    <p:sldId id="266" r:id="rId7"/>
    <p:sldId id="287" r:id="rId8"/>
    <p:sldId id="288" r:id="rId9"/>
    <p:sldId id="289" r:id="rId10"/>
    <p:sldId id="268" r:id="rId11"/>
    <p:sldId id="269" r:id="rId12"/>
    <p:sldId id="270" r:id="rId13"/>
    <p:sldId id="272" r:id="rId14"/>
    <p:sldId id="273" r:id="rId15"/>
    <p:sldId id="274" r:id="rId16"/>
    <p:sldId id="276" r:id="rId17"/>
    <p:sldId id="277" r:id="rId18"/>
    <p:sldId id="278" r:id="rId19"/>
    <p:sldId id="280" r:id="rId20"/>
    <p:sldId id="283"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6" d="100"/>
          <a:sy n="56" d="100"/>
        </p:scale>
        <p:origin x="61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700" b="0" i="0">
                <a:solidFill>
                  <a:schemeClr val="tx1"/>
                </a:solidFill>
                <a:latin typeface="Calibri Light"/>
                <a:cs typeface="Calibri Light"/>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chemeClr val="tx1"/>
                </a:solidFill>
                <a:latin typeface="Calibri Light"/>
                <a:cs typeface="Calibri Light"/>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700" b="0" i="0">
                <a:solidFill>
                  <a:schemeClr val="tx1"/>
                </a:solidFill>
                <a:latin typeface="Calibri Light"/>
                <a:cs typeface="Calibri Light"/>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EC7C30"/>
          </a:solidFill>
        </p:spPr>
        <p:txBody>
          <a:bodyPr wrap="square" lIns="0" tIns="0" rIns="0" bIns="0" rtlCol="0"/>
          <a:lstStyle/>
          <a:p>
            <a:endParaRPr/>
          </a:p>
        </p:txBody>
      </p:sp>
      <p:sp>
        <p:nvSpPr>
          <p:cNvPr id="17" name="bg object 17"/>
          <p:cNvSpPr/>
          <p:nvPr/>
        </p:nvSpPr>
        <p:spPr>
          <a:xfrm>
            <a:off x="2769108" y="219456"/>
            <a:ext cx="9423400" cy="6638925"/>
          </a:xfrm>
          <a:custGeom>
            <a:avLst/>
            <a:gdLst/>
            <a:ahLst/>
            <a:cxnLst/>
            <a:rect l="l" t="t" r="r" b="b"/>
            <a:pathLst>
              <a:path w="9423400" h="6638925">
                <a:moveTo>
                  <a:pt x="5670550" y="0"/>
                </a:moveTo>
                <a:lnTo>
                  <a:pt x="5621916" y="202"/>
                </a:lnTo>
                <a:lnTo>
                  <a:pt x="5573380" y="810"/>
                </a:lnTo>
                <a:lnTo>
                  <a:pt x="5524943" y="1821"/>
                </a:lnTo>
                <a:lnTo>
                  <a:pt x="5476607" y="3233"/>
                </a:lnTo>
                <a:lnTo>
                  <a:pt x="5428372" y="5046"/>
                </a:lnTo>
                <a:lnTo>
                  <a:pt x="5380241" y="7256"/>
                </a:lnTo>
                <a:lnTo>
                  <a:pt x="5332215" y="9863"/>
                </a:lnTo>
                <a:lnTo>
                  <a:pt x="5284296" y="12866"/>
                </a:lnTo>
                <a:lnTo>
                  <a:pt x="5236486" y="16262"/>
                </a:lnTo>
                <a:lnTo>
                  <a:pt x="5188785" y="20049"/>
                </a:lnTo>
                <a:lnTo>
                  <a:pt x="5141197" y="24227"/>
                </a:lnTo>
                <a:lnTo>
                  <a:pt x="5093722" y="28794"/>
                </a:lnTo>
                <a:lnTo>
                  <a:pt x="5046362" y="33747"/>
                </a:lnTo>
                <a:lnTo>
                  <a:pt x="4999118" y="39086"/>
                </a:lnTo>
                <a:lnTo>
                  <a:pt x="4951993" y="44809"/>
                </a:lnTo>
                <a:lnTo>
                  <a:pt x="4904988" y="50914"/>
                </a:lnTo>
                <a:lnTo>
                  <a:pt x="4858104" y="57400"/>
                </a:lnTo>
                <a:lnTo>
                  <a:pt x="4811344" y="64264"/>
                </a:lnTo>
                <a:lnTo>
                  <a:pt x="4764708" y="71506"/>
                </a:lnTo>
                <a:lnTo>
                  <a:pt x="4718199" y="79123"/>
                </a:lnTo>
                <a:lnTo>
                  <a:pt x="4671817" y="87115"/>
                </a:lnTo>
                <a:lnTo>
                  <a:pt x="4625565" y="95479"/>
                </a:lnTo>
                <a:lnTo>
                  <a:pt x="4579445" y="104214"/>
                </a:lnTo>
                <a:lnTo>
                  <a:pt x="4533457" y="113318"/>
                </a:lnTo>
                <a:lnTo>
                  <a:pt x="4487604" y="122790"/>
                </a:lnTo>
                <a:lnTo>
                  <a:pt x="4441887" y="132627"/>
                </a:lnTo>
                <a:lnTo>
                  <a:pt x="4396308" y="142830"/>
                </a:lnTo>
                <a:lnTo>
                  <a:pt x="4350868" y="153395"/>
                </a:lnTo>
                <a:lnTo>
                  <a:pt x="4305569" y="164321"/>
                </a:lnTo>
                <a:lnTo>
                  <a:pt x="4260413" y="175607"/>
                </a:lnTo>
                <a:lnTo>
                  <a:pt x="4215401" y="187251"/>
                </a:lnTo>
                <a:lnTo>
                  <a:pt x="4170535" y="199251"/>
                </a:lnTo>
                <a:lnTo>
                  <a:pt x="4125816" y="211606"/>
                </a:lnTo>
                <a:lnTo>
                  <a:pt x="4081247" y="224314"/>
                </a:lnTo>
                <a:lnTo>
                  <a:pt x="4036828" y="237373"/>
                </a:lnTo>
                <a:lnTo>
                  <a:pt x="3992561" y="250783"/>
                </a:lnTo>
                <a:lnTo>
                  <a:pt x="3948449" y="264540"/>
                </a:lnTo>
                <a:lnTo>
                  <a:pt x="3904492" y="278645"/>
                </a:lnTo>
                <a:lnTo>
                  <a:pt x="3860693" y="293094"/>
                </a:lnTo>
                <a:lnTo>
                  <a:pt x="3817052" y="307887"/>
                </a:lnTo>
                <a:lnTo>
                  <a:pt x="3773572" y="323022"/>
                </a:lnTo>
                <a:lnTo>
                  <a:pt x="3730254" y="338497"/>
                </a:lnTo>
                <a:lnTo>
                  <a:pt x="3687099" y="354310"/>
                </a:lnTo>
                <a:lnTo>
                  <a:pt x="3644110" y="370460"/>
                </a:lnTo>
                <a:lnTo>
                  <a:pt x="3601288" y="386946"/>
                </a:lnTo>
                <a:lnTo>
                  <a:pt x="3558635" y="403766"/>
                </a:lnTo>
                <a:lnTo>
                  <a:pt x="3516152" y="420918"/>
                </a:lnTo>
                <a:lnTo>
                  <a:pt x="3473840" y="438400"/>
                </a:lnTo>
                <a:lnTo>
                  <a:pt x="3431702" y="456211"/>
                </a:lnTo>
                <a:lnTo>
                  <a:pt x="3389740" y="474350"/>
                </a:lnTo>
                <a:lnTo>
                  <a:pt x="3347954" y="492814"/>
                </a:lnTo>
                <a:lnTo>
                  <a:pt x="3306346" y="511602"/>
                </a:lnTo>
                <a:lnTo>
                  <a:pt x="3264918" y="530713"/>
                </a:lnTo>
                <a:lnTo>
                  <a:pt x="3223672" y="550144"/>
                </a:lnTo>
                <a:lnTo>
                  <a:pt x="3182609" y="569895"/>
                </a:lnTo>
                <a:lnTo>
                  <a:pt x="3141731" y="589963"/>
                </a:lnTo>
                <a:lnTo>
                  <a:pt x="3101040" y="610348"/>
                </a:lnTo>
                <a:lnTo>
                  <a:pt x="3060536" y="631046"/>
                </a:lnTo>
                <a:lnTo>
                  <a:pt x="3020222" y="652058"/>
                </a:lnTo>
                <a:lnTo>
                  <a:pt x="2980100" y="673381"/>
                </a:lnTo>
                <a:lnTo>
                  <a:pt x="2940171" y="695013"/>
                </a:lnTo>
                <a:lnTo>
                  <a:pt x="2900436" y="716953"/>
                </a:lnTo>
                <a:lnTo>
                  <a:pt x="2860897" y="739200"/>
                </a:lnTo>
                <a:lnTo>
                  <a:pt x="2821556" y="761751"/>
                </a:lnTo>
                <a:lnTo>
                  <a:pt x="2782415" y="784605"/>
                </a:lnTo>
                <a:lnTo>
                  <a:pt x="2743475" y="807761"/>
                </a:lnTo>
                <a:lnTo>
                  <a:pt x="2704737" y="831217"/>
                </a:lnTo>
                <a:lnTo>
                  <a:pt x="2666204" y="854971"/>
                </a:lnTo>
                <a:lnTo>
                  <a:pt x="2627877" y="879021"/>
                </a:lnTo>
                <a:lnTo>
                  <a:pt x="2589757" y="903367"/>
                </a:lnTo>
                <a:lnTo>
                  <a:pt x="2551846" y="928006"/>
                </a:lnTo>
                <a:lnTo>
                  <a:pt x="2514147" y="952936"/>
                </a:lnTo>
                <a:lnTo>
                  <a:pt x="2476659" y="978157"/>
                </a:lnTo>
                <a:lnTo>
                  <a:pt x="2439386" y="1003667"/>
                </a:lnTo>
                <a:lnTo>
                  <a:pt x="2402329" y="1029463"/>
                </a:lnTo>
                <a:lnTo>
                  <a:pt x="2365489" y="1055545"/>
                </a:lnTo>
                <a:lnTo>
                  <a:pt x="2328867" y="1081911"/>
                </a:lnTo>
                <a:lnTo>
                  <a:pt x="2292467" y="1108559"/>
                </a:lnTo>
                <a:lnTo>
                  <a:pt x="2256288" y="1135487"/>
                </a:lnTo>
                <a:lnTo>
                  <a:pt x="2220334" y="1162694"/>
                </a:lnTo>
                <a:lnTo>
                  <a:pt x="2184605" y="1190178"/>
                </a:lnTo>
                <a:lnTo>
                  <a:pt x="2149103" y="1217938"/>
                </a:lnTo>
                <a:lnTo>
                  <a:pt x="2113829" y="1245972"/>
                </a:lnTo>
                <a:lnTo>
                  <a:pt x="2078786" y="1274279"/>
                </a:lnTo>
                <a:lnTo>
                  <a:pt x="2043975" y="1302856"/>
                </a:lnTo>
                <a:lnTo>
                  <a:pt x="2009397" y="1331702"/>
                </a:lnTo>
                <a:lnTo>
                  <a:pt x="1975055" y="1360816"/>
                </a:lnTo>
                <a:lnTo>
                  <a:pt x="1940949" y="1390196"/>
                </a:lnTo>
                <a:lnTo>
                  <a:pt x="1907082" y="1419841"/>
                </a:lnTo>
                <a:lnTo>
                  <a:pt x="1873455" y="1449748"/>
                </a:lnTo>
                <a:lnTo>
                  <a:pt x="1840069" y="1479916"/>
                </a:lnTo>
                <a:lnTo>
                  <a:pt x="1806927" y="1510344"/>
                </a:lnTo>
                <a:lnTo>
                  <a:pt x="1774030" y="1541030"/>
                </a:lnTo>
                <a:lnTo>
                  <a:pt x="1741379" y="1571972"/>
                </a:lnTo>
                <a:lnTo>
                  <a:pt x="1708977" y="1603168"/>
                </a:lnTo>
                <a:lnTo>
                  <a:pt x="1676824" y="1634618"/>
                </a:lnTo>
                <a:lnTo>
                  <a:pt x="1644923" y="1666319"/>
                </a:lnTo>
                <a:lnTo>
                  <a:pt x="1613275" y="1698271"/>
                </a:lnTo>
                <a:lnTo>
                  <a:pt x="1581881" y="1730470"/>
                </a:lnTo>
                <a:lnTo>
                  <a:pt x="1550744" y="1762916"/>
                </a:lnTo>
                <a:lnTo>
                  <a:pt x="1519864" y="1795607"/>
                </a:lnTo>
                <a:lnTo>
                  <a:pt x="1489245" y="1828541"/>
                </a:lnTo>
                <a:lnTo>
                  <a:pt x="1458886" y="1861717"/>
                </a:lnTo>
                <a:lnTo>
                  <a:pt x="1428790" y="1895133"/>
                </a:lnTo>
                <a:lnTo>
                  <a:pt x="1398959" y="1928788"/>
                </a:lnTo>
                <a:lnTo>
                  <a:pt x="1369393" y="1962679"/>
                </a:lnTo>
                <a:lnTo>
                  <a:pt x="1340096" y="1996806"/>
                </a:lnTo>
                <a:lnTo>
                  <a:pt x="1311067" y="2031167"/>
                </a:lnTo>
                <a:lnTo>
                  <a:pt x="1282310" y="2065760"/>
                </a:lnTo>
                <a:lnTo>
                  <a:pt x="1253824" y="2100583"/>
                </a:lnTo>
                <a:lnTo>
                  <a:pt x="1225614" y="2135635"/>
                </a:lnTo>
                <a:lnTo>
                  <a:pt x="1197679" y="2170914"/>
                </a:lnTo>
                <a:lnTo>
                  <a:pt x="1170021" y="2206419"/>
                </a:lnTo>
                <a:lnTo>
                  <a:pt x="1142642" y="2242148"/>
                </a:lnTo>
                <a:lnTo>
                  <a:pt x="1115544" y="2278100"/>
                </a:lnTo>
                <a:lnTo>
                  <a:pt x="1088728" y="2314272"/>
                </a:lnTo>
                <a:lnTo>
                  <a:pt x="1062197" y="2350663"/>
                </a:lnTo>
                <a:lnTo>
                  <a:pt x="1035950" y="2387272"/>
                </a:lnTo>
                <a:lnTo>
                  <a:pt x="1009991" y="2424097"/>
                </a:lnTo>
                <a:lnTo>
                  <a:pt x="984321" y="2461136"/>
                </a:lnTo>
                <a:lnTo>
                  <a:pt x="958941" y="2498388"/>
                </a:lnTo>
                <a:lnTo>
                  <a:pt x="933853" y="2535851"/>
                </a:lnTo>
                <a:lnTo>
                  <a:pt x="909058" y="2573523"/>
                </a:lnTo>
                <a:lnTo>
                  <a:pt x="884559" y="2611404"/>
                </a:lnTo>
                <a:lnTo>
                  <a:pt x="860357" y="2649490"/>
                </a:lnTo>
                <a:lnTo>
                  <a:pt x="836453" y="2687782"/>
                </a:lnTo>
                <a:lnTo>
                  <a:pt x="812850" y="2726276"/>
                </a:lnTo>
                <a:lnTo>
                  <a:pt x="789548" y="2764972"/>
                </a:lnTo>
                <a:lnTo>
                  <a:pt x="766550" y="2803867"/>
                </a:lnTo>
                <a:lnTo>
                  <a:pt x="743856" y="2842961"/>
                </a:lnTo>
                <a:lnTo>
                  <a:pt x="721470" y="2882251"/>
                </a:lnTo>
                <a:lnTo>
                  <a:pt x="699391" y="2921737"/>
                </a:lnTo>
                <a:lnTo>
                  <a:pt x="677623" y="2961415"/>
                </a:lnTo>
                <a:lnTo>
                  <a:pt x="656165" y="3001286"/>
                </a:lnTo>
                <a:lnTo>
                  <a:pt x="635021" y="3041346"/>
                </a:lnTo>
                <a:lnTo>
                  <a:pt x="614192" y="3081595"/>
                </a:lnTo>
                <a:lnTo>
                  <a:pt x="593679" y="3122031"/>
                </a:lnTo>
                <a:lnTo>
                  <a:pt x="573484" y="3162652"/>
                </a:lnTo>
                <a:lnTo>
                  <a:pt x="553609" y="3203457"/>
                </a:lnTo>
                <a:lnTo>
                  <a:pt x="534055" y="3244444"/>
                </a:lnTo>
                <a:lnTo>
                  <a:pt x="514824" y="3285612"/>
                </a:lnTo>
                <a:lnTo>
                  <a:pt x="495918" y="3326958"/>
                </a:lnTo>
                <a:lnTo>
                  <a:pt x="477337" y="3368481"/>
                </a:lnTo>
                <a:lnTo>
                  <a:pt x="459084" y="3410180"/>
                </a:lnTo>
                <a:lnTo>
                  <a:pt x="441161" y="3452053"/>
                </a:lnTo>
                <a:lnTo>
                  <a:pt x="423568" y="3494099"/>
                </a:lnTo>
                <a:lnTo>
                  <a:pt x="406309" y="3536315"/>
                </a:lnTo>
                <a:lnTo>
                  <a:pt x="389383" y="3578700"/>
                </a:lnTo>
                <a:lnTo>
                  <a:pt x="372793" y="3621253"/>
                </a:lnTo>
                <a:lnTo>
                  <a:pt x="356541" y="3663972"/>
                </a:lnTo>
                <a:lnTo>
                  <a:pt x="340628" y="3706855"/>
                </a:lnTo>
                <a:lnTo>
                  <a:pt x="325056" y="3749901"/>
                </a:lnTo>
                <a:lnTo>
                  <a:pt x="309826" y="3793108"/>
                </a:lnTo>
                <a:lnTo>
                  <a:pt x="294940" y="3836474"/>
                </a:lnTo>
                <a:lnTo>
                  <a:pt x="280399" y="3879998"/>
                </a:lnTo>
                <a:lnTo>
                  <a:pt x="266206" y="3923678"/>
                </a:lnTo>
                <a:lnTo>
                  <a:pt x="252362" y="3967513"/>
                </a:lnTo>
                <a:lnTo>
                  <a:pt x="238868" y="4011501"/>
                </a:lnTo>
                <a:lnTo>
                  <a:pt x="225726" y="4055641"/>
                </a:lnTo>
                <a:lnTo>
                  <a:pt x="212938" y="4099930"/>
                </a:lnTo>
                <a:lnTo>
                  <a:pt x="200505" y="4144367"/>
                </a:lnTo>
                <a:lnTo>
                  <a:pt x="188430" y="4188951"/>
                </a:lnTo>
                <a:lnTo>
                  <a:pt x="176713" y="4233680"/>
                </a:lnTo>
                <a:lnTo>
                  <a:pt x="165356" y="4278552"/>
                </a:lnTo>
                <a:lnTo>
                  <a:pt x="154361" y="4323566"/>
                </a:lnTo>
                <a:lnTo>
                  <a:pt x="143729" y="4368720"/>
                </a:lnTo>
                <a:lnTo>
                  <a:pt x="133462" y="4414013"/>
                </a:lnTo>
                <a:lnTo>
                  <a:pt x="123563" y="4459442"/>
                </a:lnTo>
                <a:lnTo>
                  <a:pt x="114031" y="4505007"/>
                </a:lnTo>
                <a:lnTo>
                  <a:pt x="104870" y="4550705"/>
                </a:lnTo>
                <a:lnTo>
                  <a:pt x="96080" y="4596535"/>
                </a:lnTo>
                <a:lnTo>
                  <a:pt x="87663" y="4642496"/>
                </a:lnTo>
                <a:lnTo>
                  <a:pt x="79621" y="4688586"/>
                </a:lnTo>
                <a:lnTo>
                  <a:pt x="71956" y="4734802"/>
                </a:lnTo>
                <a:lnTo>
                  <a:pt x="64668" y="4781144"/>
                </a:lnTo>
                <a:lnTo>
                  <a:pt x="57761" y="4827611"/>
                </a:lnTo>
                <a:lnTo>
                  <a:pt x="51235" y="4874199"/>
                </a:lnTo>
                <a:lnTo>
                  <a:pt x="45091" y="4920909"/>
                </a:lnTo>
                <a:lnTo>
                  <a:pt x="39332" y="4967737"/>
                </a:lnTo>
                <a:lnTo>
                  <a:pt x="33960" y="5014683"/>
                </a:lnTo>
                <a:lnTo>
                  <a:pt x="28975" y="5061745"/>
                </a:lnTo>
                <a:lnTo>
                  <a:pt x="24380" y="5108921"/>
                </a:lnTo>
                <a:lnTo>
                  <a:pt x="20176" y="5156210"/>
                </a:lnTo>
                <a:lnTo>
                  <a:pt x="16364" y="5203609"/>
                </a:lnTo>
                <a:lnTo>
                  <a:pt x="12947" y="5251119"/>
                </a:lnTo>
                <a:lnTo>
                  <a:pt x="9926" y="5298736"/>
                </a:lnTo>
                <a:lnTo>
                  <a:pt x="7302" y="5346459"/>
                </a:lnTo>
                <a:lnTo>
                  <a:pt x="5077" y="5394287"/>
                </a:lnTo>
                <a:lnTo>
                  <a:pt x="3254" y="5442218"/>
                </a:lnTo>
                <a:lnTo>
                  <a:pt x="1832" y="5490250"/>
                </a:lnTo>
                <a:lnTo>
                  <a:pt x="815" y="5538382"/>
                </a:lnTo>
                <a:lnTo>
                  <a:pt x="204" y="5586612"/>
                </a:lnTo>
                <a:lnTo>
                  <a:pt x="0" y="5634939"/>
                </a:lnTo>
                <a:lnTo>
                  <a:pt x="231" y="5686371"/>
                </a:lnTo>
                <a:lnTo>
                  <a:pt x="925" y="5737695"/>
                </a:lnTo>
                <a:lnTo>
                  <a:pt x="2078" y="5788907"/>
                </a:lnTo>
                <a:lnTo>
                  <a:pt x="3689" y="5840005"/>
                </a:lnTo>
                <a:lnTo>
                  <a:pt x="5755" y="5890989"/>
                </a:lnTo>
                <a:lnTo>
                  <a:pt x="8274" y="5941855"/>
                </a:lnTo>
                <a:lnTo>
                  <a:pt x="11245" y="5992603"/>
                </a:lnTo>
                <a:lnTo>
                  <a:pt x="14664" y="6043229"/>
                </a:lnTo>
                <a:lnTo>
                  <a:pt x="18530" y="6093732"/>
                </a:lnTo>
                <a:lnTo>
                  <a:pt x="22840" y="6144110"/>
                </a:lnTo>
                <a:lnTo>
                  <a:pt x="27593" y="6194361"/>
                </a:lnTo>
                <a:lnTo>
                  <a:pt x="32786" y="6244483"/>
                </a:lnTo>
                <a:lnTo>
                  <a:pt x="38417" y="6294475"/>
                </a:lnTo>
                <a:lnTo>
                  <a:pt x="44484" y="6344333"/>
                </a:lnTo>
                <a:lnTo>
                  <a:pt x="50984" y="6394056"/>
                </a:lnTo>
                <a:lnTo>
                  <a:pt x="57916" y="6443643"/>
                </a:lnTo>
                <a:lnTo>
                  <a:pt x="65278" y="6493090"/>
                </a:lnTo>
                <a:lnTo>
                  <a:pt x="91440" y="6638544"/>
                </a:lnTo>
                <a:lnTo>
                  <a:pt x="9422892" y="6638544"/>
                </a:lnTo>
                <a:lnTo>
                  <a:pt x="9422892" y="1411986"/>
                </a:lnTo>
                <a:lnTo>
                  <a:pt x="9277477" y="1286764"/>
                </a:lnTo>
                <a:lnTo>
                  <a:pt x="9239641" y="1256003"/>
                </a:lnTo>
                <a:lnTo>
                  <a:pt x="9201535" y="1225560"/>
                </a:lnTo>
                <a:lnTo>
                  <a:pt x="9163160" y="1195439"/>
                </a:lnTo>
                <a:lnTo>
                  <a:pt x="9124519" y="1165640"/>
                </a:lnTo>
                <a:lnTo>
                  <a:pt x="9085614" y="1136166"/>
                </a:lnTo>
                <a:lnTo>
                  <a:pt x="9046446" y="1107019"/>
                </a:lnTo>
                <a:lnTo>
                  <a:pt x="9007018" y="1078200"/>
                </a:lnTo>
                <a:lnTo>
                  <a:pt x="8967332" y="1049713"/>
                </a:lnTo>
                <a:lnTo>
                  <a:pt x="8927389" y="1021559"/>
                </a:lnTo>
                <a:lnTo>
                  <a:pt x="8887192" y="993739"/>
                </a:lnTo>
                <a:lnTo>
                  <a:pt x="8846744" y="966257"/>
                </a:lnTo>
                <a:lnTo>
                  <a:pt x="8806045" y="939114"/>
                </a:lnTo>
                <a:lnTo>
                  <a:pt x="8765099" y="912312"/>
                </a:lnTo>
                <a:lnTo>
                  <a:pt x="8723906" y="885854"/>
                </a:lnTo>
                <a:lnTo>
                  <a:pt x="8682470" y="859740"/>
                </a:lnTo>
                <a:lnTo>
                  <a:pt x="8640792" y="833974"/>
                </a:lnTo>
                <a:lnTo>
                  <a:pt x="8598874" y="808557"/>
                </a:lnTo>
                <a:lnTo>
                  <a:pt x="8556719" y="783492"/>
                </a:lnTo>
                <a:lnTo>
                  <a:pt x="8514328" y="758780"/>
                </a:lnTo>
                <a:lnTo>
                  <a:pt x="8471704" y="734423"/>
                </a:lnTo>
                <a:lnTo>
                  <a:pt x="8428848" y="710425"/>
                </a:lnTo>
                <a:lnTo>
                  <a:pt x="8385763" y="686785"/>
                </a:lnTo>
                <a:lnTo>
                  <a:pt x="8342451" y="663508"/>
                </a:lnTo>
                <a:lnTo>
                  <a:pt x="8298913" y="640594"/>
                </a:lnTo>
                <a:lnTo>
                  <a:pt x="8255152" y="618045"/>
                </a:lnTo>
                <a:lnTo>
                  <a:pt x="8211170" y="595865"/>
                </a:lnTo>
                <a:lnTo>
                  <a:pt x="8166969" y="574054"/>
                </a:lnTo>
                <a:lnTo>
                  <a:pt x="8122551" y="552615"/>
                </a:lnTo>
                <a:lnTo>
                  <a:pt x="8077919" y="531550"/>
                </a:lnTo>
                <a:lnTo>
                  <a:pt x="8033073" y="510861"/>
                </a:lnTo>
                <a:lnTo>
                  <a:pt x="7988016" y="490550"/>
                </a:lnTo>
                <a:lnTo>
                  <a:pt x="7942751" y="470619"/>
                </a:lnTo>
                <a:lnTo>
                  <a:pt x="7897279" y="451070"/>
                </a:lnTo>
                <a:lnTo>
                  <a:pt x="7851602" y="431905"/>
                </a:lnTo>
                <a:lnTo>
                  <a:pt x="7805723" y="413127"/>
                </a:lnTo>
                <a:lnTo>
                  <a:pt x="7759643" y="394737"/>
                </a:lnTo>
                <a:lnTo>
                  <a:pt x="7713365" y="376736"/>
                </a:lnTo>
                <a:lnTo>
                  <a:pt x="7666891" y="359129"/>
                </a:lnTo>
                <a:lnTo>
                  <a:pt x="7620222" y="341915"/>
                </a:lnTo>
                <a:lnTo>
                  <a:pt x="7573361" y="325098"/>
                </a:lnTo>
                <a:lnTo>
                  <a:pt x="7526309" y="308680"/>
                </a:lnTo>
                <a:lnTo>
                  <a:pt x="7479070" y="292662"/>
                </a:lnTo>
                <a:lnTo>
                  <a:pt x="7431644" y="277046"/>
                </a:lnTo>
                <a:lnTo>
                  <a:pt x="7384035" y="261835"/>
                </a:lnTo>
                <a:lnTo>
                  <a:pt x="7336244" y="247031"/>
                </a:lnTo>
                <a:lnTo>
                  <a:pt x="7288272" y="232635"/>
                </a:lnTo>
                <a:lnTo>
                  <a:pt x="7240123" y="218650"/>
                </a:lnTo>
                <a:lnTo>
                  <a:pt x="7191798" y="205078"/>
                </a:lnTo>
                <a:lnTo>
                  <a:pt x="7143300" y="191921"/>
                </a:lnTo>
                <a:lnTo>
                  <a:pt x="7094629" y="179180"/>
                </a:lnTo>
                <a:lnTo>
                  <a:pt x="7045790" y="166859"/>
                </a:lnTo>
                <a:lnTo>
                  <a:pt x="6996782" y="154958"/>
                </a:lnTo>
                <a:lnTo>
                  <a:pt x="6947610" y="143481"/>
                </a:lnTo>
                <a:lnTo>
                  <a:pt x="6898273" y="132428"/>
                </a:lnTo>
                <a:lnTo>
                  <a:pt x="6848776" y="121803"/>
                </a:lnTo>
                <a:lnTo>
                  <a:pt x="6799119" y="111606"/>
                </a:lnTo>
                <a:lnTo>
                  <a:pt x="6749305" y="101841"/>
                </a:lnTo>
                <a:lnTo>
                  <a:pt x="6699336" y="92509"/>
                </a:lnTo>
                <a:lnTo>
                  <a:pt x="6649214" y="83613"/>
                </a:lnTo>
                <a:lnTo>
                  <a:pt x="6598941" y="75153"/>
                </a:lnTo>
                <a:lnTo>
                  <a:pt x="6548519" y="67133"/>
                </a:lnTo>
                <a:lnTo>
                  <a:pt x="6497950" y="59555"/>
                </a:lnTo>
                <a:lnTo>
                  <a:pt x="6447236" y="52420"/>
                </a:lnTo>
                <a:lnTo>
                  <a:pt x="6396379" y="45730"/>
                </a:lnTo>
                <a:lnTo>
                  <a:pt x="6345382" y="39488"/>
                </a:lnTo>
                <a:lnTo>
                  <a:pt x="6294246" y="33696"/>
                </a:lnTo>
                <a:lnTo>
                  <a:pt x="6242973" y="28355"/>
                </a:lnTo>
                <a:lnTo>
                  <a:pt x="6191566" y="23468"/>
                </a:lnTo>
                <a:lnTo>
                  <a:pt x="6140026" y="19037"/>
                </a:lnTo>
                <a:lnTo>
                  <a:pt x="6088356" y="15063"/>
                </a:lnTo>
                <a:lnTo>
                  <a:pt x="6036558" y="11549"/>
                </a:lnTo>
                <a:lnTo>
                  <a:pt x="5984633" y="8497"/>
                </a:lnTo>
                <a:lnTo>
                  <a:pt x="5932585" y="5909"/>
                </a:lnTo>
                <a:lnTo>
                  <a:pt x="5880414" y="3787"/>
                </a:lnTo>
                <a:lnTo>
                  <a:pt x="5828123" y="2133"/>
                </a:lnTo>
                <a:lnTo>
                  <a:pt x="5775714" y="949"/>
                </a:lnTo>
                <a:lnTo>
                  <a:pt x="5723188" y="237"/>
                </a:lnTo>
                <a:lnTo>
                  <a:pt x="5670550" y="0"/>
                </a:lnTo>
                <a:close/>
              </a:path>
            </a:pathLst>
          </a:custGeom>
          <a:solidFill>
            <a:srgbClr val="FFFFFF"/>
          </a:solidFill>
        </p:spPr>
        <p:txBody>
          <a:bodyPr wrap="square" lIns="0" tIns="0" rIns="0" bIns="0" rtlCol="0"/>
          <a:lstStyle/>
          <a:p>
            <a:endParaRPr/>
          </a:p>
        </p:txBody>
      </p:sp>
      <p:sp>
        <p:nvSpPr>
          <p:cNvPr id="18" name="bg object 18"/>
          <p:cNvSpPr/>
          <p:nvPr/>
        </p:nvSpPr>
        <p:spPr>
          <a:xfrm>
            <a:off x="2209800" y="2100072"/>
            <a:ext cx="1941830" cy="1889760"/>
          </a:xfrm>
          <a:custGeom>
            <a:avLst/>
            <a:gdLst/>
            <a:ahLst/>
            <a:cxnLst/>
            <a:rect l="l" t="t" r="r" b="b"/>
            <a:pathLst>
              <a:path w="1941829" h="1889760">
                <a:moveTo>
                  <a:pt x="970788" y="0"/>
                </a:moveTo>
                <a:lnTo>
                  <a:pt x="922332" y="1156"/>
                </a:lnTo>
                <a:lnTo>
                  <a:pt x="874491" y="4589"/>
                </a:lnTo>
                <a:lnTo>
                  <a:pt x="827322" y="10244"/>
                </a:lnTo>
                <a:lnTo>
                  <a:pt x="780879" y="18068"/>
                </a:lnTo>
                <a:lnTo>
                  <a:pt x="735218" y="28007"/>
                </a:lnTo>
                <a:lnTo>
                  <a:pt x="690396" y="40005"/>
                </a:lnTo>
                <a:lnTo>
                  <a:pt x="646466" y="54009"/>
                </a:lnTo>
                <a:lnTo>
                  <a:pt x="603485" y="69965"/>
                </a:lnTo>
                <a:lnTo>
                  <a:pt x="561509" y="87819"/>
                </a:lnTo>
                <a:lnTo>
                  <a:pt x="520593" y="107516"/>
                </a:lnTo>
                <a:lnTo>
                  <a:pt x="480793" y="129003"/>
                </a:lnTo>
                <a:lnTo>
                  <a:pt x="442164" y="152225"/>
                </a:lnTo>
                <a:lnTo>
                  <a:pt x="404763" y="177129"/>
                </a:lnTo>
                <a:lnTo>
                  <a:pt x="368643" y="203659"/>
                </a:lnTo>
                <a:lnTo>
                  <a:pt x="333862" y="231763"/>
                </a:lnTo>
                <a:lnTo>
                  <a:pt x="300474" y="261385"/>
                </a:lnTo>
                <a:lnTo>
                  <a:pt x="268536" y="292471"/>
                </a:lnTo>
                <a:lnTo>
                  <a:pt x="238103" y="324969"/>
                </a:lnTo>
                <a:lnTo>
                  <a:pt x="209230" y="358822"/>
                </a:lnTo>
                <a:lnTo>
                  <a:pt x="181974" y="393978"/>
                </a:lnTo>
                <a:lnTo>
                  <a:pt x="156389" y="430382"/>
                </a:lnTo>
                <a:lnTo>
                  <a:pt x="132531" y="467980"/>
                </a:lnTo>
                <a:lnTo>
                  <a:pt x="110456" y="506718"/>
                </a:lnTo>
                <a:lnTo>
                  <a:pt x="90220" y="546542"/>
                </a:lnTo>
                <a:lnTo>
                  <a:pt x="71878" y="587397"/>
                </a:lnTo>
                <a:lnTo>
                  <a:pt x="55485" y="629230"/>
                </a:lnTo>
                <a:lnTo>
                  <a:pt x="41098" y="671986"/>
                </a:lnTo>
                <a:lnTo>
                  <a:pt x="28772" y="715611"/>
                </a:lnTo>
                <a:lnTo>
                  <a:pt x="18562" y="760051"/>
                </a:lnTo>
                <a:lnTo>
                  <a:pt x="10524" y="805252"/>
                </a:lnTo>
                <a:lnTo>
                  <a:pt x="4714" y="851160"/>
                </a:lnTo>
                <a:lnTo>
                  <a:pt x="1187" y="897720"/>
                </a:lnTo>
                <a:lnTo>
                  <a:pt x="0" y="944879"/>
                </a:lnTo>
                <a:lnTo>
                  <a:pt x="1187" y="992039"/>
                </a:lnTo>
                <a:lnTo>
                  <a:pt x="4714" y="1038599"/>
                </a:lnTo>
                <a:lnTo>
                  <a:pt x="10524" y="1084507"/>
                </a:lnTo>
                <a:lnTo>
                  <a:pt x="18562" y="1129708"/>
                </a:lnTo>
                <a:lnTo>
                  <a:pt x="28772" y="1174148"/>
                </a:lnTo>
                <a:lnTo>
                  <a:pt x="41098" y="1217773"/>
                </a:lnTo>
                <a:lnTo>
                  <a:pt x="55485" y="1260529"/>
                </a:lnTo>
                <a:lnTo>
                  <a:pt x="71878" y="1302362"/>
                </a:lnTo>
                <a:lnTo>
                  <a:pt x="90220" y="1343217"/>
                </a:lnTo>
                <a:lnTo>
                  <a:pt x="110456" y="1383041"/>
                </a:lnTo>
                <a:lnTo>
                  <a:pt x="132531" y="1421779"/>
                </a:lnTo>
                <a:lnTo>
                  <a:pt x="156389" y="1459377"/>
                </a:lnTo>
                <a:lnTo>
                  <a:pt x="181974" y="1495781"/>
                </a:lnTo>
                <a:lnTo>
                  <a:pt x="209230" y="1530937"/>
                </a:lnTo>
                <a:lnTo>
                  <a:pt x="238103" y="1564790"/>
                </a:lnTo>
                <a:lnTo>
                  <a:pt x="268536" y="1597288"/>
                </a:lnTo>
                <a:lnTo>
                  <a:pt x="300474" y="1628374"/>
                </a:lnTo>
                <a:lnTo>
                  <a:pt x="333862" y="1657996"/>
                </a:lnTo>
                <a:lnTo>
                  <a:pt x="368643" y="1686100"/>
                </a:lnTo>
                <a:lnTo>
                  <a:pt x="404763" y="1712630"/>
                </a:lnTo>
                <a:lnTo>
                  <a:pt x="442164" y="1737534"/>
                </a:lnTo>
                <a:lnTo>
                  <a:pt x="480793" y="1760756"/>
                </a:lnTo>
                <a:lnTo>
                  <a:pt x="520593" y="1782243"/>
                </a:lnTo>
                <a:lnTo>
                  <a:pt x="561509" y="1801940"/>
                </a:lnTo>
                <a:lnTo>
                  <a:pt x="603485" y="1819794"/>
                </a:lnTo>
                <a:lnTo>
                  <a:pt x="646466" y="1835750"/>
                </a:lnTo>
                <a:lnTo>
                  <a:pt x="690396" y="1849754"/>
                </a:lnTo>
                <a:lnTo>
                  <a:pt x="735218" y="1861752"/>
                </a:lnTo>
                <a:lnTo>
                  <a:pt x="780879" y="1871691"/>
                </a:lnTo>
                <a:lnTo>
                  <a:pt x="827322" y="1879515"/>
                </a:lnTo>
                <a:lnTo>
                  <a:pt x="874491" y="1885170"/>
                </a:lnTo>
                <a:lnTo>
                  <a:pt x="922332" y="1888603"/>
                </a:lnTo>
                <a:lnTo>
                  <a:pt x="970788" y="1889759"/>
                </a:lnTo>
                <a:lnTo>
                  <a:pt x="1019243" y="1888603"/>
                </a:lnTo>
                <a:lnTo>
                  <a:pt x="1067084" y="1885170"/>
                </a:lnTo>
                <a:lnTo>
                  <a:pt x="1114253" y="1879515"/>
                </a:lnTo>
                <a:lnTo>
                  <a:pt x="1160696" y="1871691"/>
                </a:lnTo>
                <a:lnTo>
                  <a:pt x="1206357" y="1861752"/>
                </a:lnTo>
                <a:lnTo>
                  <a:pt x="1251179" y="1849754"/>
                </a:lnTo>
                <a:lnTo>
                  <a:pt x="1295109" y="1835750"/>
                </a:lnTo>
                <a:lnTo>
                  <a:pt x="1338090" y="1819794"/>
                </a:lnTo>
                <a:lnTo>
                  <a:pt x="1380066" y="1801940"/>
                </a:lnTo>
                <a:lnTo>
                  <a:pt x="1420982" y="1782243"/>
                </a:lnTo>
                <a:lnTo>
                  <a:pt x="1460782" y="1760756"/>
                </a:lnTo>
                <a:lnTo>
                  <a:pt x="1499411" y="1737534"/>
                </a:lnTo>
                <a:lnTo>
                  <a:pt x="1536812" y="1712630"/>
                </a:lnTo>
                <a:lnTo>
                  <a:pt x="1572932" y="1686100"/>
                </a:lnTo>
                <a:lnTo>
                  <a:pt x="1607713" y="1657996"/>
                </a:lnTo>
                <a:lnTo>
                  <a:pt x="1641101" y="1628374"/>
                </a:lnTo>
                <a:lnTo>
                  <a:pt x="1673039" y="1597288"/>
                </a:lnTo>
                <a:lnTo>
                  <a:pt x="1703472" y="1564790"/>
                </a:lnTo>
                <a:lnTo>
                  <a:pt x="1732345" y="1530937"/>
                </a:lnTo>
                <a:lnTo>
                  <a:pt x="1759601" y="1495781"/>
                </a:lnTo>
                <a:lnTo>
                  <a:pt x="1785186" y="1459377"/>
                </a:lnTo>
                <a:lnTo>
                  <a:pt x="1809044" y="1421779"/>
                </a:lnTo>
                <a:lnTo>
                  <a:pt x="1831119" y="1383041"/>
                </a:lnTo>
                <a:lnTo>
                  <a:pt x="1851355" y="1343217"/>
                </a:lnTo>
                <a:lnTo>
                  <a:pt x="1869697" y="1302362"/>
                </a:lnTo>
                <a:lnTo>
                  <a:pt x="1886090" y="1260529"/>
                </a:lnTo>
                <a:lnTo>
                  <a:pt x="1900477" y="1217773"/>
                </a:lnTo>
                <a:lnTo>
                  <a:pt x="1912803" y="1174148"/>
                </a:lnTo>
                <a:lnTo>
                  <a:pt x="1923013" y="1129708"/>
                </a:lnTo>
                <a:lnTo>
                  <a:pt x="1931051" y="1084507"/>
                </a:lnTo>
                <a:lnTo>
                  <a:pt x="1936861" y="1038599"/>
                </a:lnTo>
                <a:lnTo>
                  <a:pt x="1940388" y="992039"/>
                </a:lnTo>
                <a:lnTo>
                  <a:pt x="1941576" y="944879"/>
                </a:lnTo>
                <a:lnTo>
                  <a:pt x="1940388" y="897720"/>
                </a:lnTo>
                <a:lnTo>
                  <a:pt x="1936861" y="851160"/>
                </a:lnTo>
                <a:lnTo>
                  <a:pt x="1931051" y="805252"/>
                </a:lnTo>
                <a:lnTo>
                  <a:pt x="1923013" y="760051"/>
                </a:lnTo>
                <a:lnTo>
                  <a:pt x="1912803" y="715611"/>
                </a:lnTo>
                <a:lnTo>
                  <a:pt x="1900477" y="671986"/>
                </a:lnTo>
                <a:lnTo>
                  <a:pt x="1886090" y="629230"/>
                </a:lnTo>
                <a:lnTo>
                  <a:pt x="1869697" y="587397"/>
                </a:lnTo>
                <a:lnTo>
                  <a:pt x="1851355" y="546542"/>
                </a:lnTo>
                <a:lnTo>
                  <a:pt x="1831119" y="506718"/>
                </a:lnTo>
                <a:lnTo>
                  <a:pt x="1809044" y="467980"/>
                </a:lnTo>
                <a:lnTo>
                  <a:pt x="1785186" y="430382"/>
                </a:lnTo>
                <a:lnTo>
                  <a:pt x="1759601" y="393978"/>
                </a:lnTo>
                <a:lnTo>
                  <a:pt x="1732345" y="358822"/>
                </a:lnTo>
                <a:lnTo>
                  <a:pt x="1703472" y="324969"/>
                </a:lnTo>
                <a:lnTo>
                  <a:pt x="1673039" y="292471"/>
                </a:lnTo>
                <a:lnTo>
                  <a:pt x="1641101" y="261385"/>
                </a:lnTo>
                <a:lnTo>
                  <a:pt x="1607713" y="231763"/>
                </a:lnTo>
                <a:lnTo>
                  <a:pt x="1572932" y="203659"/>
                </a:lnTo>
                <a:lnTo>
                  <a:pt x="1536812" y="177129"/>
                </a:lnTo>
                <a:lnTo>
                  <a:pt x="1499411" y="152225"/>
                </a:lnTo>
                <a:lnTo>
                  <a:pt x="1460782" y="129003"/>
                </a:lnTo>
                <a:lnTo>
                  <a:pt x="1420982" y="107516"/>
                </a:lnTo>
                <a:lnTo>
                  <a:pt x="1380066" y="87819"/>
                </a:lnTo>
                <a:lnTo>
                  <a:pt x="1338090" y="69965"/>
                </a:lnTo>
                <a:lnTo>
                  <a:pt x="1295109" y="54009"/>
                </a:lnTo>
                <a:lnTo>
                  <a:pt x="1251179" y="40005"/>
                </a:lnTo>
                <a:lnTo>
                  <a:pt x="1206357" y="28007"/>
                </a:lnTo>
                <a:lnTo>
                  <a:pt x="1160696" y="18068"/>
                </a:lnTo>
                <a:lnTo>
                  <a:pt x="1114253" y="10244"/>
                </a:lnTo>
                <a:lnTo>
                  <a:pt x="1067084" y="4589"/>
                </a:lnTo>
                <a:lnTo>
                  <a:pt x="1019243" y="1156"/>
                </a:lnTo>
                <a:lnTo>
                  <a:pt x="970788" y="0"/>
                </a:lnTo>
                <a:close/>
              </a:path>
            </a:pathLst>
          </a:custGeom>
          <a:solidFill>
            <a:srgbClr val="FFC000"/>
          </a:solidFill>
        </p:spPr>
        <p:txBody>
          <a:bodyPr wrap="square" lIns="0" tIns="0" rIns="0" bIns="0" rtlCol="0"/>
          <a:lstStyle/>
          <a:p>
            <a:endParaRPr/>
          </a:p>
        </p:txBody>
      </p:sp>
      <p:sp>
        <p:nvSpPr>
          <p:cNvPr id="19" name="bg object 19"/>
          <p:cNvSpPr/>
          <p:nvPr/>
        </p:nvSpPr>
        <p:spPr>
          <a:xfrm>
            <a:off x="1634108" y="1492377"/>
            <a:ext cx="2481580" cy="1245235"/>
          </a:xfrm>
          <a:custGeom>
            <a:avLst/>
            <a:gdLst/>
            <a:ahLst/>
            <a:cxnLst/>
            <a:rect l="l" t="t" r="r" b="b"/>
            <a:pathLst>
              <a:path w="2481579" h="1245235">
                <a:moveTo>
                  <a:pt x="0" y="1245107"/>
                </a:moveTo>
                <a:lnTo>
                  <a:pt x="8809" y="1197560"/>
                </a:lnTo>
                <a:lnTo>
                  <a:pt x="19053" y="1150644"/>
                </a:lnTo>
                <a:lnTo>
                  <a:pt x="30706" y="1104379"/>
                </a:lnTo>
                <a:lnTo>
                  <a:pt x="43740" y="1058784"/>
                </a:lnTo>
                <a:lnTo>
                  <a:pt x="58128" y="1013877"/>
                </a:lnTo>
                <a:lnTo>
                  <a:pt x="73845" y="969678"/>
                </a:lnTo>
                <a:lnTo>
                  <a:pt x="90863" y="926205"/>
                </a:lnTo>
                <a:lnTo>
                  <a:pt x="109155" y="883478"/>
                </a:lnTo>
                <a:lnTo>
                  <a:pt x="128695" y="841515"/>
                </a:lnTo>
                <a:lnTo>
                  <a:pt x="149455" y="800336"/>
                </a:lnTo>
                <a:lnTo>
                  <a:pt x="171411" y="759960"/>
                </a:lnTo>
                <a:lnTo>
                  <a:pt x="194533" y="720405"/>
                </a:lnTo>
                <a:lnTo>
                  <a:pt x="218797" y="681691"/>
                </a:lnTo>
                <a:lnTo>
                  <a:pt x="244174" y="643836"/>
                </a:lnTo>
                <a:lnTo>
                  <a:pt x="270639" y="606860"/>
                </a:lnTo>
                <a:lnTo>
                  <a:pt x="298164" y="570781"/>
                </a:lnTo>
                <a:lnTo>
                  <a:pt x="326723" y="535619"/>
                </a:lnTo>
                <a:lnTo>
                  <a:pt x="356290" y="501392"/>
                </a:lnTo>
                <a:lnTo>
                  <a:pt x="386837" y="468120"/>
                </a:lnTo>
                <a:lnTo>
                  <a:pt x="418337" y="435822"/>
                </a:lnTo>
                <a:lnTo>
                  <a:pt x="450764" y="404516"/>
                </a:lnTo>
                <a:lnTo>
                  <a:pt x="484092" y="374221"/>
                </a:lnTo>
                <a:lnTo>
                  <a:pt x="518292" y="344957"/>
                </a:lnTo>
                <a:lnTo>
                  <a:pt x="553340" y="316742"/>
                </a:lnTo>
                <a:lnTo>
                  <a:pt x="589208" y="289596"/>
                </a:lnTo>
                <a:lnTo>
                  <a:pt x="625868" y="263538"/>
                </a:lnTo>
                <a:lnTo>
                  <a:pt x="663296" y="238586"/>
                </a:lnTo>
                <a:lnTo>
                  <a:pt x="701463" y="214760"/>
                </a:lnTo>
                <a:lnTo>
                  <a:pt x="740343" y="192078"/>
                </a:lnTo>
                <a:lnTo>
                  <a:pt x="779909" y="170559"/>
                </a:lnTo>
                <a:lnTo>
                  <a:pt x="820135" y="150223"/>
                </a:lnTo>
                <a:lnTo>
                  <a:pt x="860994" y="131089"/>
                </a:lnTo>
                <a:lnTo>
                  <a:pt x="902459" y="113174"/>
                </a:lnTo>
                <a:lnTo>
                  <a:pt x="944503" y="96500"/>
                </a:lnTo>
                <a:lnTo>
                  <a:pt x="987100" y="81084"/>
                </a:lnTo>
                <a:lnTo>
                  <a:pt x="1030223" y="66945"/>
                </a:lnTo>
                <a:lnTo>
                  <a:pt x="1073845" y="54103"/>
                </a:lnTo>
                <a:lnTo>
                  <a:pt x="1117939" y="42576"/>
                </a:lnTo>
                <a:lnTo>
                  <a:pt x="1162479" y="32384"/>
                </a:lnTo>
                <a:lnTo>
                  <a:pt x="1207438" y="23545"/>
                </a:lnTo>
                <a:lnTo>
                  <a:pt x="1252790" y="16079"/>
                </a:lnTo>
                <a:lnTo>
                  <a:pt x="1298506" y="10004"/>
                </a:lnTo>
                <a:lnTo>
                  <a:pt x="1344562" y="5340"/>
                </a:lnTo>
                <a:lnTo>
                  <a:pt x="1390929" y="2105"/>
                </a:lnTo>
                <a:lnTo>
                  <a:pt x="1437582" y="319"/>
                </a:lnTo>
                <a:lnTo>
                  <a:pt x="1484493" y="0"/>
                </a:lnTo>
                <a:lnTo>
                  <a:pt x="1531636" y="1167"/>
                </a:lnTo>
                <a:lnTo>
                  <a:pt x="1578985" y="3840"/>
                </a:lnTo>
                <a:lnTo>
                  <a:pt x="1626511" y="8037"/>
                </a:lnTo>
                <a:lnTo>
                  <a:pt x="1674189" y="13778"/>
                </a:lnTo>
                <a:lnTo>
                  <a:pt x="1721993" y="21081"/>
                </a:lnTo>
                <a:lnTo>
                  <a:pt x="1771847" y="30388"/>
                </a:lnTo>
                <a:lnTo>
                  <a:pt x="1821249" y="41353"/>
                </a:lnTo>
                <a:lnTo>
                  <a:pt x="1870159" y="53957"/>
                </a:lnTo>
                <a:lnTo>
                  <a:pt x="1918539" y="68183"/>
                </a:lnTo>
                <a:lnTo>
                  <a:pt x="1966350" y="84010"/>
                </a:lnTo>
                <a:lnTo>
                  <a:pt x="2013553" y="101420"/>
                </a:lnTo>
                <a:lnTo>
                  <a:pt x="2060109" y="120394"/>
                </a:lnTo>
                <a:lnTo>
                  <a:pt x="2105980" y="140914"/>
                </a:lnTo>
                <a:lnTo>
                  <a:pt x="2151127" y="162961"/>
                </a:lnTo>
                <a:lnTo>
                  <a:pt x="2195511" y="186516"/>
                </a:lnTo>
                <a:lnTo>
                  <a:pt x="2239093" y="211560"/>
                </a:lnTo>
                <a:lnTo>
                  <a:pt x="2281835" y="238074"/>
                </a:lnTo>
                <a:lnTo>
                  <a:pt x="2323697" y="266041"/>
                </a:lnTo>
                <a:lnTo>
                  <a:pt x="2364642" y="295440"/>
                </a:lnTo>
                <a:lnTo>
                  <a:pt x="2404630" y="326253"/>
                </a:lnTo>
                <a:lnTo>
                  <a:pt x="2443622" y="358462"/>
                </a:lnTo>
                <a:lnTo>
                  <a:pt x="2481580" y="392048"/>
                </a:lnTo>
              </a:path>
            </a:pathLst>
          </a:custGeom>
          <a:ln w="127000">
            <a:solidFill>
              <a:srgbClr val="FFC000"/>
            </a:solidFill>
            <a:prstDash val="dash"/>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700" b="0" i="0">
                <a:solidFill>
                  <a:schemeClr val="tx1"/>
                </a:solidFill>
                <a:latin typeface="Calibri Light"/>
                <a:cs typeface="Calibri Ligh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520555" y="490542"/>
            <a:ext cx="2099310" cy="1635125"/>
          </a:xfrm>
          <a:custGeom>
            <a:avLst/>
            <a:gdLst/>
            <a:ahLst/>
            <a:cxnLst/>
            <a:rect l="l" t="t" r="r" b="b"/>
            <a:pathLst>
              <a:path w="2099309" h="1635125">
                <a:moveTo>
                  <a:pt x="2091944" y="1635056"/>
                </a:moveTo>
                <a:lnTo>
                  <a:pt x="2095749" y="1586855"/>
                </a:lnTo>
                <a:lnTo>
                  <a:pt x="2098005" y="1538891"/>
                </a:lnTo>
                <a:lnTo>
                  <a:pt x="2098733" y="1491190"/>
                </a:lnTo>
                <a:lnTo>
                  <a:pt x="2097954" y="1443778"/>
                </a:lnTo>
                <a:lnTo>
                  <a:pt x="2095688" y="1396680"/>
                </a:lnTo>
                <a:lnTo>
                  <a:pt x="2091957" y="1349921"/>
                </a:lnTo>
                <a:lnTo>
                  <a:pt x="2086781" y="1303527"/>
                </a:lnTo>
                <a:lnTo>
                  <a:pt x="2080182" y="1257522"/>
                </a:lnTo>
                <a:lnTo>
                  <a:pt x="2072179" y="1211931"/>
                </a:lnTo>
                <a:lnTo>
                  <a:pt x="2062794" y="1166782"/>
                </a:lnTo>
                <a:lnTo>
                  <a:pt x="2052048" y="1122097"/>
                </a:lnTo>
                <a:lnTo>
                  <a:pt x="2039962" y="1077904"/>
                </a:lnTo>
                <a:lnTo>
                  <a:pt x="2026557" y="1034226"/>
                </a:lnTo>
                <a:lnTo>
                  <a:pt x="2011853" y="991090"/>
                </a:lnTo>
                <a:lnTo>
                  <a:pt x="1995872" y="948520"/>
                </a:lnTo>
                <a:lnTo>
                  <a:pt x="1978634" y="906543"/>
                </a:lnTo>
                <a:lnTo>
                  <a:pt x="1960160" y="865182"/>
                </a:lnTo>
                <a:lnTo>
                  <a:pt x="1940471" y="824464"/>
                </a:lnTo>
                <a:lnTo>
                  <a:pt x="1919588" y="784414"/>
                </a:lnTo>
                <a:lnTo>
                  <a:pt x="1897532" y="745057"/>
                </a:lnTo>
                <a:lnTo>
                  <a:pt x="1874324" y="706418"/>
                </a:lnTo>
                <a:lnTo>
                  <a:pt x="1849984" y="668523"/>
                </a:lnTo>
                <a:lnTo>
                  <a:pt x="1824534" y="631397"/>
                </a:lnTo>
                <a:lnTo>
                  <a:pt x="1797994" y="595064"/>
                </a:lnTo>
                <a:lnTo>
                  <a:pt x="1770386" y="559552"/>
                </a:lnTo>
                <a:lnTo>
                  <a:pt x="1741729" y="524883"/>
                </a:lnTo>
                <a:lnTo>
                  <a:pt x="1712046" y="491085"/>
                </a:lnTo>
                <a:lnTo>
                  <a:pt x="1681357" y="458183"/>
                </a:lnTo>
                <a:lnTo>
                  <a:pt x="1649682" y="426200"/>
                </a:lnTo>
                <a:lnTo>
                  <a:pt x="1617044" y="395164"/>
                </a:lnTo>
                <a:lnTo>
                  <a:pt x="1583461" y="365099"/>
                </a:lnTo>
                <a:lnTo>
                  <a:pt x="1548957" y="336030"/>
                </a:lnTo>
                <a:lnTo>
                  <a:pt x="1513551" y="307983"/>
                </a:lnTo>
                <a:lnTo>
                  <a:pt x="1477264" y="280982"/>
                </a:lnTo>
                <a:lnTo>
                  <a:pt x="1440117" y="255054"/>
                </a:lnTo>
                <a:lnTo>
                  <a:pt x="1402131" y="230224"/>
                </a:lnTo>
                <a:lnTo>
                  <a:pt x="1363327" y="206516"/>
                </a:lnTo>
                <a:lnTo>
                  <a:pt x="1323726" y="183957"/>
                </a:lnTo>
                <a:lnTo>
                  <a:pt x="1283348" y="162571"/>
                </a:lnTo>
                <a:lnTo>
                  <a:pt x="1242216" y="142383"/>
                </a:lnTo>
                <a:lnTo>
                  <a:pt x="1200348" y="123420"/>
                </a:lnTo>
                <a:lnTo>
                  <a:pt x="1157767" y="105705"/>
                </a:lnTo>
                <a:lnTo>
                  <a:pt x="1114493" y="89266"/>
                </a:lnTo>
                <a:lnTo>
                  <a:pt x="1070548" y="74125"/>
                </a:lnTo>
                <a:lnTo>
                  <a:pt x="1025951" y="60310"/>
                </a:lnTo>
                <a:lnTo>
                  <a:pt x="980724" y="47846"/>
                </a:lnTo>
                <a:lnTo>
                  <a:pt x="934889" y="36757"/>
                </a:lnTo>
                <a:lnTo>
                  <a:pt x="888464" y="27069"/>
                </a:lnTo>
                <a:lnTo>
                  <a:pt x="841473" y="18807"/>
                </a:lnTo>
                <a:lnTo>
                  <a:pt x="793934" y="11996"/>
                </a:lnTo>
                <a:lnTo>
                  <a:pt x="745871" y="6662"/>
                </a:lnTo>
                <a:lnTo>
                  <a:pt x="694873" y="2690"/>
                </a:lnTo>
                <a:lnTo>
                  <a:pt x="643866" y="472"/>
                </a:lnTo>
                <a:lnTo>
                  <a:pt x="592892" y="0"/>
                </a:lnTo>
                <a:lnTo>
                  <a:pt x="541998" y="1266"/>
                </a:lnTo>
                <a:lnTo>
                  <a:pt x="491226" y="4264"/>
                </a:lnTo>
                <a:lnTo>
                  <a:pt x="440621" y="8985"/>
                </a:lnTo>
                <a:lnTo>
                  <a:pt x="390228" y="15423"/>
                </a:lnTo>
                <a:lnTo>
                  <a:pt x="340090" y="23570"/>
                </a:lnTo>
                <a:lnTo>
                  <a:pt x="290252" y="33418"/>
                </a:lnTo>
                <a:lnTo>
                  <a:pt x="240759" y="44960"/>
                </a:lnTo>
                <a:lnTo>
                  <a:pt x="191653" y="58189"/>
                </a:lnTo>
                <a:lnTo>
                  <a:pt x="142980" y="73097"/>
                </a:lnTo>
                <a:lnTo>
                  <a:pt x="94784" y="89676"/>
                </a:lnTo>
                <a:lnTo>
                  <a:pt x="47109" y="107920"/>
                </a:lnTo>
                <a:lnTo>
                  <a:pt x="0" y="127820"/>
                </a:lnTo>
              </a:path>
            </a:pathLst>
          </a:custGeom>
          <a:ln w="127000">
            <a:solidFill>
              <a:srgbClr val="FFC000"/>
            </a:solidFill>
            <a:prstDash val="dash"/>
          </a:ln>
        </p:spPr>
        <p:txBody>
          <a:bodyPr wrap="square" lIns="0" tIns="0" rIns="0" bIns="0" rtlCol="0"/>
          <a:lstStyle/>
          <a:p>
            <a:endParaRPr/>
          </a:p>
        </p:txBody>
      </p:sp>
      <p:sp>
        <p:nvSpPr>
          <p:cNvPr id="2" name="Holder 2"/>
          <p:cNvSpPr>
            <a:spLocks noGrp="1"/>
          </p:cNvSpPr>
          <p:nvPr>
            <p:ph type="title"/>
          </p:nvPr>
        </p:nvSpPr>
        <p:spPr>
          <a:xfrm>
            <a:off x="5974460" y="536524"/>
            <a:ext cx="4981575" cy="1097280"/>
          </a:xfrm>
          <a:prstGeom prst="rect">
            <a:avLst/>
          </a:prstGeom>
        </p:spPr>
        <p:txBody>
          <a:bodyPr wrap="square" lIns="0" tIns="0" rIns="0" bIns="0">
            <a:spAutoFit/>
          </a:bodyPr>
          <a:lstStyle>
            <a:lvl1pPr>
              <a:defRPr sz="3700" b="0" i="0">
                <a:solidFill>
                  <a:schemeClr val="tx1"/>
                </a:solidFill>
                <a:latin typeface="Calibri Light"/>
                <a:cs typeface="Calibri Light"/>
              </a:defRPr>
            </a:lvl1pPr>
          </a:lstStyle>
          <a:p>
            <a:endParaRPr/>
          </a:p>
        </p:txBody>
      </p:sp>
      <p:sp>
        <p:nvSpPr>
          <p:cNvPr id="3" name="Holder 3"/>
          <p:cNvSpPr>
            <a:spLocks noGrp="1"/>
          </p:cNvSpPr>
          <p:nvPr>
            <p:ph type="body" idx="1"/>
          </p:nvPr>
        </p:nvSpPr>
        <p:spPr>
          <a:xfrm>
            <a:off x="5974460" y="2412873"/>
            <a:ext cx="5255895" cy="314071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sp>
        <p:nvSpPr>
          <p:cNvPr id="3" name="object 3"/>
          <p:cNvSpPr txBox="1">
            <a:spLocks noGrp="1"/>
          </p:cNvSpPr>
          <p:nvPr>
            <p:ph type="title"/>
          </p:nvPr>
        </p:nvSpPr>
        <p:spPr>
          <a:xfrm>
            <a:off x="889508" y="2902407"/>
            <a:ext cx="7452995" cy="627736"/>
          </a:xfrm>
          <a:prstGeom prst="rect">
            <a:avLst/>
          </a:prstGeom>
        </p:spPr>
        <p:txBody>
          <a:bodyPr vert="horz" wrap="square" lIns="0" tIns="12065" rIns="0" bIns="0" rtlCol="0">
            <a:spAutoFit/>
          </a:bodyPr>
          <a:lstStyle/>
          <a:p>
            <a:pPr marL="12700">
              <a:lnSpc>
                <a:spcPct val="100000"/>
              </a:lnSpc>
              <a:spcBef>
                <a:spcPts val="95"/>
              </a:spcBef>
            </a:pPr>
            <a:r>
              <a:rPr sz="4000" b="1" dirty="0">
                <a:solidFill>
                  <a:srgbClr val="F3C80F"/>
                </a:solidFill>
                <a:latin typeface="Segoe UI Light"/>
                <a:cs typeface="Segoe UI Light"/>
              </a:rPr>
              <a:t>Capstone</a:t>
            </a:r>
            <a:r>
              <a:rPr sz="4000" b="1" spc="-114" dirty="0">
                <a:solidFill>
                  <a:srgbClr val="F3C80F"/>
                </a:solidFill>
                <a:latin typeface="Segoe UI Light"/>
                <a:cs typeface="Segoe UI Light"/>
              </a:rPr>
              <a:t> </a:t>
            </a:r>
            <a:r>
              <a:rPr sz="4000" b="1" dirty="0">
                <a:solidFill>
                  <a:srgbClr val="F3C80F"/>
                </a:solidFill>
                <a:latin typeface="Segoe UI Light"/>
                <a:cs typeface="Segoe UI Light"/>
              </a:rPr>
              <a:t>Project</a:t>
            </a:r>
            <a:r>
              <a:rPr sz="4000" b="1" spc="-110" dirty="0">
                <a:solidFill>
                  <a:srgbClr val="F3C80F"/>
                </a:solidFill>
                <a:latin typeface="Segoe UI Light"/>
                <a:cs typeface="Segoe UI Light"/>
              </a:rPr>
              <a:t> </a:t>
            </a:r>
            <a:r>
              <a:rPr sz="4000" b="1" dirty="0">
                <a:solidFill>
                  <a:srgbClr val="F3C80F"/>
                </a:solidFill>
                <a:latin typeface="Segoe UI Light"/>
                <a:cs typeface="Segoe UI Light"/>
              </a:rPr>
              <a:t>–</a:t>
            </a:r>
            <a:r>
              <a:rPr sz="4000" b="1" spc="-130" dirty="0">
                <a:solidFill>
                  <a:srgbClr val="F3C80F"/>
                </a:solidFill>
                <a:latin typeface="Segoe UI Light"/>
                <a:cs typeface="Segoe UI Light"/>
              </a:rPr>
              <a:t> </a:t>
            </a:r>
            <a:r>
              <a:rPr lang="en-IN" sz="4000" b="1" spc="-130" dirty="0">
                <a:solidFill>
                  <a:srgbClr val="F3C80F"/>
                </a:solidFill>
                <a:latin typeface="Segoe UI Light"/>
                <a:cs typeface="Segoe UI Light"/>
              </a:rPr>
              <a:t>Sales</a:t>
            </a:r>
            <a:r>
              <a:rPr sz="4000" b="1" spc="-100" dirty="0">
                <a:solidFill>
                  <a:srgbClr val="F3C80F"/>
                </a:solidFill>
                <a:latin typeface="Segoe UI Light"/>
                <a:cs typeface="Segoe UI Light"/>
              </a:rPr>
              <a:t> </a:t>
            </a:r>
            <a:r>
              <a:rPr sz="4000" b="1" spc="-10" dirty="0">
                <a:solidFill>
                  <a:srgbClr val="F3C80F"/>
                </a:solidFill>
                <a:latin typeface="Segoe UI Light"/>
                <a:cs typeface="Segoe UI Light"/>
              </a:rPr>
              <a:t>Analy</a:t>
            </a:r>
            <a:r>
              <a:rPr lang="en-IN" sz="4000" b="1" spc="-10" dirty="0">
                <a:solidFill>
                  <a:srgbClr val="F3C80F"/>
                </a:solidFill>
                <a:latin typeface="Segoe UI Light"/>
                <a:cs typeface="Segoe UI Light"/>
              </a:rPr>
              <a:t>tics</a:t>
            </a:r>
            <a:endParaRPr sz="4000" b="1" dirty="0">
              <a:latin typeface="Segoe UI Light"/>
              <a:cs typeface="Segoe UI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What is the count of employees by job title or region?</a:t>
            </a:r>
            <a:endParaRPr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p:cNvSpPr txBox="1">
            <a:spLocks noGrp="1"/>
          </p:cNvSpPr>
          <p:nvPr>
            <p:ph type="body" idx="1"/>
          </p:nvPr>
        </p:nvSpPr>
        <p:spPr>
          <a:xfrm>
            <a:off x="5974460" y="2412873"/>
            <a:ext cx="5255895" cy="3711529"/>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dirty="0"/>
              <a:t>The visualization shows that </a:t>
            </a:r>
            <a:r>
              <a:rPr lang="en-US" sz="2400" b="1" dirty="0"/>
              <a:t>Sales Representatives</a:t>
            </a:r>
            <a:r>
              <a:rPr lang="en-US" sz="2400" dirty="0"/>
              <a:t> form the </a:t>
            </a:r>
            <a:r>
              <a:rPr lang="en-US" sz="2400" b="1" dirty="0"/>
              <a:t>largest group of employees</a:t>
            </a:r>
            <a:r>
              <a:rPr lang="en-US" sz="2400" dirty="0"/>
              <a:t>, indicating a strong emphasis on customer engagement and revenue generation. </a:t>
            </a:r>
            <a:r>
              <a:rPr lang="en-US" sz="2400" b="1" dirty="0"/>
              <a:t>Inside Sales Coordinators</a:t>
            </a:r>
            <a:r>
              <a:rPr lang="en-US" sz="2400" dirty="0"/>
              <a:t> and </a:t>
            </a:r>
            <a:r>
              <a:rPr lang="en-US" sz="2400" b="1" dirty="0"/>
              <a:t>Sales Managers</a:t>
            </a:r>
            <a:r>
              <a:rPr lang="en-US" sz="2400" dirty="0"/>
              <a:t> follow at a smaller scale, while the </a:t>
            </a:r>
            <a:r>
              <a:rPr lang="en-US" sz="2400" b="1" dirty="0"/>
              <a:t>Vice President of Sales</a:t>
            </a:r>
            <a:r>
              <a:rPr lang="en-US" sz="2400" dirty="0"/>
              <a:t> role is represented by only a few individuals, reflecting the typical hierarchical distribution within a sales organization.</a:t>
            </a:r>
            <a:endParaRPr sz="2400" spc="-10" dirty="0"/>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13</a:t>
            </a:r>
            <a:endParaRPr sz="1200">
              <a:latin typeface="Calibri"/>
              <a:cs typeface="Calibri"/>
            </a:endParaRPr>
          </a:p>
        </p:txBody>
      </p:sp>
      <p:pic>
        <p:nvPicPr>
          <p:cNvPr id="8" name="Picture 7" descr="A screenshot of a computer screen&#10;&#10;AI-generated content may be incorrect.">
            <a:extLst>
              <a:ext uri="{FF2B5EF4-FFF2-40B4-BE49-F238E27FC236}">
                <a16:creationId xmlns:a16="http://schemas.microsoft.com/office/drawing/2014/main" id="{2AC1A677-6BCF-D855-92E9-CFD3423DF1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066473"/>
            <a:ext cx="4800599" cy="44871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565" rIns="0" bIns="0" rtlCol="0">
            <a:spAutoFit/>
          </a:bodyPr>
          <a:lstStyle/>
          <a:p>
            <a:pPr marL="12700" marR="5080">
              <a:lnSpc>
                <a:spcPts val="4000"/>
              </a:lnSpc>
              <a:spcBef>
                <a:spcPts val="595"/>
              </a:spcBef>
            </a:pPr>
            <a:r>
              <a:rPr lang="en-US" dirty="0"/>
              <a:t>What is the distribution of employee tenure?</a:t>
            </a:r>
            <a:endParaRPr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p:cNvSpPr txBox="1">
            <a:spLocks noGrp="1"/>
          </p:cNvSpPr>
          <p:nvPr>
            <p:ph type="body" idx="1"/>
          </p:nvPr>
        </p:nvSpPr>
        <p:spPr>
          <a:xfrm>
            <a:off x="5909858" y="1981200"/>
            <a:ext cx="5255895" cy="3933128"/>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dirty="0"/>
              <a:t>The visualization shows that </a:t>
            </a:r>
            <a:r>
              <a:rPr lang="en-US" b="1" dirty="0"/>
              <a:t>employees are evenly distributed across tenure levels</a:t>
            </a:r>
            <a:r>
              <a:rPr lang="en-US" dirty="0"/>
              <a:t>, with each tenure group (31, 32, and 33 years) having a similar count of employees. This indicates a </a:t>
            </a:r>
            <a:r>
              <a:rPr lang="en-US" b="1" dirty="0"/>
              <a:t>balanced workforce in terms of experience</a:t>
            </a:r>
            <a:r>
              <a:rPr lang="en-US" dirty="0"/>
              <a:t>, suggesting consistent employee retention and low turnover across long-serving staff.</a:t>
            </a:r>
            <a:endParaRPr spc="-10" dirty="0"/>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14</a:t>
            </a:r>
            <a:endParaRPr sz="1200">
              <a:latin typeface="Calibri"/>
              <a:cs typeface="Calibri"/>
            </a:endParaRPr>
          </a:p>
        </p:txBody>
      </p:sp>
      <p:pic>
        <p:nvPicPr>
          <p:cNvPr id="8" name="Picture 7" descr="A blue and white bar graph&#10;&#10;AI-generated content may be incorrect.">
            <a:extLst>
              <a:ext uri="{FF2B5EF4-FFF2-40B4-BE49-F238E27FC236}">
                <a16:creationId xmlns:a16="http://schemas.microsoft.com/office/drawing/2014/main" id="{8FD1B9A6-EBB9-96CD-A86D-50E59A851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085164"/>
            <a:ext cx="5172797" cy="3962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4460" y="536524"/>
            <a:ext cx="4981575" cy="1082348"/>
          </a:xfrm>
          <a:prstGeom prst="rect">
            <a:avLst/>
          </a:prstGeom>
        </p:spPr>
        <p:txBody>
          <a:bodyPr vert="horz" wrap="square" lIns="0" tIns="75565" rIns="0" bIns="0" rtlCol="0">
            <a:spAutoFit/>
          </a:bodyPr>
          <a:lstStyle/>
          <a:p>
            <a:pPr marL="12700" marR="5080">
              <a:lnSpc>
                <a:spcPts val="4000"/>
              </a:lnSpc>
              <a:spcBef>
                <a:spcPts val="595"/>
              </a:spcBef>
            </a:pPr>
            <a:r>
              <a:rPr lang="en-US" sz="3200" dirty="0"/>
              <a:t>What is the reporting structure among employees?</a:t>
            </a:r>
            <a:endParaRPr sz="3200"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pic>
        <p:nvPicPr>
          <p:cNvPr id="4" name="object 4"/>
          <p:cNvPicPr/>
          <p:nvPr/>
        </p:nvPicPr>
        <p:blipFill>
          <a:blip r:embed="rId2" cstate="print"/>
          <a:stretch>
            <a:fillRect/>
          </a:stretch>
        </p:blipFill>
        <p:spPr>
          <a:xfrm>
            <a:off x="702563" y="1415796"/>
            <a:ext cx="4777740" cy="3857243"/>
          </a:xfrm>
          <a:prstGeom prst="rect">
            <a:avLst/>
          </a:prstGeom>
        </p:spPr>
      </p:pic>
      <p:sp>
        <p:nvSpPr>
          <p:cNvPr id="5" name="object 5"/>
          <p:cNvSpPr txBox="1">
            <a:spLocks noGrp="1"/>
          </p:cNvSpPr>
          <p:nvPr>
            <p:ph type="body" idx="1"/>
          </p:nvPr>
        </p:nvSpPr>
        <p:spPr>
          <a:xfrm>
            <a:off x="5947143" y="1767228"/>
            <a:ext cx="5255895" cy="4043928"/>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dirty="0"/>
              <a:t>The visualization shows that the </a:t>
            </a:r>
            <a:r>
              <a:rPr lang="en-US" sz="2400" b="1" dirty="0"/>
              <a:t>reporting structure is moderately hierarchical</a:t>
            </a:r>
            <a:r>
              <a:rPr lang="en-US" sz="2400" dirty="0"/>
              <a:t>, with most employees reporting to a few key supervisors. Specifically, employees under manager ID </a:t>
            </a:r>
            <a:r>
              <a:rPr lang="en-US" sz="2400" b="1" dirty="0"/>
              <a:t>2</a:t>
            </a:r>
            <a:r>
              <a:rPr lang="en-US" sz="2400" dirty="0"/>
              <a:t> include </a:t>
            </a:r>
            <a:r>
              <a:rPr lang="en-US" sz="2400" b="1" dirty="0"/>
              <a:t>Sales Representatives, an Inside Sales Coordinator, and a Sales Manager</a:t>
            </a:r>
            <a:r>
              <a:rPr lang="en-US" sz="2400" dirty="0"/>
              <a:t>, reflecting a clear chain of command within the sales department. This structure supports effective oversight and streamlined communication within teams.</a:t>
            </a:r>
            <a:endParaRPr sz="2400" spc="-10" dirty="0"/>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15</a:t>
            </a:r>
            <a:endParaRPr sz="12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565" rIns="0" bIns="0" rtlCol="0">
            <a:spAutoFit/>
          </a:bodyPr>
          <a:lstStyle/>
          <a:p>
            <a:pPr marL="12700" marR="5080">
              <a:lnSpc>
                <a:spcPts val="4000"/>
              </a:lnSpc>
              <a:spcBef>
                <a:spcPts val="595"/>
              </a:spcBef>
            </a:pPr>
            <a:r>
              <a:rPr dirty="0"/>
              <a:t>How</a:t>
            </a:r>
            <a:r>
              <a:rPr spc="-85" dirty="0"/>
              <a:t> </a:t>
            </a:r>
            <a:r>
              <a:rPr dirty="0"/>
              <a:t>many</a:t>
            </a:r>
            <a:r>
              <a:rPr spc="-70" dirty="0"/>
              <a:t> </a:t>
            </a:r>
            <a:r>
              <a:rPr spc="-10" dirty="0"/>
              <a:t>universities</a:t>
            </a:r>
            <a:r>
              <a:rPr spc="-75" dirty="0"/>
              <a:t> </a:t>
            </a:r>
            <a:r>
              <a:rPr spc="-25" dirty="0"/>
              <a:t>are </a:t>
            </a:r>
            <a:r>
              <a:rPr dirty="0"/>
              <a:t>there</a:t>
            </a:r>
            <a:r>
              <a:rPr spc="-80" dirty="0"/>
              <a:t> </a:t>
            </a:r>
            <a:r>
              <a:rPr dirty="0"/>
              <a:t>in</a:t>
            </a:r>
            <a:r>
              <a:rPr spc="-75" dirty="0"/>
              <a:t> </a:t>
            </a:r>
            <a:r>
              <a:rPr dirty="0"/>
              <a:t>each</a:t>
            </a:r>
            <a:r>
              <a:rPr spc="-75" dirty="0"/>
              <a:t> </a:t>
            </a:r>
            <a:r>
              <a:rPr spc="-10" dirty="0"/>
              <a:t>country?</a:t>
            </a:r>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pic>
        <p:nvPicPr>
          <p:cNvPr id="4" name="object 4"/>
          <p:cNvPicPr/>
          <p:nvPr/>
        </p:nvPicPr>
        <p:blipFill>
          <a:blip r:embed="rId2" cstate="print"/>
          <a:stretch>
            <a:fillRect/>
          </a:stretch>
        </p:blipFill>
        <p:spPr>
          <a:xfrm>
            <a:off x="702563" y="1880616"/>
            <a:ext cx="4777740" cy="2926080"/>
          </a:xfrm>
          <a:prstGeom prst="rect">
            <a:avLst/>
          </a:prstGeom>
        </p:spPr>
      </p:pic>
      <p:sp>
        <p:nvSpPr>
          <p:cNvPr id="5" name="object 5"/>
          <p:cNvSpPr txBox="1">
            <a:spLocks noGrp="1"/>
          </p:cNvSpPr>
          <p:nvPr>
            <p:ph type="body" idx="1"/>
          </p:nvPr>
        </p:nvSpPr>
        <p:spPr>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dirty="0"/>
              <a:t>Gleaning</a:t>
            </a:r>
            <a:r>
              <a:rPr spc="-65" dirty="0"/>
              <a:t> </a:t>
            </a:r>
            <a:r>
              <a:rPr dirty="0"/>
              <a:t>from</a:t>
            </a:r>
            <a:r>
              <a:rPr spc="-70" dirty="0"/>
              <a:t> </a:t>
            </a:r>
            <a:r>
              <a:rPr dirty="0"/>
              <a:t>the</a:t>
            </a:r>
            <a:r>
              <a:rPr spc="-60" dirty="0"/>
              <a:t> </a:t>
            </a:r>
            <a:r>
              <a:rPr dirty="0"/>
              <a:t>Country</a:t>
            </a:r>
            <a:r>
              <a:rPr spc="-40" dirty="0"/>
              <a:t> </a:t>
            </a:r>
            <a:r>
              <a:rPr spc="-10" dirty="0"/>
              <a:t>Report, </a:t>
            </a:r>
            <a:r>
              <a:rPr dirty="0"/>
              <a:t>it</a:t>
            </a:r>
            <a:r>
              <a:rPr spc="-85" dirty="0"/>
              <a:t> </a:t>
            </a:r>
            <a:r>
              <a:rPr dirty="0"/>
              <a:t>becomes</a:t>
            </a:r>
            <a:r>
              <a:rPr spc="-65" dirty="0"/>
              <a:t> </a:t>
            </a:r>
            <a:r>
              <a:rPr spc="-10" dirty="0"/>
              <a:t>apparent</a:t>
            </a:r>
            <a:r>
              <a:rPr spc="-70" dirty="0"/>
              <a:t> </a:t>
            </a:r>
            <a:r>
              <a:rPr dirty="0"/>
              <a:t>that</a:t>
            </a:r>
            <a:r>
              <a:rPr spc="-70" dirty="0"/>
              <a:t> </a:t>
            </a:r>
            <a:r>
              <a:rPr spc="-10" dirty="0"/>
              <a:t>nations </a:t>
            </a:r>
            <a:r>
              <a:rPr dirty="0"/>
              <a:t>such</a:t>
            </a:r>
            <a:r>
              <a:rPr spc="-20" dirty="0"/>
              <a:t> </a:t>
            </a:r>
            <a:r>
              <a:rPr dirty="0"/>
              <a:t>as</a:t>
            </a:r>
            <a:r>
              <a:rPr spc="-45" dirty="0"/>
              <a:t> </a:t>
            </a:r>
            <a:r>
              <a:rPr dirty="0"/>
              <a:t>the</a:t>
            </a:r>
            <a:r>
              <a:rPr spc="-40" dirty="0"/>
              <a:t> </a:t>
            </a:r>
            <a:r>
              <a:rPr dirty="0"/>
              <a:t>USA,</a:t>
            </a:r>
            <a:r>
              <a:rPr spc="-35" dirty="0"/>
              <a:t> </a:t>
            </a:r>
            <a:r>
              <a:rPr dirty="0"/>
              <a:t>China,</a:t>
            </a:r>
            <a:r>
              <a:rPr spc="-20" dirty="0"/>
              <a:t> </a:t>
            </a:r>
            <a:r>
              <a:rPr dirty="0"/>
              <a:t>and</a:t>
            </a:r>
            <a:r>
              <a:rPr spc="-40" dirty="0"/>
              <a:t> </a:t>
            </a:r>
            <a:r>
              <a:rPr spc="-10" dirty="0"/>
              <a:t>Japan </a:t>
            </a:r>
            <a:r>
              <a:rPr dirty="0"/>
              <a:t>boast</a:t>
            </a:r>
            <a:r>
              <a:rPr spc="-85" dirty="0"/>
              <a:t> </a:t>
            </a:r>
            <a:r>
              <a:rPr dirty="0"/>
              <a:t>the</a:t>
            </a:r>
            <a:r>
              <a:rPr spc="-95" dirty="0"/>
              <a:t> </a:t>
            </a:r>
            <a:r>
              <a:rPr dirty="0"/>
              <a:t>highest</a:t>
            </a:r>
            <a:r>
              <a:rPr spc="-70" dirty="0"/>
              <a:t> </a:t>
            </a:r>
            <a:r>
              <a:rPr dirty="0"/>
              <a:t>number</a:t>
            </a:r>
            <a:r>
              <a:rPr spc="-75" dirty="0"/>
              <a:t> </a:t>
            </a:r>
            <a:r>
              <a:rPr spc="-25" dirty="0"/>
              <a:t>of </a:t>
            </a:r>
            <a:r>
              <a:rPr dirty="0"/>
              <a:t>universities.</a:t>
            </a:r>
            <a:r>
              <a:rPr spc="-100" dirty="0"/>
              <a:t> </a:t>
            </a:r>
            <a:r>
              <a:rPr spc="-30" dirty="0"/>
              <a:t>Conversely,</a:t>
            </a:r>
            <a:r>
              <a:rPr spc="-125" dirty="0"/>
              <a:t> </a:t>
            </a:r>
            <a:r>
              <a:rPr spc="-10" dirty="0"/>
              <a:t>countries </a:t>
            </a:r>
            <a:r>
              <a:rPr dirty="0"/>
              <a:t>like</a:t>
            </a:r>
            <a:r>
              <a:rPr spc="-85" dirty="0"/>
              <a:t> </a:t>
            </a:r>
            <a:r>
              <a:rPr dirty="0"/>
              <a:t>Uganda,</a:t>
            </a:r>
            <a:r>
              <a:rPr spc="-80" dirty="0"/>
              <a:t> </a:t>
            </a:r>
            <a:r>
              <a:rPr dirty="0"/>
              <a:t>the</a:t>
            </a:r>
            <a:r>
              <a:rPr spc="-75" dirty="0"/>
              <a:t> </a:t>
            </a:r>
            <a:r>
              <a:rPr dirty="0"/>
              <a:t>UAE,</a:t>
            </a:r>
            <a:r>
              <a:rPr spc="-80" dirty="0"/>
              <a:t> </a:t>
            </a:r>
            <a:r>
              <a:rPr dirty="0"/>
              <a:t>and</a:t>
            </a:r>
            <a:r>
              <a:rPr spc="-75" dirty="0"/>
              <a:t> </a:t>
            </a:r>
            <a:r>
              <a:rPr spc="-10" dirty="0"/>
              <a:t>Uruguay </a:t>
            </a:r>
            <a:r>
              <a:rPr dirty="0"/>
              <a:t>exhibit</a:t>
            </a:r>
            <a:r>
              <a:rPr spc="-55" dirty="0"/>
              <a:t> </a:t>
            </a:r>
            <a:r>
              <a:rPr dirty="0"/>
              <a:t>a</a:t>
            </a:r>
            <a:r>
              <a:rPr spc="-80" dirty="0"/>
              <a:t> </a:t>
            </a:r>
            <a:r>
              <a:rPr spc="-10" dirty="0"/>
              <a:t>comparatively</a:t>
            </a:r>
            <a:r>
              <a:rPr spc="-70" dirty="0"/>
              <a:t> </a:t>
            </a:r>
            <a:r>
              <a:rPr dirty="0"/>
              <a:t>lower</a:t>
            </a:r>
            <a:r>
              <a:rPr spc="-75" dirty="0"/>
              <a:t> </a:t>
            </a:r>
            <a:r>
              <a:rPr spc="-10" dirty="0"/>
              <a:t>count </a:t>
            </a:r>
            <a:r>
              <a:rPr dirty="0"/>
              <a:t>of</a:t>
            </a:r>
            <a:r>
              <a:rPr spc="-10" dirty="0"/>
              <a:t> universities.</a:t>
            </a:r>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17</a:t>
            </a:r>
            <a:endParaRPr sz="12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565" rIns="0" bIns="0" rtlCol="0">
            <a:spAutoFit/>
          </a:bodyPr>
          <a:lstStyle/>
          <a:p>
            <a:pPr marL="12700" marR="5080">
              <a:lnSpc>
                <a:spcPts val="4000"/>
              </a:lnSpc>
              <a:spcBef>
                <a:spcPts val="595"/>
              </a:spcBef>
            </a:pPr>
            <a:r>
              <a:rPr lang="en-US" dirty="0"/>
              <a:t>Which products have the highest sales volume?</a:t>
            </a:r>
            <a:endParaRPr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p:cNvSpPr txBox="1">
            <a:spLocks noGrp="1"/>
          </p:cNvSpPr>
          <p:nvPr>
            <p:ph type="body" idx="1"/>
          </p:nvPr>
        </p:nvSpPr>
        <p:spPr>
          <a:xfrm>
            <a:off x="5974460" y="1761477"/>
            <a:ext cx="5255895" cy="5096523"/>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dirty="0"/>
              <a:t>The data indicates that </a:t>
            </a:r>
            <a:r>
              <a:rPr lang="en-US" b="1" dirty="0"/>
              <a:t>“Côte de </a:t>
            </a:r>
            <a:r>
              <a:rPr lang="en-US" b="1" dirty="0" err="1"/>
              <a:t>Blaye</a:t>
            </a:r>
            <a:r>
              <a:rPr lang="en-US" b="1" dirty="0"/>
              <a:t>”</a:t>
            </a:r>
            <a:r>
              <a:rPr lang="en-US" dirty="0"/>
              <a:t> generates the </a:t>
            </a:r>
            <a:r>
              <a:rPr lang="en-US" b="1" dirty="0"/>
              <a:t>highest sales volume</a:t>
            </a:r>
            <a:r>
              <a:rPr lang="en-US" dirty="0"/>
              <a:t>, followed by </a:t>
            </a:r>
            <a:r>
              <a:rPr lang="en-US" b="1" dirty="0"/>
              <a:t>“Thüringer </a:t>
            </a:r>
            <a:r>
              <a:rPr lang="en-US" b="1" dirty="0" err="1"/>
              <a:t>Rostbratwurst</a:t>
            </a:r>
            <a:r>
              <a:rPr lang="en-US" b="1" dirty="0"/>
              <a:t>”</a:t>
            </a:r>
            <a:r>
              <a:rPr lang="en-US" dirty="0"/>
              <a:t> and </a:t>
            </a:r>
            <a:r>
              <a:rPr lang="en-US" b="1" dirty="0"/>
              <a:t>“Raclette </a:t>
            </a:r>
            <a:r>
              <a:rPr lang="en-US" b="1" dirty="0" err="1"/>
              <a:t>Courdavault</a:t>
            </a:r>
            <a:r>
              <a:rPr lang="en-US" b="1" dirty="0"/>
              <a:t>.”</a:t>
            </a:r>
            <a:r>
              <a:rPr lang="en-US" dirty="0"/>
              <a:t> At the category level, </a:t>
            </a:r>
            <a:r>
              <a:rPr lang="en-US" b="1" dirty="0"/>
              <a:t>Beverages</a:t>
            </a:r>
            <a:r>
              <a:rPr lang="en-US" dirty="0"/>
              <a:t> lead in total sales, followed closely by </a:t>
            </a:r>
            <a:r>
              <a:rPr lang="en-US" b="1" dirty="0"/>
              <a:t>Dairy Products</a:t>
            </a:r>
            <a:r>
              <a:rPr lang="en-US" dirty="0"/>
              <a:t> and </a:t>
            </a:r>
            <a:r>
              <a:rPr lang="en-US" b="1" dirty="0"/>
              <a:t>Confections.</a:t>
            </a:r>
            <a:r>
              <a:rPr lang="en-US" dirty="0"/>
              <a:t> This suggests that beverage items are the primary revenue drivers, while dairy and confectionery products also contribute significantly to overall sales performance.</a:t>
            </a:r>
            <a:endParaRPr spc="-10" dirty="0"/>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18</a:t>
            </a:r>
            <a:endParaRPr sz="1200">
              <a:latin typeface="Calibri"/>
              <a:cs typeface="Calibri"/>
            </a:endParaRPr>
          </a:p>
        </p:txBody>
      </p:sp>
      <p:pic>
        <p:nvPicPr>
          <p:cNvPr id="8" name="Picture 7" descr="A graph of blue and grey color&#10;&#10;AI-generated content may be incorrect.">
            <a:extLst>
              <a:ext uri="{FF2B5EF4-FFF2-40B4-BE49-F238E27FC236}">
                <a16:creationId xmlns:a16="http://schemas.microsoft.com/office/drawing/2014/main" id="{2D55912A-1D29-2694-26AD-9261DA9C2E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914400"/>
            <a:ext cx="4934639" cy="3600953"/>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4460" y="536524"/>
            <a:ext cx="4981575" cy="1581715"/>
          </a:xfrm>
          <a:prstGeom prst="rect">
            <a:avLst/>
          </a:prstGeom>
        </p:spPr>
        <p:txBody>
          <a:bodyPr vert="horz" wrap="square" lIns="0" tIns="75565" rIns="0" bIns="0" rtlCol="0">
            <a:spAutoFit/>
          </a:bodyPr>
          <a:lstStyle/>
          <a:p>
            <a:pPr marL="12700" marR="5080">
              <a:lnSpc>
                <a:spcPts val="4000"/>
              </a:lnSpc>
              <a:spcBef>
                <a:spcPts val="595"/>
              </a:spcBef>
            </a:pPr>
            <a:r>
              <a:rPr lang="en-US" sz="2800" dirty="0"/>
              <a:t>How does the sales volume vary across different product categories?</a:t>
            </a:r>
            <a:endParaRPr sz="2800" spc="-10" dirty="0"/>
          </a:p>
        </p:txBody>
      </p:sp>
      <p:sp>
        <p:nvSpPr>
          <p:cNvPr id="4" name="object 4"/>
          <p:cNvSpPr/>
          <p:nvPr/>
        </p:nvSpPr>
        <p:spPr>
          <a:xfrm>
            <a:off x="0" y="5486399"/>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p:cNvSpPr txBox="1">
            <a:spLocks noGrp="1"/>
          </p:cNvSpPr>
          <p:nvPr>
            <p:ph type="body" idx="1"/>
          </p:nvPr>
        </p:nvSpPr>
        <p:spPr>
          <a:xfrm>
            <a:off x="5974460" y="2412873"/>
            <a:ext cx="5255895" cy="4043928"/>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dirty="0"/>
              <a:t>The visualization shows that </a:t>
            </a:r>
            <a:r>
              <a:rPr lang="en-US" sz="2400" b="1" dirty="0"/>
              <a:t>sales volumes vary significantly across product categories.</a:t>
            </a:r>
            <a:r>
              <a:rPr lang="en-US" sz="2400" dirty="0"/>
              <a:t> Categories such as </a:t>
            </a:r>
            <a:r>
              <a:rPr lang="en-US" sz="2400" b="1" dirty="0"/>
              <a:t>Beverages, Dairy Products, and Confections</a:t>
            </a:r>
            <a:r>
              <a:rPr lang="en-US" sz="2400" dirty="0"/>
              <a:t> contribute the largest portions of total sales, while </a:t>
            </a:r>
            <a:r>
              <a:rPr lang="en-US" sz="2400" b="1" dirty="0"/>
              <a:t>Condiments, Produce, and Grains/Cereals</a:t>
            </a:r>
            <a:r>
              <a:rPr lang="en-US" sz="2400" dirty="0"/>
              <a:t> show relatively smaller shares. Within each category, a few key products dominate sales, indicating </a:t>
            </a:r>
            <a:r>
              <a:rPr lang="en-US" sz="2400" b="1" dirty="0"/>
              <a:t>a concentration of revenue among top-performing items</a:t>
            </a:r>
            <a:r>
              <a:rPr lang="en-US" sz="2400" dirty="0"/>
              <a:t> rather than an even distribution across all products.</a:t>
            </a:r>
            <a:endParaRPr sz="2400" spc="-10" dirty="0"/>
          </a:p>
        </p:txBody>
      </p:sp>
      <p:sp>
        <p:nvSpPr>
          <p:cNvPr id="7" name="object 7"/>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19</a:t>
            </a:r>
            <a:endParaRPr sz="1200">
              <a:latin typeface="Calibri"/>
              <a:cs typeface="Calibri"/>
            </a:endParaRPr>
          </a:p>
        </p:txBody>
      </p:sp>
      <p:pic>
        <p:nvPicPr>
          <p:cNvPr id="9" name="Picture 8" descr="A screenshot of a graph&#10;&#10;AI-generated content may be incorrect.">
            <a:extLst>
              <a:ext uri="{FF2B5EF4-FFF2-40B4-BE49-F238E27FC236}">
                <a16:creationId xmlns:a16="http://schemas.microsoft.com/office/drawing/2014/main" id="{1433D1A1-BE92-1DE6-5FD4-D682D10745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399" y="1085164"/>
            <a:ext cx="5255895" cy="386783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Can we visualize the pricing distribution of products?</a:t>
            </a:r>
            <a:endParaRPr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p:cNvSpPr txBox="1">
            <a:spLocks noGrp="1"/>
          </p:cNvSpPr>
          <p:nvPr>
            <p:ph type="body" idx="1"/>
          </p:nvPr>
        </p:nvSpPr>
        <p:spPr>
          <a:xfrm>
            <a:off x="5974460" y="2412873"/>
            <a:ext cx="5255895" cy="4376326"/>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dirty="0"/>
              <a:t>The visualization shows that product prices are heavily concentrated in the lower range. Most products are priced below 50 units, indicating a focus on affordable and mid-range offerings. A smaller number of products are priced between 50 and 100 units, while only a few fall above 150 units, representing premium or niche items. This distribution suggests that the product portfolio primarily targets cost-conscious customers, with limited emphasis on high-end pricing segments.</a:t>
            </a:r>
            <a:endParaRPr sz="2400" spc="-10" dirty="0"/>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21</a:t>
            </a:r>
            <a:endParaRPr sz="1200">
              <a:latin typeface="Calibri"/>
              <a:cs typeface="Calibri"/>
            </a:endParaRPr>
          </a:p>
        </p:txBody>
      </p:sp>
      <p:pic>
        <p:nvPicPr>
          <p:cNvPr id="10" name="Picture 9" descr="A graph with blue squares&#10;&#10;AI-generated content may be incorrect.">
            <a:extLst>
              <a:ext uri="{FF2B5EF4-FFF2-40B4-BE49-F238E27FC236}">
                <a16:creationId xmlns:a16="http://schemas.microsoft.com/office/drawing/2014/main" id="{F0B20ED5-A8B9-DF6F-3204-249090BB6A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714" y="914400"/>
            <a:ext cx="5255895" cy="36576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4460" y="536524"/>
            <a:ext cx="4981575" cy="1068754"/>
          </a:xfrm>
          <a:prstGeom prst="rect">
            <a:avLst/>
          </a:prstGeom>
        </p:spPr>
        <p:txBody>
          <a:bodyPr vert="horz" wrap="square" lIns="0" tIns="75565" rIns="0" bIns="0" rtlCol="0">
            <a:spAutoFit/>
          </a:bodyPr>
          <a:lstStyle/>
          <a:p>
            <a:pPr marL="12700" marR="5080">
              <a:lnSpc>
                <a:spcPts val="4000"/>
              </a:lnSpc>
              <a:spcBef>
                <a:spcPts val="595"/>
              </a:spcBef>
            </a:pPr>
            <a:r>
              <a:rPr lang="en-US" sz="2800" dirty="0"/>
              <a:t>How many products are supplied by each supplier?</a:t>
            </a:r>
            <a:endParaRPr sz="2800"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p:cNvSpPr txBox="1">
            <a:spLocks noGrp="1"/>
          </p:cNvSpPr>
          <p:nvPr>
            <p:ph type="body" idx="1"/>
          </p:nvPr>
        </p:nvSpPr>
        <p:spPr>
          <a:xfrm>
            <a:off x="5974460" y="1926668"/>
            <a:ext cx="5255895" cy="4708725"/>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dirty="0"/>
              <a:t>The visualization shows the </a:t>
            </a:r>
            <a:r>
              <a:rPr lang="en-US" sz="2400" b="1" dirty="0"/>
              <a:t>count of products supplied by each company</a:t>
            </a:r>
            <a:r>
              <a:rPr lang="en-US" sz="2400" dirty="0"/>
              <a:t>. Most suppliers contribute a </a:t>
            </a:r>
            <a:r>
              <a:rPr lang="en-US" sz="2400" b="1" dirty="0"/>
              <a:t>small and fairly even share</a:t>
            </a:r>
            <a:r>
              <a:rPr lang="en-US" sz="2400" dirty="0"/>
              <a:t>, typically ranging between </a:t>
            </a:r>
            <a:r>
              <a:rPr lang="en-US" sz="2400" b="1" dirty="0"/>
              <a:t>2 to 5 products each</a:t>
            </a:r>
            <a:r>
              <a:rPr lang="en-US" sz="2400" dirty="0"/>
              <a:t>. A few suppliers, such as </a:t>
            </a:r>
            <a:r>
              <a:rPr lang="en-US" sz="2400" b="1" dirty="0"/>
              <a:t>Pavlova Ltd.</a:t>
            </a:r>
            <a:r>
              <a:rPr lang="en-US" sz="2400" dirty="0"/>
              <a:t> and </a:t>
            </a:r>
            <a:r>
              <a:rPr lang="en-US" sz="2400" b="1" dirty="0"/>
              <a:t>Plutzer </a:t>
            </a:r>
            <a:r>
              <a:rPr lang="en-US" sz="2400" b="1" dirty="0" err="1"/>
              <a:t>Lebensmittelsgroßmärkte</a:t>
            </a:r>
            <a:r>
              <a:rPr lang="en-US" sz="2400" b="1" dirty="0"/>
              <a:t> AG</a:t>
            </a:r>
            <a:r>
              <a:rPr lang="en-US" sz="2400" dirty="0"/>
              <a:t>, supply a slightly higher number of products (around </a:t>
            </a:r>
            <a:r>
              <a:rPr lang="en-US" sz="2400" b="1" dirty="0"/>
              <a:t>5 products each</a:t>
            </a:r>
            <a:r>
              <a:rPr lang="en-US" sz="2400" dirty="0"/>
              <a:t>), while many others contribute </a:t>
            </a:r>
            <a:r>
              <a:rPr lang="en-US" sz="2400" b="1" dirty="0"/>
              <a:t>2–3 products</a:t>
            </a:r>
            <a:r>
              <a:rPr lang="en-US" sz="2400" dirty="0"/>
              <a:t>. This indicates that the product supply is </a:t>
            </a:r>
            <a:r>
              <a:rPr lang="en-US" sz="2400" b="1" dirty="0"/>
              <a:t>distributed across multiple suppliers</a:t>
            </a:r>
            <a:r>
              <a:rPr lang="en-US" sz="2400" dirty="0"/>
              <a:t>, with no single supplier dominating the catalog.</a:t>
            </a:r>
            <a:endParaRPr sz="2400" spc="-10" dirty="0"/>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22</a:t>
            </a:r>
            <a:endParaRPr sz="1200">
              <a:latin typeface="Calibri"/>
              <a:cs typeface="Calibri"/>
            </a:endParaRPr>
          </a:p>
        </p:txBody>
      </p:sp>
      <p:pic>
        <p:nvPicPr>
          <p:cNvPr id="8" name="Picture 7" descr="A colorful pie chart with numbers and text&#10;&#10;AI-generated content may be incorrect.">
            <a:extLst>
              <a:ext uri="{FF2B5EF4-FFF2-40B4-BE49-F238E27FC236}">
                <a16:creationId xmlns:a16="http://schemas.microsoft.com/office/drawing/2014/main" id="{C962BC34-E761-E291-7E0A-4B1833D18F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838200"/>
            <a:ext cx="4981574" cy="3810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05400" y="536524"/>
            <a:ext cx="6356621" cy="1068754"/>
          </a:xfrm>
          <a:prstGeom prst="rect">
            <a:avLst/>
          </a:prstGeom>
        </p:spPr>
        <p:txBody>
          <a:bodyPr vert="horz" wrap="square" lIns="0" tIns="75565" rIns="0" bIns="0" rtlCol="0">
            <a:spAutoFit/>
          </a:bodyPr>
          <a:lstStyle/>
          <a:p>
            <a:pPr marL="12700" marR="5080">
              <a:lnSpc>
                <a:spcPts val="4000"/>
              </a:lnSpc>
              <a:spcBef>
                <a:spcPts val="595"/>
              </a:spcBef>
            </a:pPr>
            <a:r>
              <a:rPr lang="en-US" sz="2800" dirty="0"/>
              <a:t>How does product pricing vary across different suppliers?</a:t>
            </a:r>
            <a:endParaRPr sz="2800"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p:cNvSpPr txBox="1">
            <a:spLocks noGrp="1"/>
          </p:cNvSpPr>
          <p:nvPr>
            <p:ph type="body" idx="1"/>
          </p:nvPr>
        </p:nvSpPr>
        <p:spPr>
          <a:xfrm>
            <a:off x="4953000" y="1828800"/>
            <a:ext cx="7010399" cy="4856458"/>
          </a:xfrm>
          <a:prstGeom prst="rect">
            <a:avLst/>
          </a:prstGeom>
        </p:spPr>
        <p:txBody>
          <a:bodyPr vert="horz" wrap="square" lIns="0" tIns="54610" rIns="0" bIns="0" rtlCol="0">
            <a:spAutoFit/>
          </a:bodyPr>
          <a:lstStyle/>
          <a:p>
            <a:r>
              <a:rPr lang="en-US" sz="2400" dirty="0"/>
              <a:t>The visualization shows that </a:t>
            </a:r>
            <a:r>
              <a:rPr lang="en-US" sz="2400" b="1" dirty="0"/>
              <a:t>average product prices vary considerably across suppliers</a:t>
            </a:r>
            <a:r>
              <a:rPr lang="en-US" sz="2400" dirty="0"/>
              <a:t>. Some suppliers, such as those represented by </a:t>
            </a:r>
            <a:r>
              <a:rPr lang="en-US" sz="2400" b="1" dirty="0"/>
              <a:t>Supplier IDs 10, 15, and 25</a:t>
            </a:r>
            <a:r>
              <a:rPr lang="en-US" sz="2400" dirty="0"/>
              <a:t>, offer products with </a:t>
            </a:r>
            <a:r>
              <a:rPr lang="en-US" sz="2400" b="1" dirty="0"/>
              <a:t>higher average prices</a:t>
            </a:r>
            <a:r>
              <a:rPr lang="en-US" sz="2400" dirty="0"/>
              <a:t>, especially in categories like </a:t>
            </a:r>
            <a:r>
              <a:rPr lang="en-US" sz="2400" b="1" dirty="0"/>
              <a:t>Meat/Poultry</a:t>
            </a:r>
            <a:r>
              <a:rPr lang="en-US" sz="2400" dirty="0"/>
              <a:t> and </a:t>
            </a:r>
            <a:r>
              <a:rPr lang="en-US" sz="2400" b="1" dirty="0"/>
              <a:t>Dairy Products</a:t>
            </a:r>
            <a:r>
              <a:rPr lang="en-US" sz="2400" dirty="0"/>
              <a:t>. Others, such as </a:t>
            </a:r>
            <a:r>
              <a:rPr lang="en-US" sz="2400" b="1" dirty="0"/>
              <a:t>Supplier IDs 5 and 8</a:t>
            </a:r>
            <a:r>
              <a:rPr lang="en-US" sz="2400" dirty="0"/>
              <a:t>, provide </a:t>
            </a:r>
            <a:r>
              <a:rPr lang="en-US" sz="2400" b="1" dirty="0"/>
              <a:t>lower-priced items</a:t>
            </a:r>
            <a:r>
              <a:rPr lang="en-US" sz="2400" dirty="0"/>
              <a:t> across multiple categories like </a:t>
            </a:r>
            <a:r>
              <a:rPr lang="en-US" sz="2400" b="1" dirty="0"/>
              <a:t>Beverages</a:t>
            </a:r>
            <a:r>
              <a:rPr lang="en-US" sz="2400" dirty="0"/>
              <a:t> and </a:t>
            </a:r>
            <a:r>
              <a:rPr lang="en-US" sz="2400" b="1" dirty="0"/>
              <a:t>Confections</a:t>
            </a:r>
            <a:r>
              <a:rPr lang="en-US" sz="2400" dirty="0"/>
              <a:t>.</a:t>
            </a:r>
          </a:p>
          <a:p>
            <a:r>
              <a:rPr lang="en-US" sz="2400" dirty="0"/>
              <a:t>This indicates that pricing differences are influenced by both the </a:t>
            </a:r>
            <a:r>
              <a:rPr lang="en-US" sz="2400" b="1" dirty="0"/>
              <a:t>supplier</a:t>
            </a:r>
            <a:r>
              <a:rPr lang="en-US" sz="2400" dirty="0"/>
              <a:t> and the </a:t>
            </a:r>
            <a:r>
              <a:rPr lang="en-US" sz="2400" b="1" dirty="0"/>
              <a:t>product category</a:t>
            </a:r>
            <a:r>
              <a:rPr lang="en-US" sz="2400" dirty="0"/>
              <a:t> — suppliers specializing in premium or perishable goods tend to have higher prices, while those focusing on general consumables maintain more moderate pricing.</a:t>
            </a:r>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23</a:t>
            </a:r>
            <a:endParaRPr sz="1200">
              <a:latin typeface="Calibri"/>
              <a:cs typeface="Calibri"/>
            </a:endParaRPr>
          </a:p>
        </p:txBody>
      </p:sp>
      <p:pic>
        <p:nvPicPr>
          <p:cNvPr id="8" name="Picture 7" descr="A graph of different colored bars&#10;&#10;AI-generated content may be incorrect.">
            <a:extLst>
              <a:ext uri="{FF2B5EF4-FFF2-40B4-BE49-F238E27FC236}">
                <a16:creationId xmlns:a16="http://schemas.microsoft.com/office/drawing/2014/main" id="{E8337A54-83F3-6488-6DDE-8DBD4177B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979" y="1085164"/>
            <a:ext cx="3886742" cy="324847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75565" rIns="0" bIns="0" rtlCol="0">
            <a:spAutoFit/>
          </a:bodyPr>
          <a:lstStyle/>
          <a:p>
            <a:pPr marL="12700" marR="5080">
              <a:lnSpc>
                <a:spcPts val="4000"/>
              </a:lnSpc>
              <a:spcBef>
                <a:spcPts val="595"/>
              </a:spcBef>
            </a:pPr>
            <a:r>
              <a:rPr lang="en-US" dirty="0"/>
              <a:t>What is the geographical distribution of suppliers?</a:t>
            </a:r>
            <a:endParaRPr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p:cNvSpPr txBox="1">
            <a:spLocks noGrp="1"/>
          </p:cNvSpPr>
          <p:nvPr>
            <p:ph type="body" idx="1"/>
          </p:nvPr>
        </p:nvSpPr>
        <p:spPr>
          <a:xfrm>
            <a:off x="5666583" y="1704709"/>
            <a:ext cx="5820155" cy="4856458"/>
          </a:xfrm>
          <a:prstGeom prst="rect">
            <a:avLst/>
          </a:prstGeom>
        </p:spPr>
        <p:txBody>
          <a:bodyPr vert="horz" wrap="square" lIns="0" tIns="54610" rIns="0" bIns="0" rtlCol="0">
            <a:spAutoFit/>
          </a:bodyPr>
          <a:lstStyle/>
          <a:p>
            <a:r>
              <a:rPr lang="en-US" sz="2400" dirty="0"/>
              <a:t>The visualization shows that the </a:t>
            </a:r>
            <a:r>
              <a:rPr lang="en-US" sz="2400" b="1" dirty="0"/>
              <a:t>majority of suppliers are concentrated in Europe</a:t>
            </a:r>
            <a:r>
              <a:rPr lang="en-US" sz="2400" dirty="0"/>
              <a:t>, with a notable presence in countries such as </a:t>
            </a:r>
            <a:r>
              <a:rPr lang="en-US" sz="2400" b="1" dirty="0"/>
              <a:t>Germany, France, and the United Kingdom</a:t>
            </a:r>
            <a:r>
              <a:rPr lang="en-US" sz="2400" dirty="0"/>
              <a:t>. There are also </a:t>
            </a:r>
            <a:r>
              <a:rPr lang="en-US" sz="2400" b="1" dirty="0"/>
              <a:t>suppliers from North America, Australia, and parts of Asia</a:t>
            </a:r>
            <a:r>
              <a:rPr lang="en-US" sz="2400" dirty="0"/>
              <a:t>, indicating a diverse but </a:t>
            </a:r>
            <a:r>
              <a:rPr lang="en-US" sz="2400" b="1" dirty="0"/>
              <a:t>Europe-dominated supplier network</a:t>
            </a:r>
            <a:r>
              <a:rPr lang="en-US" sz="2400" dirty="0"/>
              <a:t>.</a:t>
            </a:r>
          </a:p>
          <a:p>
            <a:r>
              <a:rPr lang="en-US" sz="2400" dirty="0"/>
              <a:t>This distribution suggests that the company's supply chain is </a:t>
            </a:r>
            <a:r>
              <a:rPr lang="en-US" sz="2400" b="1" dirty="0"/>
              <a:t>heavily centered in Europe</a:t>
            </a:r>
            <a:r>
              <a:rPr lang="en-US" sz="2400" dirty="0"/>
              <a:t>, while maintaining a </a:t>
            </a:r>
            <a:r>
              <a:rPr lang="en-US" sz="2400" b="1" dirty="0"/>
              <a:t>global reach</a:t>
            </a:r>
            <a:r>
              <a:rPr lang="en-US" sz="2400" dirty="0"/>
              <a:t> with contributions from other continents to ensure product variety and availability across regions.</a:t>
            </a:r>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10" name="Picture 9" descr="A map of the world with blue dots&#10;&#10;AI-generated content may be incorrect.">
            <a:extLst>
              <a:ext uri="{FF2B5EF4-FFF2-40B4-BE49-F238E27FC236}">
                <a16:creationId xmlns:a16="http://schemas.microsoft.com/office/drawing/2014/main" id="{D4C49955-AE13-AD2B-9542-B30240B026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6636" y="1085164"/>
            <a:ext cx="4713564" cy="36392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854835" cy="1752600"/>
          </a:xfrm>
          <a:custGeom>
            <a:avLst/>
            <a:gdLst/>
            <a:ahLst/>
            <a:cxnLst/>
            <a:rect l="l" t="t" r="r" b="b"/>
            <a:pathLst>
              <a:path w="1854835" h="1752600">
                <a:moveTo>
                  <a:pt x="1854708" y="0"/>
                </a:moveTo>
                <a:lnTo>
                  <a:pt x="0" y="0"/>
                </a:lnTo>
                <a:lnTo>
                  <a:pt x="0" y="1752600"/>
                </a:lnTo>
                <a:lnTo>
                  <a:pt x="1854708" y="1752600"/>
                </a:lnTo>
                <a:lnTo>
                  <a:pt x="1854708" y="0"/>
                </a:lnTo>
                <a:close/>
              </a:path>
            </a:pathLst>
          </a:custGeom>
          <a:solidFill>
            <a:srgbClr val="A4A4A4"/>
          </a:solidFill>
        </p:spPr>
        <p:txBody>
          <a:bodyPr wrap="square" lIns="0" tIns="0" rIns="0" bIns="0" rtlCol="0"/>
          <a:lstStyle/>
          <a:p>
            <a:endParaRPr/>
          </a:p>
        </p:txBody>
      </p:sp>
      <p:sp>
        <p:nvSpPr>
          <p:cNvPr id="3" name="object 3"/>
          <p:cNvSpPr/>
          <p:nvPr/>
        </p:nvSpPr>
        <p:spPr>
          <a:xfrm>
            <a:off x="10337292" y="5122162"/>
            <a:ext cx="1854835" cy="1736089"/>
          </a:xfrm>
          <a:custGeom>
            <a:avLst/>
            <a:gdLst/>
            <a:ahLst/>
            <a:cxnLst/>
            <a:rect l="l" t="t" r="r" b="b"/>
            <a:pathLst>
              <a:path w="1854834" h="1736090">
                <a:moveTo>
                  <a:pt x="1854707" y="0"/>
                </a:moveTo>
                <a:lnTo>
                  <a:pt x="0" y="0"/>
                </a:lnTo>
                <a:lnTo>
                  <a:pt x="0" y="1735837"/>
                </a:lnTo>
                <a:lnTo>
                  <a:pt x="1854707" y="1735837"/>
                </a:lnTo>
                <a:lnTo>
                  <a:pt x="1854707" y="0"/>
                </a:lnTo>
                <a:close/>
              </a:path>
            </a:pathLst>
          </a:custGeom>
          <a:solidFill>
            <a:srgbClr val="A4A4A4"/>
          </a:solidFill>
        </p:spPr>
        <p:txBody>
          <a:bodyPr wrap="square" lIns="0" tIns="0" rIns="0" bIns="0" rtlCol="0"/>
          <a:lstStyle/>
          <a:p>
            <a:endParaRPr/>
          </a:p>
        </p:txBody>
      </p:sp>
      <p:sp>
        <p:nvSpPr>
          <p:cNvPr id="4" name="object 4"/>
          <p:cNvSpPr txBox="1">
            <a:spLocks noGrp="1"/>
          </p:cNvSpPr>
          <p:nvPr>
            <p:ph type="title"/>
          </p:nvPr>
        </p:nvSpPr>
        <p:spPr>
          <a:xfrm>
            <a:off x="2209800" y="218441"/>
            <a:ext cx="1411605" cy="391160"/>
          </a:xfrm>
          <a:prstGeom prst="rect">
            <a:avLst/>
          </a:prstGeom>
        </p:spPr>
        <p:txBody>
          <a:bodyPr vert="horz" wrap="square" lIns="0" tIns="12700" rIns="0" bIns="0" rtlCol="0">
            <a:spAutoFit/>
          </a:bodyPr>
          <a:lstStyle/>
          <a:p>
            <a:pPr marL="12700">
              <a:lnSpc>
                <a:spcPct val="100000"/>
              </a:lnSpc>
              <a:spcBef>
                <a:spcPts val="100"/>
              </a:spcBef>
            </a:pPr>
            <a:r>
              <a:rPr sz="2400" b="1" dirty="0"/>
              <a:t>ER</a:t>
            </a:r>
            <a:r>
              <a:rPr sz="2400" b="1" spc="-70" dirty="0"/>
              <a:t> </a:t>
            </a:r>
            <a:r>
              <a:rPr sz="2400" b="1" spc="-10" dirty="0"/>
              <a:t>Diagram</a:t>
            </a:r>
            <a:endParaRPr sz="2400" b="1" dirty="0"/>
          </a:p>
        </p:txBody>
      </p:sp>
      <p:sp>
        <p:nvSpPr>
          <p:cNvPr id="5" name="object 5"/>
          <p:cNvSpPr txBox="1"/>
          <p:nvPr/>
        </p:nvSpPr>
        <p:spPr>
          <a:xfrm>
            <a:off x="12010390" y="6573113"/>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5</a:t>
            </a:r>
            <a:endParaRPr sz="1200">
              <a:latin typeface="Calibri"/>
              <a:cs typeface="Calibri"/>
            </a:endParaRPr>
          </a:p>
        </p:txBody>
      </p:sp>
      <p:pic>
        <p:nvPicPr>
          <p:cNvPr id="8" name="Picture 7" descr="A screenshot of a computer">
            <a:extLst>
              <a:ext uri="{FF2B5EF4-FFF2-40B4-BE49-F238E27FC236}">
                <a16:creationId xmlns:a16="http://schemas.microsoft.com/office/drawing/2014/main" id="{4937D1E5-E285-DD97-FF3B-8037742FD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838200"/>
            <a:ext cx="10972800" cy="573491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82281" y="2846577"/>
            <a:ext cx="4026535" cy="1763395"/>
          </a:xfrm>
          <a:prstGeom prst="rect">
            <a:avLst/>
          </a:prstGeom>
        </p:spPr>
        <p:txBody>
          <a:bodyPr vert="horz" wrap="square" lIns="0" tIns="116205" rIns="0" bIns="0" rtlCol="0">
            <a:spAutoFit/>
          </a:bodyPr>
          <a:lstStyle/>
          <a:p>
            <a:pPr marL="544195" marR="5080" indent="-532130">
              <a:lnSpc>
                <a:spcPts val="6480"/>
              </a:lnSpc>
              <a:spcBef>
                <a:spcPts val="915"/>
              </a:spcBef>
            </a:pPr>
            <a:r>
              <a:rPr sz="6000" dirty="0"/>
              <a:t>EDA</a:t>
            </a:r>
            <a:r>
              <a:rPr sz="6000" spc="-150" dirty="0"/>
              <a:t> </a:t>
            </a:r>
            <a:r>
              <a:rPr sz="6000" spc="-20" dirty="0"/>
              <a:t>Problem </a:t>
            </a:r>
            <a:r>
              <a:rPr sz="6000" spc="-35" dirty="0"/>
              <a:t>Statements</a:t>
            </a:r>
            <a:endParaRPr sz="6000"/>
          </a:p>
        </p:txBody>
      </p:sp>
      <p:pic>
        <p:nvPicPr>
          <p:cNvPr id="3" name="object 3"/>
          <p:cNvPicPr/>
          <p:nvPr/>
        </p:nvPicPr>
        <p:blipFill>
          <a:blip r:embed="rId2" cstate="print"/>
          <a:stretch>
            <a:fillRect/>
          </a:stretch>
        </p:blipFill>
        <p:spPr>
          <a:xfrm>
            <a:off x="923544" y="722376"/>
            <a:ext cx="1490471" cy="245363"/>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22CDDF-D28F-BF33-28E3-2B7DAC0ECC4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6D4BB7E-DA0C-6B78-EC01-D28056F50864}"/>
              </a:ext>
            </a:extLst>
          </p:cNvPr>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What is the average number of orders per customer?</a:t>
            </a:r>
            <a:endParaRPr spc="-10" dirty="0"/>
          </a:p>
        </p:txBody>
      </p:sp>
      <p:sp>
        <p:nvSpPr>
          <p:cNvPr id="3" name="object 3">
            <a:extLst>
              <a:ext uri="{FF2B5EF4-FFF2-40B4-BE49-F238E27FC236}">
                <a16:creationId xmlns:a16="http://schemas.microsoft.com/office/drawing/2014/main" id="{87904934-756F-AFC7-5530-31FCB7D580EC}"/>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45C3A9FE-B59B-A043-36CE-9C65D4CFCF84}"/>
              </a:ext>
            </a:extLst>
          </p:cNvPr>
          <p:cNvSpPr txBox="1">
            <a:spLocks noGrp="1"/>
          </p:cNvSpPr>
          <p:nvPr>
            <p:ph type="body" idx="1"/>
          </p:nvPr>
        </p:nvSpPr>
        <p:spPr>
          <a:xfrm>
            <a:off x="5974460" y="3048000"/>
            <a:ext cx="5820155" cy="1163139"/>
          </a:xfrm>
          <a:prstGeom prst="rect">
            <a:avLst/>
          </a:prstGeom>
        </p:spPr>
        <p:txBody>
          <a:bodyPr vert="horz" wrap="square" lIns="0" tIns="54610" rIns="0" bIns="0" rtlCol="0">
            <a:spAutoFit/>
          </a:bodyPr>
          <a:lstStyle/>
          <a:p>
            <a:r>
              <a:rPr lang="en-US" sz="2400" dirty="0"/>
              <a:t>On average, each customer places </a:t>
            </a:r>
            <a:r>
              <a:rPr lang="en-US" sz="2400" b="1" dirty="0"/>
              <a:t>8.54 orders</a:t>
            </a:r>
            <a:r>
              <a:rPr lang="en-US" sz="2400" dirty="0"/>
              <a:t>, showing a good level of repeat purchasing behavior.</a:t>
            </a:r>
          </a:p>
        </p:txBody>
      </p:sp>
      <p:sp>
        <p:nvSpPr>
          <p:cNvPr id="6" name="object 6">
            <a:extLst>
              <a:ext uri="{FF2B5EF4-FFF2-40B4-BE49-F238E27FC236}">
                <a16:creationId xmlns:a16="http://schemas.microsoft.com/office/drawing/2014/main" id="{AEE00B8F-249D-F275-EB87-A2161742CA84}"/>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9" name="Picture 8" descr="A screenshot of a computer screen&#10;&#10;AI-generated content may be incorrect.">
            <a:extLst>
              <a:ext uri="{FF2B5EF4-FFF2-40B4-BE49-F238E27FC236}">
                <a16:creationId xmlns:a16="http://schemas.microsoft.com/office/drawing/2014/main" id="{979CEB60-803D-525A-6338-A5AAF15E11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26" y="628259"/>
            <a:ext cx="4684974" cy="2800741"/>
          </a:xfrm>
          <a:prstGeom prst="rect">
            <a:avLst/>
          </a:prstGeom>
        </p:spPr>
      </p:pic>
      <p:pic>
        <p:nvPicPr>
          <p:cNvPr id="12" name="Picture 11" descr="A screenshot of a computer&#10;&#10;AI-generated content may be incorrect.">
            <a:extLst>
              <a:ext uri="{FF2B5EF4-FFF2-40B4-BE49-F238E27FC236}">
                <a16:creationId xmlns:a16="http://schemas.microsoft.com/office/drawing/2014/main" id="{D690CF66-BD8B-2C2D-9A56-5F8D6F18F8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8140" y="3943302"/>
            <a:ext cx="3688660" cy="1543098"/>
          </a:xfrm>
          <a:prstGeom prst="rect">
            <a:avLst/>
          </a:prstGeom>
        </p:spPr>
      </p:pic>
    </p:spTree>
    <p:extLst>
      <p:ext uri="{BB962C8B-B14F-4D97-AF65-F5344CB8AC3E}">
        <p14:creationId xmlns:p14="http://schemas.microsoft.com/office/powerpoint/2010/main" val="868740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37752-BC88-D8AB-D78A-784BFEB8B2E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B8C168-EB25-70CF-A828-8C144EE04C7B}"/>
              </a:ext>
            </a:extLst>
          </p:cNvPr>
          <p:cNvSpPr txBox="1">
            <a:spLocks noGrp="1"/>
          </p:cNvSpPr>
          <p:nvPr>
            <p:ph type="title"/>
          </p:nvPr>
        </p:nvSpPr>
        <p:spPr>
          <a:xfrm>
            <a:off x="5974460" y="536524"/>
            <a:ext cx="4981575" cy="1102225"/>
          </a:xfrm>
          <a:prstGeom prst="rect">
            <a:avLst/>
          </a:prstGeom>
        </p:spPr>
        <p:txBody>
          <a:bodyPr vert="horz" wrap="square" lIns="0" tIns="75565" rIns="0" bIns="0" rtlCol="0">
            <a:spAutoFit/>
          </a:bodyPr>
          <a:lstStyle/>
          <a:p>
            <a:pPr marL="12700" marR="5080">
              <a:lnSpc>
                <a:spcPts val="4000"/>
              </a:lnSpc>
              <a:spcBef>
                <a:spcPts val="595"/>
              </a:spcBef>
            </a:pPr>
            <a:r>
              <a:rPr lang="en-US" dirty="0"/>
              <a:t> Are there high-value repeat customers? </a:t>
            </a:r>
            <a:endParaRPr spc="-10" dirty="0"/>
          </a:p>
        </p:txBody>
      </p:sp>
      <p:sp>
        <p:nvSpPr>
          <p:cNvPr id="3" name="object 3">
            <a:extLst>
              <a:ext uri="{FF2B5EF4-FFF2-40B4-BE49-F238E27FC236}">
                <a16:creationId xmlns:a16="http://schemas.microsoft.com/office/drawing/2014/main" id="{8A66DEE8-F5C7-479B-F4B9-351057C5D6DF}"/>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C87D3B59-2C49-98D1-E0A5-1F54EA751D9E}"/>
              </a:ext>
            </a:extLst>
          </p:cNvPr>
          <p:cNvSpPr txBox="1">
            <a:spLocks noGrp="1"/>
          </p:cNvSpPr>
          <p:nvPr>
            <p:ph type="body" idx="1"/>
          </p:nvPr>
        </p:nvSpPr>
        <p:spPr>
          <a:xfrm>
            <a:off x="5909094" y="1869740"/>
            <a:ext cx="5820155" cy="4364015"/>
          </a:xfrm>
          <a:prstGeom prst="rect">
            <a:avLst/>
          </a:prstGeom>
        </p:spPr>
        <p:txBody>
          <a:bodyPr vert="horz" wrap="square" lIns="0" tIns="54610" rIns="0" bIns="0" rtlCol="0">
            <a:spAutoFit/>
          </a:bodyPr>
          <a:lstStyle/>
          <a:p>
            <a:r>
              <a:rPr lang="en-US" sz="2400" dirty="0"/>
              <a:t>The analysis reveals several </a:t>
            </a:r>
            <a:r>
              <a:rPr lang="en-US" sz="2400" b="1" dirty="0"/>
              <a:t>high-value repeat customers</a:t>
            </a:r>
            <a:r>
              <a:rPr lang="en-US" sz="2400" dirty="0"/>
              <a:t> who frequently place orders and contribute significantly to total revenue.</a:t>
            </a:r>
          </a:p>
          <a:p>
            <a:pPr marL="342900" indent="-342900">
              <a:buFont typeface="Arial" panose="020B0604020202020204" pitchFamily="34" charset="0"/>
              <a:buChar char="•"/>
            </a:pPr>
            <a:r>
              <a:rPr lang="en-US" sz="2400" b="1" dirty="0"/>
              <a:t>Top spenders:</a:t>
            </a:r>
            <a:r>
              <a:rPr lang="en-US" sz="2400" dirty="0"/>
              <a:t> </a:t>
            </a:r>
            <a:r>
              <a:rPr lang="en-US" dirty="0"/>
              <a:t>QUICK</a:t>
            </a:r>
            <a:r>
              <a:rPr lang="en-US" sz="2400" dirty="0"/>
              <a:t>, </a:t>
            </a:r>
            <a:r>
              <a:rPr lang="en-US" dirty="0"/>
              <a:t>ERNSH</a:t>
            </a:r>
            <a:r>
              <a:rPr lang="en-US" sz="2400" dirty="0"/>
              <a:t>, and </a:t>
            </a:r>
            <a:r>
              <a:rPr lang="en-US" dirty="0"/>
              <a:t>SAVEA</a:t>
            </a:r>
            <a:r>
              <a:rPr lang="en-US" sz="2400" dirty="0"/>
              <a:t> are the </a:t>
            </a:r>
            <a:r>
              <a:rPr lang="en-US" sz="2400" b="1" dirty="0"/>
              <a:t>most valuable customers</a:t>
            </a:r>
            <a:r>
              <a:rPr lang="en-US" sz="2400" dirty="0"/>
              <a:t>, each spending above </a:t>
            </a:r>
            <a:r>
              <a:rPr lang="en-US" sz="2400" b="1" dirty="0"/>
              <a:t>₹85,000</a:t>
            </a:r>
            <a:r>
              <a:rPr lang="en-US" sz="2400" dirty="0"/>
              <a:t>, with over </a:t>
            </a:r>
            <a:r>
              <a:rPr lang="en-US" sz="2400" b="1" dirty="0"/>
              <a:t>80–100 orders</a:t>
            </a:r>
            <a:r>
              <a:rPr lang="en-US" sz="2400" dirty="0"/>
              <a:t>.</a:t>
            </a:r>
          </a:p>
          <a:p>
            <a:pPr marL="342900" indent="-342900">
              <a:buFont typeface="Arial" panose="020B0604020202020204" pitchFamily="34" charset="0"/>
              <a:buChar char="•"/>
            </a:pPr>
            <a:r>
              <a:rPr lang="en-US" sz="2400" b="1" dirty="0"/>
              <a:t>Consistent buyers:</a:t>
            </a:r>
            <a:r>
              <a:rPr lang="en-US" sz="2400" dirty="0"/>
              <a:t> Customers like </a:t>
            </a:r>
            <a:r>
              <a:rPr lang="en-US" dirty="0"/>
              <a:t>RATTC</a:t>
            </a:r>
            <a:r>
              <a:rPr lang="en-US" sz="2400" dirty="0"/>
              <a:t>, </a:t>
            </a:r>
            <a:r>
              <a:rPr lang="en-US" dirty="0"/>
              <a:t>HUNGO</a:t>
            </a:r>
            <a:r>
              <a:rPr lang="en-US" sz="2400" dirty="0"/>
              <a:t>, and </a:t>
            </a:r>
            <a:r>
              <a:rPr lang="en-US" dirty="0"/>
              <a:t>HANAR</a:t>
            </a:r>
            <a:r>
              <a:rPr lang="en-US" sz="2400" dirty="0"/>
              <a:t> also show consistent repeat behavior with total spending between </a:t>
            </a:r>
            <a:r>
              <a:rPr lang="en-US" sz="2400" b="1" dirty="0"/>
              <a:t>₹30,000–₹50,000</a:t>
            </a:r>
            <a:r>
              <a:rPr lang="en-US" sz="2400" dirty="0"/>
              <a:t>.</a:t>
            </a:r>
          </a:p>
        </p:txBody>
      </p:sp>
      <p:sp>
        <p:nvSpPr>
          <p:cNvPr id="6" name="object 6">
            <a:extLst>
              <a:ext uri="{FF2B5EF4-FFF2-40B4-BE49-F238E27FC236}">
                <a16:creationId xmlns:a16="http://schemas.microsoft.com/office/drawing/2014/main" id="{B8C4DEC0-BF84-6A34-D0D5-A9865242A852}"/>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 code&#10;&#10;AI-generated content may be incorrect.">
            <a:extLst>
              <a:ext uri="{FF2B5EF4-FFF2-40B4-BE49-F238E27FC236}">
                <a16:creationId xmlns:a16="http://schemas.microsoft.com/office/drawing/2014/main" id="{C84A19B9-2B67-2073-0911-FAB974C5F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4242" y="658884"/>
            <a:ext cx="4765958" cy="2953162"/>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EB742C8D-D3A2-7BA1-F867-DABFB597B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3347" y="3905029"/>
            <a:ext cx="3620005" cy="2294087"/>
          </a:xfrm>
          <a:prstGeom prst="rect">
            <a:avLst/>
          </a:prstGeom>
        </p:spPr>
      </p:pic>
    </p:spTree>
    <p:extLst>
      <p:ext uri="{BB962C8B-B14F-4D97-AF65-F5344CB8AC3E}">
        <p14:creationId xmlns:p14="http://schemas.microsoft.com/office/powerpoint/2010/main" val="6874780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2E8CE-AC9F-E11F-98F2-6D2D69AB012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681E6B-D2D7-31F6-074C-5E3A606690AA}"/>
              </a:ext>
            </a:extLst>
          </p:cNvPr>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 How do customer order patterns vary by city or country? </a:t>
            </a:r>
            <a:endParaRPr spc="-10" dirty="0"/>
          </a:p>
        </p:txBody>
      </p:sp>
      <p:sp>
        <p:nvSpPr>
          <p:cNvPr id="3" name="object 3">
            <a:extLst>
              <a:ext uri="{FF2B5EF4-FFF2-40B4-BE49-F238E27FC236}">
                <a16:creationId xmlns:a16="http://schemas.microsoft.com/office/drawing/2014/main" id="{762C545D-0C18-1C4C-005A-F7F21B9C5226}"/>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9EAC57DD-A5A4-7693-ED43-943678B04B48}"/>
              </a:ext>
            </a:extLst>
          </p:cNvPr>
          <p:cNvSpPr txBox="1">
            <a:spLocks noGrp="1"/>
          </p:cNvSpPr>
          <p:nvPr>
            <p:ph type="body" idx="1"/>
          </p:nvPr>
        </p:nvSpPr>
        <p:spPr>
          <a:xfrm>
            <a:off x="5795313" y="2512701"/>
            <a:ext cx="5820155" cy="2640466"/>
          </a:xfrm>
          <a:prstGeom prst="rect">
            <a:avLst/>
          </a:prstGeom>
        </p:spPr>
        <p:txBody>
          <a:bodyPr vert="horz" wrap="square" lIns="0" tIns="54610" rIns="0" bIns="0" rtlCol="0">
            <a:spAutoFit/>
          </a:bodyPr>
          <a:lstStyle/>
          <a:p>
            <a:r>
              <a:rPr lang="en-US" sz="2400" dirty="0"/>
              <a:t>Germany (</a:t>
            </a:r>
            <a:r>
              <a:rPr lang="en-US" sz="2400" dirty="0" err="1"/>
              <a:t>Cunewalde</a:t>
            </a:r>
            <a:r>
              <a:rPr lang="en-US" sz="2400" dirty="0"/>
              <a:t>) leads in revenue ($103,971.06), followed by Austria (Graz) and the USA (Boise).</a:t>
            </a:r>
            <a:br>
              <a:rPr lang="en-US" sz="2400" dirty="0"/>
            </a:br>
            <a:r>
              <a:rPr lang="en-US" sz="2400" dirty="0"/>
              <a:t>European and North American cities show higher-value orders, while Brazil and Mexico have more frequent but lower-value purchases.</a:t>
            </a:r>
          </a:p>
        </p:txBody>
      </p:sp>
      <p:sp>
        <p:nvSpPr>
          <p:cNvPr id="6" name="object 6">
            <a:extLst>
              <a:ext uri="{FF2B5EF4-FFF2-40B4-BE49-F238E27FC236}">
                <a16:creationId xmlns:a16="http://schemas.microsoft.com/office/drawing/2014/main" id="{811F6332-F5A9-E81D-D86A-DDAEA34EA10B}"/>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10;&#10;AI-generated content may be incorrect.">
            <a:extLst>
              <a:ext uri="{FF2B5EF4-FFF2-40B4-BE49-F238E27FC236}">
                <a16:creationId xmlns:a16="http://schemas.microsoft.com/office/drawing/2014/main" id="{5533000F-F10F-8FA2-22B4-CFDDD96442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536524"/>
            <a:ext cx="4972744" cy="3534268"/>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9FCA104E-3329-E103-6751-8F525E0075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3969" y="4368233"/>
            <a:ext cx="4344006" cy="1581371"/>
          </a:xfrm>
          <a:prstGeom prst="rect">
            <a:avLst/>
          </a:prstGeom>
        </p:spPr>
      </p:pic>
    </p:spTree>
    <p:extLst>
      <p:ext uri="{BB962C8B-B14F-4D97-AF65-F5344CB8AC3E}">
        <p14:creationId xmlns:p14="http://schemas.microsoft.com/office/powerpoint/2010/main" val="108905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1CB89-F2B3-0E41-9D9F-AE9B559FA3C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0ECC810-0C75-B74D-D04C-24DB6F35B63E}"/>
              </a:ext>
            </a:extLst>
          </p:cNvPr>
          <p:cNvSpPr txBox="1">
            <a:spLocks noGrp="1"/>
          </p:cNvSpPr>
          <p:nvPr>
            <p:ph type="title"/>
          </p:nvPr>
        </p:nvSpPr>
        <p:spPr>
          <a:xfrm>
            <a:off x="5974460" y="536524"/>
            <a:ext cx="4981575" cy="1581715"/>
          </a:xfrm>
          <a:prstGeom prst="rect">
            <a:avLst/>
          </a:prstGeom>
        </p:spPr>
        <p:txBody>
          <a:bodyPr vert="horz" wrap="square" lIns="0" tIns="75565" rIns="0" bIns="0" rtlCol="0">
            <a:spAutoFit/>
          </a:bodyPr>
          <a:lstStyle/>
          <a:p>
            <a:pPr marL="12700" marR="5080">
              <a:lnSpc>
                <a:spcPts val="4000"/>
              </a:lnSpc>
              <a:spcBef>
                <a:spcPts val="595"/>
              </a:spcBef>
            </a:pPr>
            <a:r>
              <a:rPr lang="en-US" sz="2800" dirty="0"/>
              <a:t> Can we cluster customers based on total spend, order count, and preferred categories?</a:t>
            </a:r>
            <a:endParaRPr sz="2800" spc="-10" dirty="0"/>
          </a:p>
        </p:txBody>
      </p:sp>
      <p:sp>
        <p:nvSpPr>
          <p:cNvPr id="3" name="object 3">
            <a:extLst>
              <a:ext uri="{FF2B5EF4-FFF2-40B4-BE49-F238E27FC236}">
                <a16:creationId xmlns:a16="http://schemas.microsoft.com/office/drawing/2014/main" id="{6F8E7EE0-A6CA-F54B-E162-9B1A6CB716A7}"/>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48B7401C-4C78-A508-0582-DCCA74C4D4E2}"/>
              </a:ext>
            </a:extLst>
          </p:cNvPr>
          <p:cNvSpPr txBox="1">
            <a:spLocks noGrp="1"/>
          </p:cNvSpPr>
          <p:nvPr>
            <p:ph type="body" idx="1"/>
          </p:nvPr>
        </p:nvSpPr>
        <p:spPr>
          <a:xfrm>
            <a:off x="5974460" y="2227652"/>
            <a:ext cx="5820155" cy="3779240"/>
          </a:xfrm>
          <a:prstGeom prst="rect">
            <a:avLst/>
          </a:prstGeom>
        </p:spPr>
        <p:txBody>
          <a:bodyPr vert="horz" wrap="square" lIns="0" tIns="54610" rIns="0" bIns="0" rtlCol="0">
            <a:spAutoFit/>
          </a:bodyPr>
          <a:lstStyle/>
          <a:p>
            <a:r>
              <a:rPr lang="en-US" sz="2200" dirty="0"/>
              <a:t>Customers can be grouped into three main clusters </a:t>
            </a:r>
            <a:br>
              <a:rPr lang="en-US" sz="2200" dirty="0"/>
            </a:br>
            <a:r>
              <a:rPr lang="en-US" sz="2200" dirty="0"/>
              <a:t>1. </a:t>
            </a:r>
            <a:r>
              <a:rPr lang="en-US" sz="2200" b="1" dirty="0"/>
              <a:t>High spenders</a:t>
            </a:r>
            <a:r>
              <a:rPr lang="en-US" sz="2200" dirty="0"/>
              <a:t> (e.g., QUICK, ERNSH, SAVEA) with large order counts and strong preference for categories </a:t>
            </a:r>
            <a:r>
              <a:rPr lang="en-US" sz="2200" b="1" dirty="0"/>
              <a:t>1 and 4</a:t>
            </a:r>
            <a:r>
              <a:rPr lang="en-US" sz="2200" dirty="0"/>
              <a:t>.</a:t>
            </a:r>
            <a:br>
              <a:rPr lang="en-US" sz="2200" dirty="0"/>
            </a:br>
            <a:r>
              <a:rPr lang="en-US" sz="2200" dirty="0"/>
              <a:t>2. </a:t>
            </a:r>
            <a:r>
              <a:rPr lang="en-US" sz="2200" b="1" dirty="0"/>
              <a:t>Moderate spenders</a:t>
            </a:r>
            <a:r>
              <a:rPr lang="en-US" sz="2200" dirty="0"/>
              <a:t> (e.g., FOLKO, HANAR, KOENE) with consistent orders across varied categories.</a:t>
            </a:r>
            <a:br>
              <a:rPr lang="en-US" sz="2200" dirty="0"/>
            </a:br>
            <a:r>
              <a:rPr lang="en-US" sz="2200" dirty="0"/>
              <a:t>3. </a:t>
            </a:r>
            <a:r>
              <a:rPr lang="en-US" sz="2200" b="1" dirty="0"/>
              <a:t>Low spenders</a:t>
            </a:r>
            <a:r>
              <a:rPr lang="en-US" sz="2200" dirty="0"/>
              <a:t> (e.g., FRANS, LAZYK, CENTC) with few orders and diverse category interests.</a:t>
            </a:r>
            <a:br>
              <a:rPr lang="en-US" sz="2200" dirty="0"/>
            </a:br>
            <a:r>
              <a:rPr lang="en-US" sz="2200" dirty="0"/>
              <a:t>Category </a:t>
            </a:r>
            <a:r>
              <a:rPr lang="en-US" sz="2200" b="1" dirty="0"/>
              <a:t>1 and 4</a:t>
            </a:r>
            <a:r>
              <a:rPr lang="en-US" sz="2200" dirty="0"/>
              <a:t> products appear most preferred among top-spending customers.</a:t>
            </a:r>
          </a:p>
        </p:txBody>
      </p:sp>
      <p:sp>
        <p:nvSpPr>
          <p:cNvPr id="6" name="object 6">
            <a:extLst>
              <a:ext uri="{FF2B5EF4-FFF2-40B4-BE49-F238E27FC236}">
                <a16:creationId xmlns:a16="http://schemas.microsoft.com/office/drawing/2014/main" id="{7D0E56DC-31F2-33DA-650F-49D4208B1D80}"/>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 program&#10;&#10;AI-generated content may be incorrect.">
            <a:extLst>
              <a:ext uri="{FF2B5EF4-FFF2-40B4-BE49-F238E27FC236}">
                <a16:creationId xmlns:a16="http://schemas.microsoft.com/office/drawing/2014/main" id="{7D5A71E6-95D3-4E72-227A-81BDC73249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14063"/>
            <a:ext cx="5745860" cy="3295937"/>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8EFF253E-8022-74B9-0538-2B97F71892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85" y="3962400"/>
            <a:ext cx="3896269" cy="2019582"/>
          </a:xfrm>
          <a:prstGeom prst="rect">
            <a:avLst/>
          </a:prstGeom>
        </p:spPr>
      </p:pic>
    </p:spTree>
    <p:extLst>
      <p:ext uri="{BB962C8B-B14F-4D97-AF65-F5344CB8AC3E}">
        <p14:creationId xmlns:p14="http://schemas.microsoft.com/office/powerpoint/2010/main" val="4089387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9D32EA-5C77-E7A2-4B49-F2A91897501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E17E8C6-0E0F-51EE-D15B-DC74FDF6CF18}"/>
              </a:ext>
            </a:extLst>
          </p:cNvPr>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Which product categories or products contribute most to order revenue?</a:t>
            </a:r>
            <a:endParaRPr spc="-10" dirty="0"/>
          </a:p>
        </p:txBody>
      </p:sp>
      <p:sp>
        <p:nvSpPr>
          <p:cNvPr id="3" name="object 3">
            <a:extLst>
              <a:ext uri="{FF2B5EF4-FFF2-40B4-BE49-F238E27FC236}">
                <a16:creationId xmlns:a16="http://schemas.microsoft.com/office/drawing/2014/main" id="{7E08A8DE-A68B-EB5F-6012-2841ED553FD1}"/>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5DA722D4-C5BC-E85B-6E7C-219FABA9927F}"/>
              </a:ext>
            </a:extLst>
          </p:cNvPr>
          <p:cNvSpPr txBox="1">
            <a:spLocks noGrp="1"/>
          </p:cNvSpPr>
          <p:nvPr>
            <p:ph type="body" idx="1"/>
          </p:nvPr>
        </p:nvSpPr>
        <p:spPr>
          <a:xfrm>
            <a:off x="5974460" y="3048000"/>
            <a:ext cx="5820155" cy="2640466"/>
          </a:xfrm>
          <a:prstGeom prst="rect">
            <a:avLst/>
          </a:prstGeom>
        </p:spPr>
        <p:txBody>
          <a:bodyPr vert="horz" wrap="square" lIns="0" tIns="54610" rIns="0" bIns="0" rtlCol="0">
            <a:spAutoFit/>
          </a:bodyPr>
          <a:lstStyle/>
          <a:p>
            <a:r>
              <a:rPr lang="en-US" sz="2400" dirty="0"/>
              <a:t>Beverages generate the highest revenue (</a:t>
            </a:r>
            <a:r>
              <a:rPr lang="en-US" sz="2400" b="1" dirty="0"/>
              <a:t>$267,868.18</a:t>
            </a:r>
            <a:r>
              <a:rPr lang="en-US" sz="2400" dirty="0"/>
              <a:t>), followed by </a:t>
            </a:r>
            <a:r>
              <a:rPr lang="en-US" sz="2400" b="1" dirty="0"/>
              <a:t>Dairy Products</a:t>
            </a:r>
            <a:r>
              <a:rPr lang="en-US" sz="2400" dirty="0"/>
              <a:t> and </a:t>
            </a:r>
            <a:r>
              <a:rPr lang="en-US" sz="2400" b="1" dirty="0"/>
              <a:t>Confections</a:t>
            </a:r>
            <a:r>
              <a:rPr lang="en-US" sz="2400" dirty="0"/>
              <a:t>, indicating strong demand for consumable goods. In contrast, </a:t>
            </a:r>
            <a:r>
              <a:rPr lang="en-US" sz="2400" b="1" dirty="0"/>
              <a:t>Grains/Cereals</a:t>
            </a:r>
            <a:r>
              <a:rPr lang="en-US" sz="2400" dirty="0"/>
              <a:t> and </a:t>
            </a:r>
            <a:r>
              <a:rPr lang="en-US" sz="2400" b="1" dirty="0"/>
              <a:t>Produce</a:t>
            </a:r>
            <a:r>
              <a:rPr lang="en-US" sz="2400" dirty="0"/>
              <a:t> contribute the least, suggesting either lower prices or smaller order volumes in these categories.</a:t>
            </a:r>
          </a:p>
        </p:txBody>
      </p:sp>
      <p:sp>
        <p:nvSpPr>
          <p:cNvPr id="6" name="object 6">
            <a:extLst>
              <a:ext uri="{FF2B5EF4-FFF2-40B4-BE49-F238E27FC236}">
                <a16:creationId xmlns:a16="http://schemas.microsoft.com/office/drawing/2014/main" id="{4631C2F2-A6BE-90C1-D824-0FFD238CC30B}"/>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 program&#10;&#10;AI-generated content may be incorrect.">
            <a:extLst>
              <a:ext uri="{FF2B5EF4-FFF2-40B4-BE49-F238E27FC236}">
                <a16:creationId xmlns:a16="http://schemas.microsoft.com/office/drawing/2014/main" id="{3A038B97-84DD-078C-EB65-EFBA600D8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177" y="904576"/>
            <a:ext cx="5096586" cy="2143424"/>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B232C773-8112-0F74-38CF-3C5942D02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414" y="3200400"/>
            <a:ext cx="4463986" cy="2286000"/>
          </a:xfrm>
          <a:prstGeom prst="rect">
            <a:avLst/>
          </a:prstGeom>
        </p:spPr>
      </p:pic>
    </p:spTree>
    <p:extLst>
      <p:ext uri="{BB962C8B-B14F-4D97-AF65-F5344CB8AC3E}">
        <p14:creationId xmlns:p14="http://schemas.microsoft.com/office/powerpoint/2010/main" val="1228419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71CC4-B019-5459-31B4-5E4977AE25B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01406FB7-BD1F-8ECD-6496-19B0E886569D}"/>
              </a:ext>
            </a:extLst>
          </p:cNvPr>
          <p:cNvSpPr txBox="1">
            <a:spLocks noGrp="1"/>
          </p:cNvSpPr>
          <p:nvPr>
            <p:ph type="title"/>
          </p:nvPr>
        </p:nvSpPr>
        <p:spPr>
          <a:xfrm>
            <a:off x="5974460" y="536524"/>
            <a:ext cx="4981575" cy="2128147"/>
          </a:xfrm>
          <a:prstGeom prst="rect">
            <a:avLst/>
          </a:prstGeom>
        </p:spPr>
        <p:txBody>
          <a:bodyPr vert="horz" wrap="square" lIns="0" tIns="75565" rIns="0" bIns="0" rtlCol="0">
            <a:spAutoFit/>
          </a:bodyPr>
          <a:lstStyle/>
          <a:p>
            <a:pPr marL="12700" marR="5080">
              <a:lnSpc>
                <a:spcPts val="4000"/>
              </a:lnSpc>
              <a:spcBef>
                <a:spcPts val="595"/>
              </a:spcBef>
            </a:pPr>
            <a:r>
              <a:rPr lang="en-US" dirty="0"/>
              <a:t>Are there any correlations between orders and customer location or product category?</a:t>
            </a:r>
            <a:endParaRPr spc="-10" dirty="0"/>
          </a:p>
        </p:txBody>
      </p:sp>
      <p:sp>
        <p:nvSpPr>
          <p:cNvPr id="3" name="object 3">
            <a:extLst>
              <a:ext uri="{FF2B5EF4-FFF2-40B4-BE49-F238E27FC236}">
                <a16:creationId xmlns:a16="http://schemas.microsoft.com/office/drawing/2014/main" id="{1A5E0DDC-B48E-0B55-7683-5A07B64084C2}"/>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1AA3B3AA-966D-4DB0-F720-19852EE82F5D}"/>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10;&#10;AI-generated content may be incorrect.">
            <a:extLst>
              <a:ext uri="{FF2B5EF4-FFF2-40B4-BE49-F238E27FC236}">
                <a16:creationId xmlns:a16="http://schemas.microsoft.com/office/drawing/2014/main" id="{3BF3B359-C22D-FD4B-FEA1-6A7429199B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575" y="608277"/>
            <a:ext cx="5386626" cy="3086531"/>
          </a:xfrm>
          <a:prstGeom prst="rect">
            <a:avLst/>
          </a:prstGeom>
        </p:spPr>
      </p:pic>
      <p:pic>
        <p:nvPicPr>
          <p:cNvPr id="10" name="Picture 9" descr="A screenshot of a data&#10;&#10;AI-generated content may be incorrect.">
            <a:extLst>
              <a:ext uri="{FF2B5EF4-FFF2-40B4-BE49-F238E27FC236}">
                <a16:creationId xmlns:a16="http://schemas.microsoft.com/office/drawing/2014/main" id="{DBBBAA7C-6E0D-27DA-FF98-F079C831EF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3800240"/>
            <a:ext cx="3200847" cy="1686160"/>
          </a:xfrm>
          <a:prstGeom prst="rect">
            <a:avLst/>
          </a:prstGeom>
        </p:spPr>
      </p:pic>
      <p:sp>
        <p:nvSpPr>
          <p:cNvPr id="23" name="Rectangle 8">
            <a:extLst>
              <a:ext uri="{FF2B5EF4-FFF2-40B4-BE49-F238E27FC236}">
                <a16:creationId xmlns:a16="http://schemas.microsoft.com/office/drawing/2014/main" id="{B42D1DE3-537A-859B-53F0-F0B182342F4D}"/>
              </a:ext>
            </a:extLst>
          </p:cNvPr>
          <p:cNvSpPr>
            <a:spLocks noGrp="1" noChangeArrowheads="1"/>
          </p:cNvSpPr>
          <p:nvPr>
            <p:ph type="body" idx="1"/>
          </p:nvPr>
        </p:nvSpPr>
        <p:spPr bwMode="auto">
          <a:xfrm>
            <a:off x="5800166" y="2895600"/>
            <a:ext cx="5607940" cy="3140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Germany and USA generate the highest revenue, showing strong market demand.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Beverages, Dairy, and Confections are top-selling categories.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Country preferences vary: Germany favors Beverages/Dairy, USA favors Beverages/Confections.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Some high-revenue categories have fewer orders, indicating higher average order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Smaller markets show low sales, presenting opportunities for targeted campaigns.</a:t>
            </a:r>
          </a:p>
        </p:txBody>
      </p:sp>
    </p:spTree>
    <p:extLst>
      <p:ext uri="{BB962C8B-B14F-4D97-AF65-F5344CB8AC3E}">
        <p14:creationId xmlns:p14="http://schemas.microsoft.com/office/powerpoint/2010/main" val="39402450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1C276-2F99-87DC-4DB0-3CD124ECABC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7B0EABD-29D4-0254-C33A-7DD7C8980848}"/>
              </a:ext>
            </a:extLst>
          </p:cNvPr>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How frequently do different customer segments place orders?</a:t>
            </a:r>
            <a:endParaRPr spc="-10" dirty="0"/>
          </a:p>
        </p:txBody>
      </p:sp>
      <p:sp>
        <p:nvSpPr>
          <p:cNvPr id="3" name="object 3">
            <a:extLst>
              <a:ext uri="{FF2B5EF4-FFF2-40B4-BE49-F238E27FC236}">
                <a16:creationId xmlns:a16="http://schemas.microsoft.com/office/drawing/2014/main" id="{34FAAE43-ABF7-D191-EC8D-C4988A4451D2}"/>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255E0C12-DA70-174C-BE36-3774F87F3017}"/>
              </a:ext>
            </a:extLst>
          </p:cNvPr>
          <p:cNvSpPr txBox="1">
            <a:spLocks noGrp="1"/>
          </p:cNvSpPr>
          <p:nvPr>
            <p:ph type="body" idx="1"/>
          </p:nvPr>
        </p:nvSpPr>
        <p:spPr>
          <a:xfrm>
            <a:off x="5952048" y="2370874"/>
            <a:ext cx="5820155" cy="4487126"/>
          </a:xfrm>
          <a:prstGeom prst="rect">
            <a:avLst/>
          </a:prstGeom>
        </p:spPr>
        <p:txBody>
          <a:bodyPr vert="horz" wrap="square" lIns="0" tIns="54610" rIns="0" bIns="0" rtlCol="0">
            <a:spAutoFit/>
          </a:bodyPr>
          <a:lstStyle/>
          <a:p>
            <a:r>
              <a:rPr lang="en-US" sz="2400" dirty="0"/>
              <a:t>High-frequency customers, though only 63 in number, place about 28 orders each and contribute the majority of revenue at around 1.1M, making them the most valuable segment. Medium-frequency customers, 24 in total, place roughly 8 orders each and contribute moderately with 51.7K in revenue. Low-frequency customers are very few, placing just 2 orders each and adding minimally to revenue at 458. Overall, a small group of loyal, high-frequency customers drives most of the business revenue.</a:t>
            </a:r>
          </a:p>
        </p:txBody>
      </p:sp>
      <p:sp>
        <p:nvSpPr>
          <p:cNvPr id="6" name="object 6">
            <a:extLst>
              <a:ext uri="{FF2B5EF4-FFF2-40B4-BE49-F238E27FC236}">
                <a16:creationId xmlns:a16="http://schemas.microsoft.com/office/drawing/2014/main" id="{07A641E6-0C96-96FF-9DB9-AFBD11E2A8A0}"/>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 program&#10;&#10;AI-generated content may be incorrect.">
            <a:extLst>
              <a:ext uri="{FF2B5EF4-FFF2-40B4-BE49-F238E27FC236}">
                <a16:creationId xmlns:a16="http://schemas.microsoft.com/office/drawing/2014/main" id="{A5B470A2-05DA-ECE7-F7ED-1E39E5646C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385" y="413343"/>
            <a:ext cx="5393815" cy="3797796"/>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5F16D992-C619-D30C-F0FE-F4DE52FFFC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797" y="4429330"/>
            <a:ext cx="4572638" cy="847843"/>
          </a:xfrm>
          <a:prstGeom prst="rect">
            <a:avLst/>
          </a:prstGeom>
        </p:spPr>
      </p:pic>
    </p:spTree>
    <p:extLst>
      <p:ext uri="{BB962C8B-B14F-4D97-AF65-F5344CB8AC3E}">
        <p14:creationId xmlns:p14="http://schemas.microsoft.com/office/powerpoint/2010/main" val="1643972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FBA57-C692-69BD-B668-20D901254A7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7B3D77E-5E57-C609-86B7-6E5B36C6FB97}"/>
              </a:ext>
            </a:extLst>
          </p:cNvPr>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What is the geographic and title-wise distribution of employees?</a:t>
            </a:r>
            <a:endParaRPr spc="-10" dirty="0"/>
          </a:p>
        </p:txBody>
      </p:sp>
      <p:sp>
        <p:nvSpPr>
          <p:cNvPr id="3" name="object 3">
            <a:extLst>
              <a:ext uri="{FF2B5EF4-FFF2-40B4-BE49-F238E27FC236}">
                <a16:creationId xmlns:a16="http://schemas.microsoft.com/office/drawing/2014/main" id="{FB970BC4-445C-BDF5-963F-51AE1BA8C27F}"/>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78BB87A6-E409-395C-37A2-2A24B1882A53}"/>
              </a:ext>
            </a:extLst>
          </p:cNvPr>
          <p:cNvSpPr txBox="1">
            <a:spLocks noGrp="1"/>
          </p:cNvSpPr>
          <p:nvPr>
            <p:ph type="body" idx="1"/>
          </p:nvPr>
        </p:nvSpPr>
        <p:spPr>
          <a:xfrm>
            <a:off x="5974460" y="2269712"/>
            <a:ext cx="5820155" cy="2640466"/>
          </a:xfrm>
          <a:prstGeom prst="rect">
            <a:avLst/>
          </a:prstGeom>
        </p:spPr>
        <p:txBody>
          <a:bodyPr vert="horz" wrap="square" lIns="0" tIns="54610" rIns="0" bIns="0" rtlCol="0">
            <a:spAutoFit/>
          </a:bodyPr>
          <a:lstStyle/>
          <a:p>
            <a:r>
              <a:rPr lang="en-US" sz="2400" dirty="0"/>
              <a:t>The employee distribution shows that in the </a:t>
            </a:r>
            <a:r>
              <a:rPr lang="en-US" sz="2400" b="1" dirty="0"/>
              <a:t>USA</a:t>
            </a:r>
            <a:r>
              <a:rPr lang="en-US" sz="2400" dirty="0"/>
              <a:t>, most employees are </a:t>
            </a:r>
            <a:r>
              <a:rPr lang="en-US" sz="2400" b="1" dirty="0"/>
              <a:t>Sales Representatives</a:t>
            </a:r>
            <a:r>
              <a:rPr lang="en-US" sz="2400" dirty="0"/>
              <a:t> (3), with one </a:t>
            </a:r>
            <a:r>
              <a:rPr lang="en-US" sz="2400" b="1" dirty="0"/>
              <a:t>Inside Sales Coordinator</a:t>
            </a:r>
            <a:r>
              <a:rPr lang="en-US" sz="2400" dirty="0"/>
              <a:t>, spread across cities like Kirkland, Redmond, and Seattle. In the </a:t>
            </a:r>
            <a:r>
              <a:rPr lang="en-US" sz="2400" b="1" dirty="0"/>
              <a:t>UK</a:t>
            </a:r>
            <a:r>
              <a:rPr lang="en-US" sz="2400" dirty="0"/>
              <a:t>, all employees are in London, with three </a:t>
            </a:r>
            <a:r>
              <a:rPr lang="en-US" sz="2400" b="1" dirty="0"/>
              <a:t>Sales Representatives</a:t>
            </a:r>
            <a:r>
              <a:rPr lang="en-US" sz="2400" dirty="0"/>
              <a:t> and one </a:t>
            </a:r>
            <a:r>
              <a:rPr lang="en-US" sz="2400" b="1" dirty="0"/>
              <a:t>Sales Manager</a:t>
            </a:r>
            <a:r>
              <a:rPr lang="en-US" sz="2400" dirty="0"/>
              <a:t>. </a:t>
            </a:r>
          </a:p>
        </p:txBody>
      </p:sp>
      <p:sp>
        <p:nvSpPr>
          <p:cNvPr id="6" name="object 6">
            <a:extLst>
              <a:ext uri="{FF2B5EF4-FFF2-40B4-BE49-F238E27FC236}">
                <a16:creationId xmlns:a16="http://schemas.microsoft.com/office/drawing/2014/main" id="{00623CDA-7D98-C819-58AC-4AC6116C0708}"/>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10;&#10;AI-generated content may be incorrect.">
            <a:extLst>
              <a:ext uri="{FF2B5EF4-FFF2-40B4-BE49-F238E27FC236}">
                <a16:creationId xmlns:a16="http://schemas.microsoft.com/office/drawing/2014/main" id="{FD7D8414-9ED1-FBC4-D476-0E1D90EF6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66328"/>
            <a:ext cx="5134692" cy="2505425"/>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917B943F-0EBD-6F4E-AA05-5E32990C1A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341" y="3264492"/>
            <a:ext cx="3029373" cy="1390844"/>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8BB065AE-96AB-12FD-3374-58D6B11149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4776830"/>
            <a:ext cx="3105583" cy="933580"/>
          </a:xfrm>
          <a:prstGeom prst="rect">
            <a:avLst/>
          </a:prstGeom>
        </p:spPr>
      </p:pic>
    </p:spTree>
    <p:extLst>
      <p:ext uri="{BB962C8B-B14F-4D97-AF65-F5344CB8AC3E}">
        <p14:creationId xmlns:p14="http://schemas.microsoft.com/office/powerpoint/2010/main" val="951707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040-9D84-39F8-D00E-1D484C9C947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5E3D6FF3-7E70-1163-F6F7-73836CC2BE57}"/>
              </a:ext>
            </a:extLst>
          </p:cNvPr>
          <p:cNvSpPr txBox="1">
            <a:spLocks noGrp="1"/>
          </p:cNvSpPr>
          <p:nvPr>
            <p:ph type="title"/>
          </p:nvPr>
        </p:nvSpPr>
        <p:spPr>
          <a:xfrm>
            <a:off x="5974460" y="536524"/>
            <a:ext cx="4981575" cy="1784463"/>
          </a:xfrm>
          <a:prstGeom prst="rect">
            <a:avLst/>
          </a:prstGeom>
        </p:spPr>
        <p:txBody>
          <a:bodyPr vert="horz" wrap="square" lIns="0" tIns="75565" rIns="0" bIns="0" rtlCol="0">
            <a:spAutoFit/>
          </a:bodyPr>
          <a:lstStyle/>
          <a:p>
            <a:r>
              <a:rPr lang="en-US" dirty="0"/>
              <a:t>What trends can we observe in hire dates across employee titles?</a:t>
            </a:r>
          </a:p>
        </p:txBody>
      </p:sp>
      <p:sp>
        <p:nvSpPr>
          <p:cNvPr id="3" name="object 3">
            <a:extLst>
              <a:ext uri="{FF2B5EF4-FFF2-40B4-BE49-F238E27FC236}">
                <a16:creationId xmlns:a16="http://schemas.microsoft.com/office/drawing/2014/main" id="{E4281C4D-602E-9989-AEC6-E281D674975E}"/>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42E8213A-DC31-CCB8-F922-AACF0F05F7A1}"/>
              </a:ext>
            </a:extLst>
          </p:cNvPr>
          <p:cNvSpPr txBox="1">
            <a:spLocks noGrp="1"/>
          </p:cNvSpPr>
          <p:nvPr>
            <p:ph type="body" idx="1"/>
          </p:nvPr>
        </p:nvSpPr>
        <p:spPr>
          <a:xfrm>
            <a:off x="5974460" y="2517599"/>
            <a:ext cx="5820155" cy="4117794"/>
          </a:xfrm>
          <a:prstGeom prst="rect">
            <a:avLst/>
          </a:prstGeom>
        </p:spPr>
        <p:txBody>
          <a:bodyPr vert="horz" wrap="square" lIns="0" tIns="54610" rIns="0" bIns="0" rtlCol="0">
            <a:spAutoFit/>
          </a:bodyPr>
          <a:lstStyle/>
          <a:p>
            <a:r>
              <a:rPr lang="en-US" sz="2400" dirty="0"/>
              <a:t>The hire date trends indicate that the workforce has been largely stable over time. </a:t>
            </a:r>
            <a:r>
              <a:rPr lang="en-US" sz="2400" b="1" dirty="0"/>
              <a:t>Sales Representatives</a:t>
            </a:r>
            <a:r>
              <a:rPr lang="en-US" sz="2400" dirty="0"/>
              <a:t> were hired between 1992 and 1994, with an average tenure of about 31.7 years, showing long-term retention in this role. Both the </a:t>
            </a:r>
            <a:r>
              <a:rPr lang="en-US" sz="2400" b="1" dirty="0"/>
              <a:t>Sales Manager</a:t>
            </a:r>
            <a:r>
              <a:rPr lang="en-US" sz="2400" dirty="0"/>
              <a:t> and </a:t>
            </a:r>
            <a:r>
              <a:rPr lang="en-US" sz="2400" b="1" dirty="0"/>
              <a:t>Inside Sales Coordinator</a:t>
            </a:r>
            <a:r>
              <a:rPr lang="en-US" sz="2400" dirty="0"/>
              <a:t> were hired in 1993–1994, also with over 31 years at the company. Overall, all employee titles reflect very long tenures, suggesting low turnover and a highly experienced team.</a:t>
            </a:r>
          </a:p>
        </p:txBody>
      </p:sp>
      <p:sp>
        <p:nvSpPr>
          <p:cNvPr id="6" name="object 6">
            <a:extLst>
              <a:ext uri="{FF2B5EF4-FFF2-40B4-BE49-F238E27FC236}">
                <a16:creationId xmlns:a16="http://schemas.microsoft.com/office/drawing/2014/main" id="{940FC693-C0FE-CB6B-0109-A998FFFF82F0}"/>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10;&#10;AI-generated content may be incorrect.">
            <a:extLst>
              <a:ext uri="{FF2B5EF4-FFF2-40B4-BE49-F238E27FC236}">
                <a16:creationId xmlns:a16="http://schemas.microsoft.com/office/drawing/2014/main" id="{AC3A97CC-2D60-B030-6D3E-9FF263188B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031" y="696512"/>
            <a:ext cx="5503969" cy="2143424"/>
          </a:xfrm>
          <a:prstGeom prst="rect">
            <a:avLst/>
          </a:prstGeom>
        </p:spPr>
      </p:pic>
      <p:pic>
        <p:nvPicPr>
          <p:cNvPr id="10" name="Picture 9" descr="A screenshot of a phone number&#10;&#10;AI-generated content may be incorrect.">
            <a:extLst>
              <a:ext uri="{FF2B5EF4-FFF2-40B4-BE49-F238E27FC236}">
                <a16:creationId xmlns:a16="http://schemas.microsoft.com/office/drawing/2014/main" id="{77B87C77-3F69-95CE-5364-73D1EAF2D1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1031" y="4421533"/>
            <a:ext cx="5351569" cy="685896"/>
          </a:xfrm>
          <a:prstGeom prst="rect">
            <a:avLst/>
          </a:prstGeom>
        </p:spPr>
      </p:pic>
    </p:spTree>
    <p:extLst>
      <p:ext uri="{BB962C8B-B14F-4D97-AF65-F5344CB8AC3E}">
        <p14:creationId xmlns:p14="http://schemas.microsoft.com/office/powerpoint/2010/main" val="68482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44895" y="2846577"/>
            <a:ext cx="5464175" cy="1763395"/>
          </a:xfrm>
          <a:prstGeom prst="rect">
            <a:avLst/>
          </a:prstGeom>
        </p:spPr>
        <p:txBody>
          <a:bodyPr vert="horz" wrap="square" lIns="0" tIns="12700" rIns="0" bIns="0" rtlCol="0">
            <a:spAutoFit/>
          </a:bodyPr>
          <a:lstStyle/>
          <a:p>
            <a:pPr marR="5080" algn="r">
              <a:lnSpc>
                <a:spcPts val="6840"/>
              </a:lnSpc>
              <a:spcBef>
                <a:spcPts val="100"/>
              </a:spcBef>
            </a:pPr>
            <a:r>
              <a:rPr sz="6000" dirty="0"/>
              <a:t>Power</a:t>
            </a:r>
            <a:r>
              <a:rPr sz="6000" spc="-130" dirty="0"/>
              <a:t> </a:t>
            </a:r>
            <a:r>
              <a:rPr sz="6000" dirty="0"/>
              <a:t>BI</a:t>
            </a:r>
            <a:r>
              <a:rPr sz="6000" spc="-130" dirty="0"/>
              <a:t> </a:t>
            </a:r>
            <a:r>
              <a:rPr sz="6000" spc="-10" dirty="0"/>
              <a:t>Problem</a:t>
            </a:r>
            <a:endParaRPr sz="6000"/>
          </a:p>
          <a:p>
            <a:pPr marR="5080" algn="r">
              <a:lnSpc>
                <a:spcPts val="6840"/>
              </a:lnSpc>
            </a:pPr>
            <a:r>
              <a:rPr sz="6000" spc="-10" dirty="0"/>
              <a:t>Statements</a:t>
            </a:r>
            <a:endParaRPr sz="6000"/>
          </a:p>
        </p:txBody>
      </p:sp>
      <p:pic>
        <p:nvPicPr>
          <p:cNvPr id="3" name="object 3"/>
          <p:cNvPicPr/>
          <p:nvPr/>
        </p:nvPicPr>
        <p:blipFill>
          <a:blip r:embed="rId2" cstate="print"/>
          <a:stretch>
            <a:fillRect/>
          </a:stretch>
        </p:blipFill>
        <p:spPr>
          <a:xfrm>
            <a:off x="923544" y="722376"/>
            <a:ext cx="1490471" cy="245363"/>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164666-CF9E-E672-06FC-B81287E6AA9C}"/>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A55EC71-59B1-5C58-4A5B-85B6BA9254E1}"/>
              </a:ext>
            </a:extLst>
          </p:cNvPr>
          <p:cNvSpPr txBox="1">
            <a:spLocks noGrp="1"/>
          </p:cNvSpPr>
          <p:nvPr>
            <p:ph type="title"/>
          </p:nvPr>
        </p:nvSpPr>
        <p:spPr>
          <a:xfrm>
            <a:off x="5974460" y="536524"/>
            <a:ext cx="5300472" cy="1784463"/>
          </a:xfrm>
          <a:prstGeom prst="rect">
            <a:avLst/>
          </a:prstGeom>
        </p:spPr>
        <p:txBody>
          <a:bodyPr vert="horz" wrap="square" lIns="0" tIns="75565" rIns="0" bIns="0" rtlCol="0">
            <a:spAutoFit/>
          </a:bodyPr>
          <a:lstStyle/>
          <a:p>
            <a:r>
              <a:rPr lang="en-US" dirty="0"/>
              <a:t>What patterns exist in employee title and courtesy title distributions?</a:t>
            </a:r>
          </a:p>
        </p:txBody>
      </p:sp>
      <p:sp>
        <p:nvSpPr>
          <p:cNvPr id="3" name="object 3">
            <a:extLst>
              <a:ext uri="{FF2B5EF4-FFF2-40B4-BE49-F238E27FC236}">
                <a16:creationId xmlns:a16="http://schemas.microsoft.com/office/drawing/2014/main" id="{98E1CCA0-577C-B7D2-93CA-FE32713818E9}"/>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6AC048AA-B38E-47CE-6FAF-5F1FEF9146C7}"/>
              </a:ext>
            </a:extLst>
          </p:cNvPr>
          <p:cNvSpPr txBox="1">
            <a:spLocks noGrp="1"/>
          </p:cNvSpPr>
          <p:nvPr>
            <p:ph type="body" idx="1"/>
          </p:nvPr>
        </p:nvSpPr>
        <p:spPr>
          <a:xfrm>
            <a:off x="5951456" y="2732832"/>
            <a:ext cx="5820155" cy="3748462"/>
          </a:xfrm>
          <a:prstGeom prst="rect">
            <a:avLst/>
          </a:prstGeom>
        </p:spPr>
        <p:txBody>
          <a:bodyPr vert="horz" wrap="square" lIns="0" tIns="54610" rIns="0" bIns="0" rtlCol="0">
            <a:spAutoFit/>
          </a:bodyPr>
          <a:lstStyle/>
          <a:p>
            <a:r>
              <a:rPr lang="en-US" sz="2400" dirty="0"/>
              <a:t>The distribution of employee titles and courtesy titles shows that </a:t>
            </a:r>
            <a:r>
              <a:rPr lang="en-US" sz="2400" b="1" dirty="0"/>
              <a:t>Sales Representatives</a:t>
            </a:r>
            <a:r>
              <a:rPr lang="en-US" sz="2400" dirty="0"/>
              <a:t> are the most diverse group in terms of courtesy titles, with 2 “Mr.”, 1 “Mrs.”, and 3 “Ms.”. The </a:t>
            </a:r>
            <a:r>
              <a:rPr lang="en-US" sz="2400" b="1" dirty="0"/>
              <a:t>Sales Manager</a:t>
            </a:r>
            <a:r>
              <a:rPr lang="en-US" sz="2400" dirty="0"/>
              <a:t> is “Mr.”, and the </a:t>
            </a:r>
            <a:r>
              <a:rPr lang="en-US" sz="2400" b="1" dirty="0"/>
              <a:t>Inside Sales Coordinator</a:t>
            </a:r>
            <a:r>
              <a:rPr lang="en-US" sz="2400" dirty="0"/>
              <a:t> is “Ms.”. Overall, while roles are concentrated in sales, courtesy titles indicate a mix of genders across the positions, especially among Sales Representatives.</a:t>
            </a:r>
          </a:p>
        </p:txBody>
      </p:sp>
      <p:sp>
        <p:nvSpPr>
          <p:cNvPr id="6" name="object 6">
            <a:extLst>
              <a:ext uri="{FF2B5EF4-FFF2-40B4-BE49-F238E27FC236}">
                <a16:creationId xmlns:a16="http://schemas.microsoft.com/office/drawing/2014/main" id="{59827F83-8BBD-16D9-22EF-25387EEA6E1B}"/>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10;&#10;AI-generated content may be incorrect.">
            <a:extLst>
              <a:ext uri="{FF2B5EF4-FFF2-40B4-BE49-F238E27FC236}">
                <a16:creationId xmlns:a16="http://schemas.microsoft.com/office/drawing/2014/main" id="{E56A7642-B63A-E8EB-9055-332687E179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5452" y="722757"/>
            <a:ext cx="5249008" cy="1819529"/>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9DEBE66A-5CC3-0BB8-7639-88D902AC84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6675" y="3191608"/>
            <a:ext cx="3277057" cy="1124107"/>
          </a:xfrm>
          <a:prstGeom prst="rect">
            <a:avLst/>
          </a:prstGeom>
        </p:spPr>
      </p:pic>
    </p:spTree>
    <p:extLst>
      <p:ext uri="{BB962C8B-B14F-4D97-AF65-F5344CB8AC3E}">
        <p14:creationId xmlns:p14="http://schemas.microsoft.com/office/powerpoint/2010/main" val="30808429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624815-B1B9-F47F-7AAB-CDFB3ED43650}"/>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1361F8A6-6D1F-45DD-0DD0-CA4B7E36E7CB}"/>
              </a:ext>
            </a:extLst>
          </p:cNvPr>
          <p:cNvSpPr txBox="1">
            <a:spLocks noGrp="1"/>
          </p:cNvSpPr>
          <p:nvPr>
            <p:ph type="title"/>
          </p:nvPr>
        </p:nvSpPr>
        <p:spPr>
          <a:xfrm>
            <a:off x="5715000" y="536524"/>
            <a:ext cx="5675574" cy="2353850"/>
          </a:xfrm>
          <a:prstGeom prst="rect">
            <a:avLst/>
          </a:prstGeom>
        </p:spPr>
        <p:txBody>
          <a:bodyPr vert="horz" wrap="square" lIns="0" tIns="75565" rIns="0" bIns="0" rtlCol="0">
            <a:spAutoFit/>
          </a:bodyPr>
          <a:lstStyle/>
          <a:p>
            <a:r>
              <a:rPr lang="en-US" dirty="0"/>
              <a:t>Are there correlations between product pricing, stock levels, and sales performance?</a:t>
            </a:r>
          </a:p>
        </p:txBody>
      </p:sp>
      <p:sp>
        <p:nvSpPr>
          <p:cNvPr id="3" name="object 3">
            <a:extLst>
              <a:ext uri="{FF2B5EF4-FFF2-40B4-BE49-F238E27FC236}">
                <a16:creationId xmlns:a16="http://schemas.microsoft.com/office/drawing/2014/main" id="{341639D5-57C0-15C8-7D34-593509ABF1FC}"/>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A52BEFEC-9F36-B1F5-5C55-87F9D6B50362}"/>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 code&#10;&#10;AI-generated content may be incorrect.">
            <a:extLst>
              <a:ext uri="{FF2B5EF4-FFF2-40B4-BE49-F238E27FC236}">
                <a16:creationId xmlns:a16="http://schemas.microsoft.com/office/drawing/2014/main" id="{0C678B1F-0430-1535-22FB-9F118F6292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657253"/>
            <a:ext cx="4876800" cy="2372056"/>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1E3ABF03-B292-02FA-DD73-EF68189AE5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385" y="3247260"/>
            <a:ext cx="5089016" cy="1743318"/>
          </a:xfrm>
          <a:prstGeom prst="rect">
            <a:avLst/>
          </a:prstGeom>
        </p:spPr>
      </p:pic>
      <p:sp>
        <p:nvSpPr>
          <p:cNvPr id="17" name="Rectangle 4">
            <a:extLst>
              <a:ext uri="{FF2B5EF4-FFF2-40B4-BE49-F238E27FC236}">
                <a16:creationId xmlns:a16="http://schemas.microsoft.com/office/drawing/2014/main" id="{E31A273E-E095-4350-9639-D8E2AEC3FDCB}"/>
              </a:ext>
            </a:extLst>
          </p:cNvPr>
          <p:cNvSpPr>
            <a:spLocks noGrp="1" noChangeArrowheads="1"/>
          </p:cNvSpPr>
          <p:nvPr>
            <p:ph type="body" idx="1"/>
          </p:nvPr>
        </p:nvSpPr>
        <p:spPr bwMode="auto">
          <a:xfrm>
            <a:off x="5974460" y="3106065"/>
            <a:ext cx="4876801"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Moderate-priced, well-stocked items tend to sell higher units.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Premium products generate high revenue with fewer units 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Stock levels matter, but demand and pricing strategy play a bigger role in total revenue.</a:t>
            </a:r>
          </a:p>
        </p:txBody>
      </p:sp>
    </p:spTree>
    <p:extLst>
      <p:ext uri="{BB962C8B-B14F-4D97-AF65-F5344CB8AC3E}">
        <p14:creationId xmlns:p14="http://schemas.microsoft.com/office/powerpoint/2010/main" val="35651962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8493F-C41D-DB5B-1DE2-43FEC7CC15B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BAC1F1B6-71BA-A0B9-315F-07FA957A7ED9}"/>
              </a:ext>
            </a:extLst>
          </p:cNvPr>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How does product demand change over months or seasons?</a:t>
            </a:r>
            <a:endParaRPr spc="-10" dirty="0"/>
          </a:p>
        </p:txBody>
      </p:sp>
      <p:sp>
        <p:nvSpPr>
          <p:cNvPr id="3" name="object 3">
            <a:extLst>
              <a:ext uri="{FF2B5EF4-FFF2-40B4-BE49-F238E27FC236}">
                <a16:creationId xmlns:a16="http://schemas.microsoft.com/office/drawing/2014/main" id="{58C638EB-373D-C5FF-C778-CB644DDE7B79}"/>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E1E1E5F5-BA67-FC78-455E-62BF3D39B753}"/>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sp>
        <p:nvSpPr>
          <p:cNvPr id="8" name="Rectangle 2">
            <a:extLst>
              <a:ext uri="{FF2B5EF4-FFF2-40B4-BE49-F238E27FC236}">
                <a16:creationId xmlns:a16="http://schemas.microsoft.com/office/drawing/2014/main" id="{FC55872D-59E9-B332-365F-608B813EF245}"/>
              </a:ext>
            </a:extLst>
          </p:cNvPr>
          <p:cNvSpPr>
            <a:spLocks noGrp="1" noChangeArrowheads="1"/>
          </p:cNvSpPr>
          <p:nvPr>
            <p:ph type="body" idx="1"/>
          </p:nvPr>
        </p:nvSpPr>
        <p:spPr bwMode="auto">
          <a:xfrm>
            <a:off x="5950018" y="4604068"/>
            <a:ext cx="58365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Winter demand</a:t>
            </a:r>
            <a:r>
              <a:rPr kumimoji="0" lang="en-US" altLang="en-US" sz="1800" b="0" i="0" u="none" strike="noStrike" cap="none" normalizeH="0" baseline="0" dirty="0">
                <a:ln>
                  <a:noFill/>
                </a:ln>
                <a:solidFill>
                  <a:schemeClr val="tx1"/>
                </a:solidFill>
                <a:effectLst/>
                <a:latin typeface="Arial" panose="020B0604020202020204" pitchFamily="34" charset="0"/>
              </a:rPr>
              <a:t>: Cranberry, Christmas/holiday products, chocolate-based items.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Spring demand</a:t>
            </a:r>
            <a:r>
              <a:rPr kumimoji="0" lang="en-US" altLang="en-US" sz="1800" b="0" i="0" u="none" strike="noStrike" cap="none" normalizeH="0" baseline="0" dirty="0">
                <a:ln>
                  <a:noFill/>
                </a:ln>
                <a:solidFill>
                  <a:schemeClr val="tx1"/>
                </a:solidFill>
                <a:effectLst/>
                <a:latin typeface="Arial" panose="020B0604020202020204" pitchFamily="34" charset="0"/>
              </a:rPr>
              <a:t>: Fresh produce or specialty products (dried fruits, seasonal spreads).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Summer demand</a:t>
            </a:r>
            <a:r>
              <a:rPr kumimoji="0" lang="en-US" altLang="en-US" sz="1800" b="0" i="0" u="none" strike="noStrike" cap="none" normalizeH="0" baseline="0" dirty="0">
                <a:ln>
                  <a:noFill/>
                </a:ln>
                <a:solidFill>
                  <a:schemeClr val="tx1"/>
                </a:solidFill>
                <a:effectLst/>
                <a:latin typeface="Arial" panose="020B0604020202020204" pitchFamily="34" charset="0"/>
              </a:rPr>
              <a:t>: Some light beverages or spreads.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Fall demand</a:t>
            </a:r>
            <a:r>
              <a:rPr kumimoji="0" lang="en-US" altLang="en-US" sz="1800" b="0" i="0" u="none" strike="noStrike" cap="none" normalizeH="0" baseline="0" dirty="0">
                <a:ln>
                  <a:noFill/>
                </a:ln>
                <a:solidFill>
                  <a:schemeClr val="tx1"/>
                </a:solidFill>
                <a:effectLst/>
                <a:latin typeface="Arial" panose="020B0604020202020204" pitchFamily="34" charset="0"/>
              </a:rPr>
              <a:t>: Spices, teas, and products tied to autumn cooking.</a:t>
            </a:r>
          </a:p>
        </p:txBody>
      </p:sp>
      <p:pic>
        <p:nvPicPr>
          <p:cNvPr id="11" name="Picture 10" descr="A screenshot of a computer code&#10;&#10;AI-generated content may be incorrect.">
            <a:extLst>
              <a:ext uri="{FF2B5EF4-FFF2-40B4-BE49-F238E27FC236}">
                <a16:creationId xmlns:a16="http://schemas.microsoft.com/office/drawing/2014/main" id="{4D79C429-6EDA-540E-FB20-CC638620AB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536524"/>
            <a:ext cx="5486400" cy="2200582"/>
          </a:xfrm>
          <a:prstGeom prst="rect">
            <a:avLst/>
          </a:prstGeom>
        </p:spPr>
      </p:pic>
      <p:sp>
        <p:nvSpPr>
          <p:cNvPr id="17" name="Rectangle 4">
            <a:extLst>
              <a:ext uri="{FF2B5EF4-FFF2-40B4-BE49-F238E27FC236}">
                <a16:creationId xmlns:a16="http://schemas.microsoft.com/office/drawing/2014/main" id="{30D71FC9-A4EA-EFE6-3F79-AA6C330A143D}"/>
              </a:ext>
            </a:extLst>
          </p:cNvPr>
          <p:cNvSpPr>
            <a:spLocks noChangeArrowheads="1"/>
          </p:cNvSpPr>
          <p:nvPr/>
        </p:nvSpPr>
        <p:spPr bwMode="auto">
          <a:xfrm>
            <a:off x="5922701" y="2215536"/>
            <a:ext cx="598117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Monthly insights show clear seasonal trends: beverages peak in spring, pastries like Pavlova and scones sell more in specific months, while some products dip in winter or summer. Identifying high- and low-demand months helps plan promotions, inventory, and marketing to maximize revenue and stabilize sales throughout the year.</a:t>
            </a:r>
          </a:p>
        </p:txBody>
      </p:sp>
      <p:pic>
        <p:nvPicPr>
          <p:cNvPr id="18" name="Picture 17" descr="A screenshot of a data&#10;&#10;AI-generated content may be incorrect.">
            <a:extLst>
              <a:ext uri="{FF2B5EF4-FFF2-40B4-BE49-F238E27FC236}">
                <a16:creationId xmlns:a16="http://schemas.microsoft.com/office/drawing/2014/main" id="{1D55010A-C61F-E9A3-ADB5-7383B776C8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356149"/>
            <a:ext cx="4620270" cy="1781424"/>
          </a:xfrm>
          <a:prstGeom prst="rect">
            <a:avLst/>
          </a:prstGeom>
        </p:spPr>
      </p:pic>
    </p:spTree>
    <p:extLst>
      <p:ext uri="{BB962C8B-B14F-4D97-AF65-F5344CB8AC3E}">
        <p14:creationId xmlns:p14="http://schemas.microsoft.com/office/powerpoint/2010/main" val="959523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C5916-FC5C-2702-077F-A5ECC37AA37E}"/>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37F0155-F1F3-F7DB-BBD8-B2BE81F9DB11}"/>
              </a:ext>
            </a:extLst>
          </p:cNvPr>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How does product demand change over months or seasons?</a:t>
            </a:r>
            <a:endParaRPr spc="-10" dirty="0"/>
          </a:p>
        </p:txBody>
      </p:sp>
      <p:sp>
        <p:nvSpPr>
          <p:cNvPr id="3" name="object 3">
            <a:extLst>
              <a:ext uri="{FF2B5EF4-FFF2-40B4-BE49-F238E27FC236}">
                <a16:creationId xmlns:a16="http://schemas.microsoft.com/office/drawing/2014/main" id="{A1D0BB89-2250-C2A1-518F-E127BF66C4A6}"/>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a:extLst>
              <a:ext uri="{FF2B5EF4-FFF2-40B4-BE49-F238E27FC236}">
                <a16:creationId xmlns:a16="http://schemas.microsoft.com/office/drawing/2014/main" id="{B1458921-A937-F622-2C51-49BB9EBFEB24}"/>
              </a:ext>
            </a:extLst>
          </p:cNvPr>
          <p:cNvSpPr txBox="1">
            <a:spLocks noGrp="1"/>
          </p:cNvSpPr>
          <p:nvPr>
            <p:ph type="body" idx="1"/>
          </p:nvPr>
        </p:nvSpPr>
        <p:spPr>
          <a:xfrm>
            <a:off x="5951456" y="2459681"/>
            <a:ext cx="5820155" cy="3748462"/>
          </a:xfrm>
          <a:prstGeom prst="rect">
            <a:avLst/>
          </a:prstGeom>
        </p:spPr>
        <p:txBody>
          <a:bodyPr vert="horz" wrap="square" lIns="0" tIns="54610" rIns="0" bIns="0" rtlCol="0">
            <a:spAutoFit/>
          </a:bodyPr>
          <a:lstStyle/>
          <a:p>
            <a:pPr lvl="0" algn="l" rtl="0" eaLnBrk="0" fontAlgn="base" hangingPunct="0">
              <a:spcBef>
                <a:spcPct val="0"/>
              </a:spcBef>
              <a:spcAft>
                <a:spcPct val="0"/>
              </a:spcAft>
              <a:buFontTx/>
              <a:buChar char="•"/>
            </a:pPr>
            <a:r>
              <a:rPr lang="en-US" altLang="en-US" sz="2400" b="1" dirty="0">
                <a:latin typeface="Arial" panose="020B0604020202020204" pitchFamily="34" charset="0"/>
              </a:rPr>
              <a:t>Winter demand</a:t>
            </a:r>
            <a:r>
              <a:rPr lang="en-US" altLang="en-US" sz="2400" dirty="0">
                <a:latin typeface="Arial" panose="020B0604020202020204" pitchFamily="34" charset="0"/>
              </a:rPr>
              <a:t>: Cranberry, Christmas/holiday products, chocolate-based items.</a:t>
            </a:r>
          </a:p>
          <a:p>
            <a:pPr lvl="0" algn="l" rtl="0" eaLnBrk="0" fontAlgn="base" hangingPunct="0">
              <a:spcBef>
                <a:spcPct val="0"/>
              </a:spcBef>
              <a:spcAft>
                <a:spcPct val="0"/>
              </a:spcAft>
              <a:buFontTx/>
              <a:buChar char="•"/>
            </a:pPr>
            <a:r>
              <a:rPr lang="en-US" altLang="en-US" sz="2400" b="1" dirty="0">
                <a:latin typeface="Arial" panose="020B0604020202020204" pitchFamily="34" charset="0"/>
              </a:rPr>
              <a:t>Spring demand</a:t>
            </a:r>
            <a:r>
              <a:rPr lang="en-US" altLang="en-US" sz="2400" dirty="0">
                <a:latin typeface="Arial" panose="020B0604020202020204" pitchFamily="34" charset="0"/>
              </a:rPr>
              <a:t>: Fresh produce or specialty products (dried fruits, seasonal spreads).</a:t>
            </a:r>
          </a:p>
          <a:p>
            <a:pPr lvl="0" algn="l" rtl="0" eaLnBrk="0" fontAlgn="base" hangingPunct="0">
              <a:spcBef>
                <a:spcPct val="0"/>
              </a:spcBef>
              <a:spcAft>
                <a:spcPct val="0"/>
              </a:spcAft>
              <a:buFontTx/>
              <a:buChar char="•"/>
            </a:pPr>
            <a:r>
              <a:rPr lang="en-US" altLang="en-US" sz="2400" b="1" dirty="0">
                <a:latin typeface="Arial" panose="020B0604020202020204" pitchFamily="34" charset="0"/>
              </a:rPr>
              <a:t>Summer demand</a:t>
            </a:r>
            <a:r>
              <a:rPr lang="en-US" altLang="en-US" sz="2400" dirty="0">
                <a:latin typeface="Arial" panose="020B0604020202020204" pitchFamily="34" charset="0"/>
              </a:rPr>
              <a:t>: Some light beverages or spreads.</a:t>
            </a:r>
          </a:p>
          <a:p>
            <a:pPr lvl="0" algn="l" rtl="0" eaLnBrk="0" fontAlgn="base" hangingPunct="0">
              <a:spcBef>
                <a:spcPct val="0"/>
              </a:spcBef>
              <a:spcAft>
                <a:spcPct val="0"/>
              </a:spcAft>
              <a:buFontTx/>
              <a:buChar char="•"/>
            </a:pPr>
            <a:r>
              <a:rPr lang="en-US" altLang="en-US" sz="2400" b="1" dirty="0">
                <a:latin typeface="Arial" panose="020B0604020202020204" pitchFamily="34" charset="0"/>
              </a:rPr>
              <a:t>Fall demand</a:t>
            </a:r>
            <a:r>
              <a:rPr lang="en-US" altLang="en-US" sz="2400" dirty="0">
                <a:latin typeface="Arial" panose="020B0604020202020204" pitchFamily="34" charset="0"/>
              </a:rPr>
              <a:t>: Spices, teas, and products tied to autumn cooking.</a:t>
            </a:r>
          </a:p>
        </p:txBody>
      </p:sp>
      <p:sp>
        <p:nvSpPr>
          <p:cNvPr id="6" name="object 6">
            <a:extLst>
              <a:ext uri="{FF2B5EF4-FFF2-40B4-BE49-F238E27FC236}">
                <a16:creationId xmlns:a16="http://schemas.microsoft.com/office/drawing/2014/main" id="{82A3F2DF-EE3F-A090-EF6B-B6A46F261F1B}"/>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14" name="Picture 13" descr="A screenshot of a computer program&#10;&#10;AI-generated content may be incorrect.">
            <a:extLst>
              <a:ext uri="{FF2B5EF4-FFF2-40B4-BE49-F238E27FC236}">
                <a16:creationId xmlns:a16="http://schemas.microsoft.com/office/drawing/2014/main" id="{CB2905A0-87FE-5004-901A-114FE2A88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514" y="152400"/>
            <a:ext cx="4969671" cy="358437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0C8F6426-0FE9-55F1-AB3D-1C65893BE4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8442" y="3778481"/>
            <a:ext cx="4429743" cy="1657581"/>
          </a:xfrm>
          <a:prstGeom prst="rect">
            <a:avLst/>
          </a:prstGeom>
        </p:spPr>
      </p:pic>
    </p:spTree>
    <p:extLst>
      <p:ext uri="{BB962C8B-B14F-4D97-AF65-F5344CB8AC3E}">
        <p14:creationId xmlns:p14="http://schemas.microsoft.com/office/powerpoint/2010/main" val="11930360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97E87-686E-6B66-B3F9-1EABCE13648D}"/>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1577F29-93A6-242C-A7F3-71195FC8CCF7}"/>
              </a:ext>
            </a:extLst>
          </p:cNvPr>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Can we identify anomalies in product sales or revenue performance?</a:t>
            </a:r>
            <a:endParaRPr spc="-10" dirty="0"/>
          </a:p>
        </p:txBody>
      </p:sp>
      <p:sp>
        <p:nvSpPr>
          <p:cNvPr id="3" name="object 3">
            <a:extLst>
              <a:ext uri="{FF2B5EF4-FFF2-40B4-BE49-F238E27FC236}">
                <a16:creationId xmlns:a16="http://schemas.microsoft.com/office/drawing/2014/main" id="{AF9DD952-A583-490A-071C-643F3CE0A929}"/>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DCE2E94F-08B7-18B2-8C5F-A3028F44EFD2}"/>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sp>
        <p:nvSpPr>
          <p:cNvPr id="10" name="Rectangle 3">
            <a:extLst>
              <a:ext uri="{FF2B5EF4-FFF2-40B4-BE49-F238E27FC236}">
                <a16:creationId xmlns:a16="http://schemas.microsoft.com/office/drawing/2014/main" id="{E8BA4259-CB55-7584-70A1-88C2845E949C}"/>
              </a:ext>
            </a:extLst>
          </p:cNvPr>
          <p:cNvSpPr>
            <a:spLocks noGrp="1" noChangeArrowheads="1"/>
          </p:cNvSpPr>
          <p:nvPr>
            <p:ph type="body" idx="1"/>
          </p:nvPr>
        </p:nvSpPr>
        <p:spPr bwMode="auto">
          <a:xfrm>
            <a:off x="5974460" y="2552067"/>
            <a:ext cx="541611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Analysis of monthly sales reveals notable anomalies across products. Certain months show unexpected spikes, likely due to promotions or bulk purchases, while sharp declines indicate stockouts, seasonal slowdowns, or reduced demand. Identifying these trends enables better inventory planning, targeted marketing, and optimized pricing strategies, helping the business anticipate fluctuations, improve revenue, and make data-driven operational decisions efficiently.</a:t>
            </a:r>
          </a:p>
        </p:txBody>
      </p:sp>
      <p:pic>
        <p:nvPicPr>
          <p:cNvPr id="13" name="Picture 12" descr="A screenshot of a computer code&#10;&#10;AI-generated content may be incorrect.">
            <a:extLst>
              <a:ext uri="{FF2B5EF4-FFF2-40B4-BE49-F238E27FC236}">
                <a16:creationId xmlns:a16="http://schemas.microsoft.com/office/drawing/2014/main" id="{48F317D8-07EC-A475-94C0-CF5C9A0CF5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1" y="265748"/>
            <a:ext cx="5416114" cy="3772852"/>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95D82B9B-CBC7-4CDC-C691-BBDEA738CA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0087" y="4276460"/>
            <a:ext cx="4858428" cy="1895740"/>
          </a:xfrm>
          <a:prstGeom prst="rect">
            <a:avLst/>
          </a:prstGeom>
        </p:spPr>
      </p:pic>
    </p:spTree>
    <p:extLst>
      <p:ext uri="{BB962C8B-B14F-4D97-AF65-F5344CB8AC3E}">
        <p14:creationId xmlns:p14="http://schemas.microsoft.com/office/powerpoint/2010/main" val="41403048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F6925-C797-90BF-26B6-276D5F614355}"/>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607F531-4D2A-FC91-29E9-5BD650FC177B}"/>
              </a:ext>
            </a:extLst>
          </p:cNvPr>
          <p:cNvSpPr txBox="1">
            <a:spLocks noGrp="1"/>
          </p:cNvSpPr>
          <p:nvPr>
            <p:ph type="title"/>
          </p:nvPr>
        </p:nvSpPr>
        <p:spPr>
          <a:xfrm>
            <a:off x="5974460" y="536524"/>
            <a:ext cx="4981575" cy="1784463"/>
          </a:xfrm>
          <a:prstGeom prst="rect">
            <a:avLst/>
          </a:prstGeom>
        </p:spPr>
        <p:txBody>
          <a:bodyPr vert="horz" wrap="square" lIns="0" tIns="75565" rIns="0" bIns="0" rtlCol="0">
            <a:spAutoFit/>
          </a:bodyPr>
          <a:lstStyle/>
          <a:p>
            <a:r>
              <a:rPr lang="en-US" dirty="0"/>
              <a:t>Are there any regional trends in supplier distribution and pricing?</a:t>
            </a:r>
          </a:p>
        </p:txBody>
      </p:sp>
      <p:sp>
        <p:nvSpPr>
          <p:cNvPr id="3" name="object 3">
            <a:extLst>
              <a:ext uri="{FF2B5EF4-FFF2-40B4-BE49-F238E27FC236}">
                <a16:creationId xmlns:a16="http://schemas.microsoft.com/office/drawing/2014/main" id="{C4A66F63-7E79-E7FD-CB6E-CB8325C71B78}"/>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1E1732D9-F03C-03D8-27AA-075CDA037CE4}"/>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 program&#10;&#10;AI-generated content may be incorrect.">
            <a:extLst>
              <a:ext uri="{FF2B5EF4-FFF2-40B4-BE49-F238E27FC236}">
                <a16:creationId xmlns:a16="http://schemas.microsoft.com/office/drawing/2014/main" id="{69E2F783-39F4-3618-F9F2-463A16E664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426" y="189669"/>
            <a:ext cx="4115374" cy="3620331"/>
          </a:xfrm>
          <a:prstGeom prst="rect">
            <a:avLst/>
          </a:prstGeom>
        </p:spPr>
      </p:pic>
      <p:pic>
        <p:nvPicPr>
          <p:cNvPr id="10" name="Picture 9" descr="A screenshot of a table&#10;&#10;AI-generated content may be incorrect.">
            <a:extLst>
              <a:ext uri="{FF2B5EF4-FFF2-40B4-BE49-F238E27FC236}">
                <a16:creationId xmlns:a16="http://schemas.microsoft.com/office/drawing/2014/main" id="{474D2C0E-6D77-D941-0E6E-7AC1C0EF7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671" y="4211139"/>
            <a:ext cx="4267796" cy="1676634"/>
          </a:xfrm>
          <a:prstGeom prst="rect">
            <a:avLst/>
          </a:prstGeom>
        </p:spPr>
      </p:pic>
      <p:sp>
        <p:nvSpPr>
          <p:cNvPr id="15" name="Rectangle 3">
            <a:extLst>
              <a:ext uri="{FF2B5EF4-FFF2-40B4-BE49-F238E27FC236}">
                <a16:creationId xmlns:a16="http://schemas.microsoft.com/office/drawing/2014/main" id="{88E8A482-26A7-C1A2-D101-0CC3DAEB7629}"/>
              </a:ext>
            </a:extLst>
          </p:cNvPr>
          <p:cNvSpPr>
            <a:spLocks noGrp="1" noChangeArrowheads="1"/>
          </p:cNvSpPr>
          <p:nvPr>
            <p:ph type="body" idx="1"/>
          </p:nvPr>
        </p:nvSpPr>
        <p:spPr bwMode="auto">
          <a:xfrm>
            <a:off x="5974460" y="2552067"/>
            <a:ext cx="530047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Analysis of supplier distribution and pricing shows clear regional trends. The USA leads in supplier count and product variety, while European countries like France and Germany have fewer suppliers but higher average prices. Asia-Pacific regions (Japan, Australia, Singapore) show moderate pricing with varied product availability. Countries with single suppliers generally have limited products and lower price ranges, indicating market concentration.</a:t>
            </a:r>
          </a:p>
        </p:txBody>
      </p:sp>
    </p:spTree>
    <p:extLst>
      <p:ext uri="{BB962C8B-B14F-4D97-AF65-F5344CB8AC3E}">
        <p14:creationId xmlns:p14="http://schemas.microsoft.com/office/powerpoint/2010/main" val="8364301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2BAE7-BD5F-A9B8-C086-1E1E46FC0989}"/>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4ED17D0-348F-7C2B-3A4D-C1AB6E3B0FA1}"/>
              </a:ext>
            </a:extLst>
          </p:cNvPr>
          <p:cNvSpPr txBox="1">
            <a:spLocks noGrp="1"/>
          </p:cNvSpPr>
          <p:nvPr>
            <p:ph type="title"/>
          </p:nvPr>
        </p:nvSpPr>
        <p:spPr>
          <a:xfrm>
            <a:off x="5974460" y="536524"/>
            <a:ext cx="4981575" cy="2128147"/>
          </a:xfrm>
          <a:prstGeom prst="rect">
            <a:avLst/>
          </a:prstGeom>
        </p:spPr>
        <p:txBody>
          <a:bodyPr vert="horz" wrap="square" lIns="0" tIns="75565" rIns="0" bIns="0" rtlCol="0">
            <a:spAutoFit/>
          </a:bodyPr>
          <a:lstStyle/>
          <a:p>
            <a:pPr marL="12700" marR="5080">
              <a:lnSpc>
                <a:spcPts val="4000"/>
              </a:lnSpc>
              <a:spcBef>
                <a:spcPts val="595"/>
              </a:spcBef>
            </a:pPr>
            <a:r>
              <a:rPr lang="en-US" dirty="0"/>
              <a:t> How are suppliers distributed across different product categories?</a:t>
            </a:r>
            <a:endParaRPr spc="-10" dirty="0"/>
          </a:p>
        </p:txBody>
      </p:sp>
      <p:sp>
        <p:nvSpPr>
          <p:cNvPr id="3" name="object 3">
            <a:extLst>
              <a:ext uri="{FF2B5EF4-FFF2-40B4-BE49-F238E27FC236}">
                <a16:creationId xmlns:a16="http://schemas.microsoft.com/office/drawing/2014/main" id="{A33724E4-2E81-7182-D446-D3B8E90213F1}"/>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4FA62261-C026-CF31-BDB3-767B82707FBF}"/>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 screen&#10;&#10;AI-generated content may be incorrect.">
            <a:extLst>
              <a:ext uri="{FF2B5EF4-FFF2-40B4-BE49-F238E27FC236}">
                <a16:creationId xmlns:a16="http://schemas.microsoft.com/office/drawing/2014/main" id="{7DE801E8-FC6A-D007-D55E-25B3DBD98A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766" y="488868"/>
            <a:ext cx="5210902" cy="3591426"/>
          </a:xfrm>
          <a:prstGeom prst="rect">
            <a:avLst/>
          </a:prstGeom>
        </p:spPr>
      </p:pic>
      <p:pic>
        <p:nvPicPr>
          <p:cNvPr id="10" name="Picture 9" descr="A screenshot of a computer screen&#10;&#10;AI-generated content may be incorrect.">
            <a:extLst>
              <a:ext uri="{FF2B5EF4-FFF2-40B4-BE49-F238E27FC236}">
                <a16:creationId xmlns:a16="http://schemas.microsoft.com/office/drawing/2014/main" id="{50DCA3AC-64A0-AC0A-5726-6982A6DA6D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4140" y="4206826"/>
            <a:ext cx="2896004" cy="1505160"/>
          </a:xfrm>
          <a:prstGeom prst="rect">
            <a:avLst/>
          </a:prstGeom>
        </p:spPr>
      </p:pic>
      <p:sp>
        <p:nvSpPr>
          <p:cNvPr id="11" name="Rectangle 1">
            <a:extLst>
              <a:ext uri="{FF2B5EF4-FFF2-40B4-BE49-F238E27FC236}">
                <a16:creationId xmlns:a16="http://schemas.microsoft.com/office/drawing/2014/main" id="{4C63BE7D-9A34-AAA9-9292-7CFCAB0B6851}"/>
              </a:ext>
            </a:extLst>
          </p:cNvPr>
          <p:cNvSpPr>
            <a:spLocks noGrp="1" noChangeArrowheads="1"/>
          </p:cNvSpPr>
          <p:nvPr>
            <p:ph type="body" idx="1"/>
          </p:nvPr>
        </p:nvSpPr>
        <p:spPr bwMode="auto">
          <a:xfrm>
            <a:off x="6096000" y="2895600"/>
            <a:ext cx="454186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Analysis of supplier distribution across product categories reveals that </a:t>
            </a:r>
            <a:r>
              <a:rPr kumimoji="0" lang="en-US" altLang="en-US" sz="1800" b="1" i="0" u="none" strike="noStrike" cap="none" normalizeH="0" baseline="0">
                <a:ln>
                  <a:noFill/>
                </a:ln>
                <a:solidFill>
                  <a:schemeClr val="tx1"/>
                </a:solidFill>
                <a:effectLst/>
                <a:latin typeface="Arial" panose="020B0604020202020204" pitchFamily="34" charset="0"/>
              </a:rPr>
              <a:t>Beverages, Condiments, and Seafood</a:t>
            </a:r>
            <a:r>
              <a:rPr kumimoji="0" lang="en-US" altLang="en-US" sz="1800" b="0" i="0" u="none" strike="noStrike" cap="none" normalizeH="0" baseline="0">
                <a:ln>
                  <a:noFill/>
                </a:ln>
                <a:solidFill>
                  <a:schemeClr val="tx1"/>
                </a:solidFill>
                <a:effectLst/>
                <a:latin typeface="Arial" panose="020B0604020202020204" pitchFamily="34" charset="0"/>
              </a:rPr>
              <a:t> have the highest supplier participation, each with 8 suppliers and 12 products. </a:t>
            </a:r>
            <a:r>
              <a:rPr kumimoji="0" lang="en-US" altLang="en-US" sz="1800" b="1" i="0" u="none" strike="noStrike" cap="none" normalizeH="0" baseline="0">
                <a:ln>
                  <a:noFill/>
                </a:ln>
                <a:solidFill>
                  <a:schemeClr val="tx1"/>
                </a:solidFill>
                <a:effectLst/>
                <a:latin typeface="Arial" panose="020B0604020202020204" pitchFamily="34" charset="0"/>
              </a:rPr>
              <a:t>Confections</a:t>
            </a:r>
            <a:r>
              <a:rPr kumimoji="0" lang="en-US" altLang="en-US" sz="1800" b="0" i="0" u="none" strike="noStrike" cap="none" normalizeH="0" baseline="0">
                <a:ln>
                  <a:noFill/>
                </a:ln>
                <a:solidFill>
                  <a:schemeClr val="tx1"/>
                </a:solidFill>
                <a:effectLst/>
                <a:latin typeface="Arial" panose="020B0604020202020204" pitchFamily="34" charset="0"/>
              </a:rPr>
              <a:t> follow with 6 suppliers and 13 products. Categories like </a:t>
            </a:r>
            <a:r>
              <a:rPr kumimoji="0" lang="en-US" altLang="en-US" sz="1800" b="1" i="0" u="none" strike="noStrike" cap="none" normalizeH="0" baseline="0">
                <a:ln>
                  <a:noFill/>
                </a:ln>
                <a:solidFill>
                  <a:schemeClr val="tx1"/>
                </a:solidFill>
                <a:effectLst/>
                <a:latin typeface="Arial" panose="020B0604020202020204" pitchFamily="34" charset="0"/>
              </a:rPr>
              <a:t>Grains/Cereals, Meat/Poultry, Produce, and Dairy Products</a:t>
            </a:r>
            <a:r>
              <a:rPr kumimoji="0" lang="en-US" altLang="en-US" sz="1800" b="0" i="0" u="none" strike="noStrike" cap="none" normalizeH="0" baseline="0">
                <a:ln>
                  <a:noFill/>
                </a:ln>
                <a:solidFill>
                  <a:schemeClr val="tx1"/>
                </a:solidFill>
                <a:effectLst/>
                <a:latin typeface="Arial" panose="020B0604020202020204" pitchFamily="34" charset="0"/>
              </a:rPr>
              <a:t> have fewer suppliers, indicating more concentrated supply in these areas.</a:t>
            </a:r>
          </a:p>
        </p:txBody>
      </p:sp>
    </p:spTree>
    <p:extLst>
      <p:ext uri="{BB962C8B-B14F-4D97-AF65-F5344CB8AC3E}">
        <p14:creationId xmlns:p14="http://schemas.microsoft.com/office/powerpoint/2010/main" val="36643026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C60DB-9663-BEBD-A366-4A8CE33F9F9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4B7826D-D780-A364-4356-3FE7603715E2}"/>
              </a:ext>
            </a:extLst>
          </p:cNvPr>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 How do supplier pricing and categories relate across different regions?</a:t>
            </a:r>
            <a:endParaRPr spc="-10" dirty="0"/>
          </a:p>
        </p:txBody>
      </p:sp>
      <p:sp>
        <p:nvSpPr>
          <p:cNvPr id="3" name="object 3">
            <a:extLst>
              <a:ext uri="{FF2B5EF4-FFF2-40B4-BE49-F238E27FC236}">
                <a16:creationId xmlns:a16="http://schemas.microsoft.com/office/drawing/2014/main" id="{FD4085B3-390A-4C0B-89BB-283336D564D5}"/>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1932B67C-EA0A-AF96-F4C3-D4708A502EC8}"/>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25</a:t>
            </a:r>
            <a:endParaRPr sz="1200">
              <a:latin typeface="Calibri"/>
              <a:cs typeface="Calibri"/>
            </a:endParaRPr>
          </a:p>
        </p:txBody>
      </p:sp>
      <p:pic>
        <p:nvPicPr>
          <p:cNvPr id="7" name="Picture 6" descr="A screenshot of a computer&#10;&#10;AI-generated content may be incorrect.">
            <a:extLst>
              <a:ext uri="{FF2B5EF4-FFF2-40B4-BE49-F238E27FC236}">
                <a16:creationId xmlns:a16="http://schemas.microsoft.com/office/drawing/2014/main" id="{B455D9D2-F5FA-0CAA-BC8D-C6DC3F1B92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758" y="504895"/>
            <a:ext cx="3858163" cy="3438408"/>
          </a:xfrm>
          <a:prstGeom prst="rect">
            <a:avLst/>
          </a:prstGeom>
        </p:spPr>
      </p:pic>
      <p:pic>
        <p:nvPicPr>
          <p:cNvPr id="10" name="Picture 9" descr="A screenshot of a data&#10;&#10;AI-generated content may be incorrect.">
            <a:extLst>
              <a:ext uri="{FF2B5EF4-FFF2-40B4-BE49-F238E27FC236}">
                <a16:creationId xmlns:a16="http://schemas.microsoft.com/office/drawing/2014/main" id="{8F373C36-E0CB-BB09-40C3-3CE57AF38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4056993"/>
            <a:ext cx="4991797" cy="2133898"/>
          </a:xfrm>
          <a:prstGeom prst="rect">
            <a:avLst/>
          </a:prstGeom>
        </p:spPr>
      </p:pic>
      <p:sp>
        <p:nvSpPr>
          <p:cNvPr id="15" name="Rectangle 2">
            <a:extLst>
              <a:ext uri="{FF2B5EF4-FFF2-40B4-BE49-F238E27FC236}">
                <a16:creationId xmlns:a16="http://schemas.microsoft.com/office/drawing/2014/main" id="{2690072A-9F11-4D70-0A52-6D72DE666D1B}"/>
              </a:ext>
            </a:extLst>
          </p:cNvPr>
          <p:cNvSpPr>
            <a:spLocks noGrp="1" noChangeArrowheads="1"/>
          </p:cNvSpPr>
          <p:nvPr>
            <p:ph type="body" idx="1"/>
          </p:nvPr>
        </p:nvSpPr>
        <p:spPr bwMode="auto">
          <a:xfrm>
            <a:off x="5974460" y="2136569"/>
            <a:ext cx="49917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Regions like </a:t>
            </a:r>
            <a:r>
              <a:rPr kumimoji="0" lang="en-US" altLang="en-US" sz="1800" b="1" i="0" u="none" strike="noStrike" cap="none" normalizeH="0" baseline="0">
                <a:ln>
                  <a:noFill/>
                </a:ln>
                <a:solidFill>
                  <a:schemeClr val="tx1"/>
                </a:solidFill>
                <a:effectLst/>
                <a:latin typeface="Arial" panose="020B0604020202020204" pitchFamily="34" charset="0"/>
              </a:rPr>
              <a:t>Unknown</a:t>
            </a:r>
            <a:r>
              <a:rPr kumimoji="0" lang="en-US" altLang="en-US" sz="1800" b="0" i="0" u="none" strike="noStrike" cap="none" normalizeH="0" baseline="0">
                <a:ln>
                  <a:noFill/>
                </a:ln>
                <a:solidFill>
                  <a:schemeClr val="tx1"/>
                </a:solidFill>
                <a:effectLst/>
                <a:latin typeface="Arial" panose="020B0604020202020204" pitchFamily="34" charset="0"/>
              </a:rPr>
              <a:t> have the most diverse suppliers and price ranges, e.g., Beverages range from 4.5 to 263.5.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Victoria, MI, NSW, and Asturias</a:t>
            </a:r>
            <a:r>
              <a:rPr kumimoji="0" lang="en-US" altLang="en-US" sz="1800" b="0" i="0" u="none" strike="noStrike" cap="none" normalizeH="0" baseline="0">
                <a:ln>
                  <a:noFill/>
                </a:ln>
                <a:solidFill>
                  <a:schemeClr val="tx1"/>
                </a:solidFill>
                <a:effectLst/>
                <a:latin typeface="Arial" panose="020B0604020202020204" pitchFamily="34" charset="0"/>
              </a:rPr>
              <a:t> show more uniform pricing per category with single suppliers.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Some categories, such as </a:t>
            </a:r>
            <a:r>
              <a:rPr kumimoji="0" lang="en-US" altLang="en-US" sz="1800" b="1" i="0" u="none" strike="noStrike" cap="none" normalizeH="0" baseline="0">
                <a:ln>
                  <a:noFill/>
                </a:ln>
                <a:solidFill>
                  <a:schemeClr val="tx1"/>
                </a:solidFill>
                <a:effectLst/>
                <a:latin typeface="Arial" panose="020B0604020202020204" pitchFamily="34" charset="0"/>
              </a:rPr>
              <a:t>Meat/Poultry</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Seafood</a:t>
            </a:r>
            <a:r>
              <a:rPr kumimoji="0" lang="en-US" altLang="en-US" sz="1800" b="0" i="0" u="none" strike="noStrike" cap="none" normalizeH="0" baseline="0">
                <a:ln>
                  <a:noFill/>
                </a:ln>
                <a:solidFill>
                  <a:schemeClr val="tx1"/>
                </a:solidFill>
                <a:effectLst/>
                <a:latin typeface="Arial" panose="020B0604020202020204" pitchFamily="34" charset="0"/>
              </a:rPr>
              <a:t>, exhibit higher average prices in specific regions, indicating regional pricing strategies.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Overall, supplier pricing correlates with both </a:t>
            </a:r>
            <a:r>
              <a:rPr kumimoji="0" lang="en-US" altLang="en-US" sz="1800" b="1" i="0" u="none" strike="noStrike" cap="none" normalizeH="0" baseline="0">
                <a:ln>
                  <a:noFill/>
                </a:ln>
                <a:solidFill>
                  <a:schemeClr val="tx1"/>
                </a:solidFill>
                <a:effectLst/>
                <a:latin typeface="Arial" panose="020B0604020202020204" pitchFamily="34" charset="0"/>
              </a:rPr>
              <a:t>region</a:t>
            </a:r>
            <a:r>
              <a:rPr kumimoji="0" lang="en-US" altLang="en-US" sz="1800" b="0" i="0" u="none" strike="noStrike" cap="none" normalizeH="0" baseline="0">
                <a:ln>
                  <a:noFill/>
                </a:ln>
                <a:solidFill>
                  <a:schemeClr val="tx1"/>
                </a:solidFill>
                <a:effectLst/>
                <a:latin typeface="Arial" panose="020B0604020202020204" pitchFamily="34" charset="0"/>
              </a:rPr>
              <a:t> and </a:t>
            </a:r>
            <a:r>
              <a:rPr kumimoji="0" lang="en-US" altLang="en-US" sz="1800" b="1" i="0" u="none" strike="noStrike" cap="none" normalizeH="0" baseline="0">
                <a:ln>
                  <a:noFill/>
                </a:ln>
                <a:solidFill>
                  <a:schemeClr val="tx1"/>
                </a:solidFill>
                <a:effectLst/>
                <a:latin typeface="Arial" panose="020B0604020202020204" pitchFamily="34" charset="0"/>
              </a:rPr>
              <a:t>product category</a:t>
            </a:r>
            <a:r>
              <a:rPr kumimoji="0" lang="en-US" altLang="en-US" sz="1800" b="0" i="0" u="none" strike="noStrike" cap="none" normalizeH="0" baseline="0">
                <a:ln>
                  <a:noFill/>
                </a:ln>
                <a:solidFill>
                  <a:schemeClr val="tx1"/>
                </a:solidFill>
                <a:effectLst/>
                <a:latin typeface="Arial" panose="020B0604020202020204" pitchFamily="34" charset="0"/>
              </a:rPr>
              <a:t>, reflecting localized market differences.</a:t>
            </a:r>
          </a:p>
        </p:txBody>
      </p:sp>
    </p:spTree>
    <p:extLst>
      <p:ext uri="{BB962C8B-B14F-4D97-AF65-F5344CB8AC3E}">
        <p14:creationId xmlns:p14="http://schemas.microsoft.com/office/powerpoint/2010/main" val="2996581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486400" y="536524"/>
            <a:ext cx="5255895" cy="1581715"/>
          </a:xfrm>
          <a:prstGeom prst="rect">
            <a:avLst/>
          </a:prstGeom>
        </p:spPr>
        <p:txBody>
          <a:bodyPr vert="horz" wrap="square" lIns="0" tIns="75565" rIns="0" bIns="0" rtlCol="0">
            <a:spAutoFit/>
          </a:bodyPr>
          <a:lstStyle/>
          <a:p>
            <a:pPr marL="12700" marR="5080">
              <a:lnSpc>
                <a:spcPts val="4000"/>
              </a:lnSpc>
              <a:spcBef>
                <a:spcPts val="595"/>
              </a:spcBef>
            </a:pPr>
            <a:r>
              <a:rPr lang="en-US" sz="2800" dirty="0"/>
              <a:t>How does customer distribution vary across different countries or cities?</a:t>
            </a:r>
            <a:endParaRPr sz="2800"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p:cNvSpPr txBox="1">
            <a:spLocks noGrp="1"/>
          </p:cNvSpPr>
          <p:nvPr>
            <p:ph type="body" idx="1"/>
          </p:nvPr>
        </p:nvSpPr>
        <p:spPr>
          <a:xfrm>
            <a:off x="5486400" y="2155026"/>
            <a:ext cx="5255895" cy="4708725"/>
          </a:xfrm>
          <a:prstGeom prst="rect">
            <a:avLst/>
          </a:prstGeom>
        </p:spPr>
        <p:txBody>
          <a:bodyPr vert="horz" wrap="square" lIns="0" tIns="54610" rIns="0" bIns="0" rtlCol="0">
            <a:spAutoFit/>
          </a:bodyPr>
          <a:lstStyle/>
          <a:p>
            <a:pPr marL="12700" marR="5080">
              <a:lnSpc>
                <a:spcPct val="90000"/>
              </a:lnSpc>
              <a:spcBef>
                <a:spcPts val="430"/>
              </a:spcBef>
              <a:tabLst>
                <a:tab pos="240029" algn="l"/>
              </a:tabLst>
            </a:pPr>
            <a:r>
              <a:rPr lang="en-US" sz="2400" dirty="0"/>
              <a:t>Gleaning from the distribution report, it becomes apparent that countries such as </a:t>
            </a:r>
            <a:r>
              <a:rPr lang="en-US" sz="2400" b="1" dirty="0"/>
              <a:t>USA, France, and Germany</a:t>
            </a:r>
            <a:r>
              <a:rPr lang="en-US" sz="2400" dirty="0"/>
              <a:t> boast the highest number of customers, indicating strong market presence in these regions. Conversely, nations like </a:t>
            </a:r>
            <a:r>
              <a:rPr lang="en-US" sz="2400" b="1" dirty="0"/>
              <a:t>Austria, Italy, and Belgium</a:t>
            </a:r>
            <a:r>
              <a:rPr lang="en-US" sz="2400" dirty="0"/>
              <a:t> exhibit a comparatively lower customer count.</a:t>
            </a:r>
            <a:br>
              <a:rPr lang="en-US" sz="2400" dirty="0"/>
            </a:br>
            <a:r>
              <a:rPr lang="en-US" sz="2400" dirty="0"/>
              <a:t>At the city level, </a:t>
            </a:r>
            <a:r>
              <a:rPr lang="en-US" sz="2400" b="1" dirty="0"/>
              <a:t>London, Mexico D.F., and São Paulo</a:t>
            </a:r>
            <a:r>
              <a:rPr lang="en-US" sz="2400" dirty="0"/>
              <a:t> emerge as the top cities with the largest customer base, whereas cities like </a:t>
            </a:r>
            <a:r>
              <a:rPr lang="en-US" sz="2400" b="1" dirty="0"/>
              <a:t>Aachen, Albuquerque, and Anchorage</a:t>
            </a:r>
            <a:r>
              <a:rPr lang="en-US" sz="2400" dirty="0"/>
              <a:t> show relatively minimal customer representation.</a:t>
            </a:r>
            <a:endParaRPr sz="2400" spc="-10" dirty="0"/>
          </a:p>
        </p:txBody>
      </p:sp>
      <p:sp>
        <p:nvSpPr>
          <p:cNvPr id="6" name="object 6"/>
          <p:cNvSpPr txBox="1"/>
          <p:nvPr/>
        </p:nvSpPr>
        <p:spPr>
          <a:xfrm>
            <a:off x="11171935" y="6427114"/>
            <a:ext cx="102870" cy="208279"/>
          </a:xfrm>
          <a:prstGeom prst="rect">
            <a:avLst/>
          </a:prstGeom>
        </p:spPr>
        <p:txBody>
          <a:bodyPr vert="horz" wrap="square" lIns="0" tIns="12700" rIns="0" bIns="0" rtlCol="0">
            <a:spAutoFit/>
          </a:bodyPr>
          <a:lstStyle/>
          <a:p>
            <a:pPr marL="12700">
              <a:lnSpc>
                <a:spcPct val="100000"/>
              </a:lnSpc>
              <a:spcBef>
                <a:spcPts val="100"/>
              </a:spcBef>
            </a:pPr>
            <a:r>
              <a:rPr sz="1200" spc="-50" dirty="0">
                <a:solidFill>
                  <a:srgbClr val="888888"/>
                </a:solidFill>
                <a:latin typeface="Calibri"/>
                <a:cs typeface="Calibri"/>
              </a:rPr>
              <a:t>9</a:t>
            </a:r>
            <a:endParaRPr sz="1200">
              <a:latin typeface="Calibri"/>
              <a:cs typeface="Calibri"/>
            </a:endParaRPr>
          </a:p>
        </p:txBody>
      </p:sp>
      <p:pic>
        <p:nvPicPr>
          <p:cNvPr id="8" name="Picture 7" descr="A screenshot of a graph">
            <a:extLst>
              <a:ext uri="{FF2B5EF4-FFF2-40B4-BE49-F238E27FC236}">
                <a16:creationId xmlns:a16="http://schemas.microsoft.com/office/drawing/2014/main" id="{4D35B3C6-ACDE-A8ED-3998-DE4E94F1B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079" y="536524"/>
            <a:ext cx="3991532" cy="54070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4460" y="536524"/>
            <a:ext cx="4981575" cy="1068754"/>
          </a:xfrm>
          <a:prstGeom prst="rect">
            <a:avLst/>
          </a:prstGeom>
        </p:spPr>
        <p:txBody>
          <a:bodyPr vert="horz" wrap="square" lIns="0" tIns="75565" rIns="0" bIns="0" rtlCol="0">
            <a:spAutoFit/>
          </a:bodyPr>
          <a:lstStyle/>
          <a:p>
            <a:pPr marL="12700" marR="5080">
              <a:lnSpc>
                <a:spcPts val="4000"/>
              </a:lnSpc>
              <a:spcBef>
                <a:spcPts val="595"/>
              </a:spcBef>
            </a:pPr>
            <a:r>
              <a:rPr lang="en-US" sz="2800" dirty="0"/>
              <a:t>What is the trend in customer orders over time?</a:t>
            </a:r>
            <a:endParaRPr sz="2800" spc="-10" dirty="0"/>
          </a:p>
        </p:txBody>
      </p:sp>
      <p:sp>
        <p:nvSpPr>
          <p:cNvPr id="3" name="object 3"/>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5" name="object 5"/>
          <p:cNvSpPr txBox="1">
            <a:spLocks noGrp="1"/>
          </p:cNvSpPr>
          <p:nvPr>
            <p:ph type="body" idx="1"/>
          </p:nvPr>
        </p:nvSpPr>
        <p:spPr>
          <a:xfrm>
            <a:off x="6091687" y="1945150"/>
            <a:ext cx="5255895" cy="4376326"/>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dirty="0"/>
              <a:t>Gleaning from the Customer Report, it becomes apparent that customers such as </a:t>
            </a:r>
            <a:r>
              <a:rPr lang="en-US" sz="2400" b="1" dirty="0"/>
              <a:t>SAVEA</a:t>
            </a:r>
            <a:r>
              <a:rPr lang="en-US" sz="2400" dirty="0"/>
              <a:t>, </a:t>
            </a:r>
            <a:r>
              <a:rPr lang="en-US" sz="2400" b="1" dirty="0"/>
              <a:t>ERNSH</a:t>
            </a:r>
            <a:r>
              <a:rPr lang="en-US" sz="2400" dirty="0"/>
              <a:t>, and </a:t>
            </a:r>
            <a:r>
              <a:rPr lang="en-US" sz="2400" b="1" dirty="0"/>
              <a:t>QUICK</a:t>
            </a:r>
            <a:r>
              <a:rPr lang="en-US" sz="2400" dirty="0"/>
              <a:t> have placed the highest number of orders, indicating strong engagement or recurring purchases. Conversely, customers like </a:t>
            </a:r>
            <a:r>
              <a:rPr lang="en-US" sz="2400" b="1" dirty="0"/>
              <a:t>DUMON</a:t>
            </a:r>
            <a:r>
              <a:rPr lang="en-US" sz="2400" dirty="0"/>
              <a:t>, </a:t>
            </a:r>
            <a:r>
              <a:rPr lang="en-US" sz="2400" b="1" dirty="0"/>
              <a:t>CACTU</a:t>
            </a:r>
            <a:r>
              <a:rPr lang="en-US" sz="2400" dirty="0"/>
              <a:t>, and </a:t>
            </a:r>
            <a:r>
              <a:rPr lang="en-US" sz="2400" b="1" dirty="0"/>
              <a:t>FRANK</a:t>
            </a:r>
            <a:r>
              <a:rPr lang="en-US" sz="2400" dirty="0"/>
              <a:t> exhibit comparatively fewer orders, suggesting lower activity or infrequent transactions. This highlights a clear skew in customer order distribution, with a small group of highly active buyers driving a significant portion of total sales.</a:t>
            </a:r>
            <a:endParaRPr sz="2400" spc="-10" dirty="0"/>
          </a:p>
        </p:txBody>
      </p:sp>
      <p:sp>
        <p:nvSpPr>
          <p:cNvPr id="6" name="object 6"/>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10</a:t>
            </a:r>
            <a:endParaRPr sz="1200">
              <a:latin typeface="Calibri"/>
              <a:cs typeface="Calibri"/>
            </a:endParaRPr>
          </a:p>
        </p:txBody>
      </p:sp>
      <p:pic>
        <p:nvPicPr>
          <p:cNvPr id="8" name="Picture 7" descr="A blue graph with white text&#10;&#10;AI-generated content may be incorrect.">
            <a:extLst>
              <a:ext uri="{FF2B5EF4-FFF2-40B4-BE49-F238E27FC236}">
                <a16:creationId xmlns:a16="http://schemas.microsoft.com/office/drawing/2014/main" id="{5BA397E7-E86F-CAEB-1659-66084A1E52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929123"/>
            <a:ext cx="5562600" cy="41534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74460" y="536524"/>
            <a:ext cx="4981575" cy="1615186"/>
          </a:xfrm>
          <a:prstGeom prst="rect">
            <a:avLst/>
          </a:prstGeom>
        </p:spPr>
        <p:txBody>
          <a:bodyPr vert="horz" wrap="square" lIns="0" tIns="75565" rIns="0" bIns="0" rtlCol="0">
            <a:spAutoFit/>
          </a:bodyPr>
          <a:lstStyle/>
          <a:p>
            <a:pPr marL="12700" marR="5080">
              <a:lnSpc>
                <a:spcPts val="4000"/>
              </a:lnSpc>
              <a:spcBef>
                <a:spcPts val="595"/>
              </a:spcBef>
            </a:pPr>
            <a:r>
              <a:rPr lang="en-US" dirty="0"/>
              <a:t>What is the distribution of customers by Contact Title or Region?</a:t>
            </a:r>
            <a:endParaRPr spc="-10" dirty="0"/>
          </a:p>
        </p:txBody>
      </p:sp>
      <p:sp>
        <p:nvSpPr>
          <p:cNvPr id="4" name="object 4"/>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p:cNvSpPr txBox="1">
            <a:spLocks noGrp="1"/>
          </p:cNvSpPr>
          <p:nvPr>
            <p:ph type="body" idx="1"/>
          </p:nvPr>
        </p:nvSpPr>
        <p:spPr>
          <a:xfrm>
            <a:off x="5974460" y="2151710"/>
            <a:ext cx="5255895" cy="4708725"/>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dirty="0"/>
              <a:t>Gleaning from the Contact Title Report, it becomes evident that </a:t>
            </a:r>
            <a:r>
              <a:rPr lang="en-US" sz="2400" b="1" dirty="0"/>
              <a:t>Owners</a:t>
            </a:r>
            <a:r>
              <a:rPr lang="en-US" sz="2400" dirty="0"/>
              <a:t> and </a:t>
            </a:r>
            <a:r>
              <a:rPr lang="en-US" sz="2400" b="1" dirty="0"/>
              <a:t>Sales Representatives</a:t>
            </a:r>
            <a:r>
              <a:rPr lang="en-US" sz="2400" dirty="0"/>
              <a:t> constitute the largest proportion of customers, indicating a strong presence of business decision-makers and front-line sales personnel. Conversely, roles such as </a:t>
            </a:r>
            <a:r>
              <a:rPr lang="en-US" sz="2400" b="1" dirty="0"/>
              <a:t>Assistant Sales Agent</a:t>
            </a:r>
            <a:r>
              <a:rPr lang="en-US" sz="2400" dirty="0"/>
              <a:t>, </a:t>
            </a:r>
            <a:r>
              <a:rPr lang="en-US" sz="2400" b="1" dirty="0"/>
              <a:t>Order Administrator</a:t>
            </a:r>
            <a:r>
              <a:rPr lang="en-US" sz="2400" dirty="0"/>
              <a:t>, and </a:t>
            </a:r>
            <a:r>
              <a:rPr lang="en-US" sz="2400" b="1" dirty="0"/>
              <a:t>Marketing Assistant</a:t>
            </a:r>
            <a:r>
              <a:rPr lang="en-US" sz="2400" dirty="0"/>
              <a:t> represent a smaller share, suggesting fewer customers from support and coordination positions. This distribution highlights that most customer interactions likely occur at managerial or ownership levels.</a:t>
            </a:r>
            <a:endParaRPr sz="2400" spc="-10" dirty="0"/>
          </a:p>
        </p:txBody>
      </p:sp>
      <p:sp>
        <p:nvSpPr>
          <p:cNvPr id="7" name="object 7"/>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11</a:t>
            </a:r>
            <a:endParaRPr sz="1200">
              <a:latin typeface="Calibri"/>
              <a:cs typeface="Calibri"/>
            </a:endParaRPr>
          </a:p>
        </p:txBody>
      </p:sp>
      <p:pic>
        <p:nvPicPr>
          <p:cNvPr id="13" name="Picture 12">
            <a:extLst>
              <a:ext uri="{FF2B5EF4-FFF2-40B4-BE49-F238E27FC236}">
                <a16:creationId xmlns:a16="http://schemas.microsoft.com/office/drawing/2014/main" id="{2FBB93FA-F279-8547-F083-B9A67BD954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800"/>
            <a:ext cx="5486400" cy="356488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6E133-F616-C64B-F0C8-05B5DB1E790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50B3153-AB3C-9F52-345C-F8878689C982}"/>
              </a:ext>
            </a:extLst>
          </p:cNvPr>
          <p:cNvSpPr txBox="1">
            <a:spLocks noGrp="1"/>
          </p:cNvSpPr>
          <p:nvPr>
            <p:ph type="title"/>
          </p:nvPr>
        </p:nvSpPr>
        <p:spPr>
          <a:xfrm>
            <a:off x="5974460" y="536524"/>
            <a:ext cx="4981575" cy="1102225"/>
          </a:xfrm>
          <a:prstGeom prst="rect">
            <a:avLst/>
          </a:prstGeom>
        </p:spPr>
        <p:txBody>
          <a:bodyPr vert="horz" wrap="square" lIns="0" tIns="75565" rIns="0" bIns="0" rtlCol="0">
            <a:spAutoFit/>
          </a:bodyPr>
          <a:lstStyle/>
          <a:p>
            <a:pPr marL="12700" marR="5080">
              <a:lnSpc>
                <a:spcPts val="4000"/>
              </a:lnSpc>
              <a:spcBef>
                <a:spcPts val="595"/>
              </a:spcBef>
            </a:pPr>
            <a:r>
              <a:rPr lang="en-US" dirty="0"/>
              <a:t>How does order volume change over time?</a:t>
            </a:r>
            <a:endParaRPr spc="-10" dirty="0"/>
          </a:p>
        </p:txBody>
      </p:sp>
      <p:sp>
        <p:nvSpPr>
          <p:cNvPr id="4" name="object 4">
            <a:extLst>
              <a:ext uri="{FF2B5EF4-FFF2-40B4-BE49-F238E27FC236}">
                <a16:creationId xmlns:a16="http://schemas.microsoft.com/office/drawing/2014/main" id="{4AADBF5A-43C6-6B49-6648-4F0C154AEC83}"/>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E3FD3E9E-B787-B29E-C4DA-30CD72C8D78E}"/>
              </a:ext>
            </a:extLst>
          </p:cNvPr>
          <p:cNvSpPr txBox="1">
            <a:spLocks noGrp="1"/>
          </p:cNvSpPr>
          <p:nvPr>
            <p:ph type="body" idx="1"/>
          </p:nvPr>
        </p:nvSpPr>
        <p:spPr>
          <a:xfrm>
            <a:off x="5974460" y="1926668"/>
            <a:ext cx="5255895" cy="3711529"/>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dirty="0"/>
              <a:t>Gleaning from the Order Trend Report, it becomes evident that the </a:t>
            </a:r>
            <a:r>
              <a:rPr lang="en-US" sz="2400" b="1" dirty="0"/>
              <a:t>order volume shows a steady upward trajectory from late 1994 through early 1996</a:t>
            </a:r>
            <a:r>
              <a:rPr lang="en-US" sz="2400" dirty="0"/>
              <a:t>, indicating consistent business growth. The </a:t>
            </a:r>
            <a:r>
              <a:rPr lang="en-US" sz="2400" b="1" dirty="0"/>
              <a:t>sharp rise between late 1995 and mid-1996</a:t>
            </a:r>
            <a:r>
              <a:rPr lang="en-US" sz="2400" dirty="0"/>
              <a:t> suggests a surge in customer demand or expanded operations. However, a </a:t>
            </a:r>
            <a:r>
              <a:rPr lang="en-US" sz="2400" b="1" dirty="0"/>
              <a:t>sudden decline after mid-1996</a:t>
            </a:r>
            <a:r>
              <a:rPr lang="en-US" sz="2400" dirty="0"/>
              <a:t> points to a possible seasonal effect, market change, or temporary dip in sales activity.</a:t>
            </a:r>
            <a:endParaRPr sz="2400" spc="-10" dirty="0"/>
          </a:p>
        </p:txBody>
      </p:sp>
      <p:sp>
        <p:nvSpPr>
          <p:cNvPr id="7" name="object 7">
            <a:extLst>
              <a:ext uri="{FF2B5EF4-FFF2-40B4-BE49-F238E27FC236}">
                <a16:creationId xmlns:a16="http://schemas.microsoft.com/office/drawing/2014/main" id="{EFB25486-EDC8-977D-8AA3-539B999D90AA}"/>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11</a:t>
            </a:r>
            <a:endParaRPr sz="1200">
              <a:latin typeface="Calibri"/>
              <a:cs typeface="Calibri"/>
            </a:endParaRPr>
          </a:p>
        </p:txBody>
      </p:sp>
      <p:pic>
        <p:nvPicPr>
          <p:cNvPr id="5" name="Picture 4" descr="A graph with a line going up&#10;&#10;AI-generated content may be incorrect.">
            <a:extLst>
              <a:ext uri="{FF2B5EF4-FFF2-40B4-BE49-F238E27FC236}">
                <a16:creationId xmlns:a16="http://schemas.microsoft.com/office/drawing/2014/main" id="{F23B895F-E15A-6A04-96DF-06743A424A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679892"/>
            <a:ext cx="5319140" cy="5111308"/>
          </a:xfrm>
          <a:prstGeom prst="rect">
            <a:avLst/>
          </a:prstGeom>
        </p:spPr>
      </p:pic>
    </p:spTree>
    <p:extLst>
      <p:ext uri="{BB962C8B-B14F-4D97-AF65-F5344CB8AC3E}">
        <p14:creationId xmlns:p14="http://schemas.microsoft.com/office/powerpoint/2010/main" val="300253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BCCAA2-28AE-45CB-7F32-D8336DEC89C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FCE2746D-8EA9-D875-DA78-ECADFB8AE82F}"/>
              </a:ext>
            </a:extLst>
          </p:cNvPr>
          <p:cNvSpPr txBox="1">
            <a:spLocks noGrp="1"/>
          </p:cNvSpPr>
          <p:nvPr>
            <p:ph type="title"/>
          </p:nvPr>
        </p:nvSpPr>
        <p:spPr>
          <a:xfrm>
            <a:off x="5974460" y="536524"/>
            <a:ext cx="4981575" cy="1102225"/>
          </a:xfrm>
          <a:prstGeom prst="rect">
            <a:avLst/>
          </a:prstGeom>
        </p:spPr>
        <p:txBody>
          <a:bodyPr vert="horz" wrap="square" lIns="0" tIns="75565" rIns="0" bIns="0" rtlCol="0">
            <a:spAutoFit/>
          </a:bodyPr>
          <a:lstStyle/>
          <a:p>
            <a:pPr marL="12700" marR="5080">
              <a:lnSpc>
                <a:spcPts val="4000"/>
              </a:lnSpc>
              <a:spcBef>
                <a:spcPts val="595"/>
              </a:spcBef>
            </a:pPr>
            <a:r>
              <a:rPr lang="en-US" dirty="0"/>
              <a:t>What is the distribution of order values?</a:t>
            </a:r>
            <a:endParaRPr spc="-10" dirty="0"/>
          </a:p>
        </p:txBody>
      </p:sp>
      <p:sp>
        <p:nvSpPr>
          <p:cNvPr id="4" name="object 4">
            <a:extLst>
              <a:ext uri="{FF2B5EF4-FFF2-40B4-BE49-F238E27FC236}">
                <a16:creationId xmlns:a16="http://schemas.microsoft.com/office/drawing/2014/main" id="{7853C2A9-967F-6423-51BB-A01E37C9F547}"/>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49F24164-BFAC-24E3-0EF8-89F8E6464599}"/>
              </a:ext>
            </a:extLst>
          </p:cNvPr>
          <p:cNvSpPr txBox="1">
            <a:spLocks noGrp="1"/>
          </p:cNvSpPr>
          <p:nvPr>
            <p:ph type="body" idx="1"/>
          </p:nvPr>
        </p:nvSpPr>
        <p:spPr>
          <a:xfrm>
            <a:off x="5974460" y="1926668"/>
            <a:ext cx="5255895" cy="3379130"/>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b="1" dirty="0"/>
              <a:t>The visualization shows that</a:t>
            </a:r>
            <a:r>
              <a:rPr lang="en-US" sz="2400" dirty="0"/>
              <a:t> the USA and Germany dominate total order values, contributing the highest sales revenue across all shipping methods. Austria, Brazil, and France follow with moderate totals, while Italy and Spain record the lowest. Additionally, </a:t>
            </a:r>
            <a:r>
              <a:rPr lang="en-US" sz="2400" dirty="0" err="1"/>
              <a:t>ShipVia</a:t>
            </a:r>
            <a:r>
              <a:rPr lang="en-US" sz="2400" dirty="0"/>
              <a:t> 3 manages a large share of shipments in high-value markets, underscoring its operational importance.</a:t>
            </a:r>
            <a:endParaRPr sz="2400" spc="-10" dirty="0"/>
          </a:p>
        </p:txBody>
      </p:sp>
      <p:sp>
        <p:nvSpPr>
          <p:cNvPr id="7" name="object 7">
            <a:extLst>
              <a:ext uri="{FF2B5EF4-FFF2-40B4-BE49-F238E27FC236}">
                <a16:creationId xmlns:a16="http://schemas.microsoft.com/office/drawing/2014/main" id="{E15E9931-2E58-92B1-043D-B756DDB36239}"/>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11</a:t>
            </a:r>
            <a:endParaRPr sz="1200">
              <a:latin typeface="Calibri"/>
              <a:cs typeface="Calibri"/>
            </a:endParaRPr>
          </a:p>
        </p:txBody>
      </p:sp>
      <p:pic>
        <p:nvPicPr>
          <p:cNvPr id="8" name="Picture 7" descr="A graph of a number of different colored bars&#10;&#10;AI-generated content may be incorrect.">
            <a:extLst>
              <a:ext uri="{FF2B5EF4-FFF2-40B4-BE49-F238E27FC236}">
                <a16:creationId xmlns:a16="http://schemas.microsoft.com/office/drawing/2014/main" id="{6A200E92-C75D-FBEA-0E16-6EA0E9AED0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912" y="711539"/>
            <a:ext cx="5534797" cy="4926657"/>
          </a:xfrm>
          <a:prstGeom prst="rect">
            <a:avLst/>
          </a:prstGeom>
        </p:spPr>
      </p:pic>
    </p:spTree>
    <p:extLst>
      <p:ext uri="{BB962C8B-B14F-4D97-AF65-F5344CB8AC3E}">
        <p14:creationId xmlns:p14="http://schemas.microsoft.com/office/powerpoint/2010/main" val="750074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B0E9D-2409-724D-6CD1-39A57CD07108}"/>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6D8DF8D6-53DB-AA43-67DF-08F8EF38DEFF}"/>
              </a:ext>
            </a:extLst>
          </p:cNvPr>
          <p:cNvSpPr txBox="1">
            <a:spLocks noGrp="1"/>
          </p:cNvSpPr>
          <p:nvPr>
            <p:ph type="title"/>
          </p:nvPr>
        </p:nvSpPr>
        <p:spPr>
          <a:xfrm>
            <a:off x="5974460" y="536524"/>
            <a:ext cx="4981575" cy="1102225"/>
          </a:xfrm>
          <a:prstGeom prst="rect">
            <a:avLst/>
          </a:prstGeom>
        </p:spPr>
        <p:txBody>
          <a:bodyPr vert="horz" wrap="square" lIns="0" tIns="75565" rIns="0" bIns="0" rtlCol="0">
            <a:spAutoFit/>
          </a:bodyPr>
          <a:lstStyle/>
          <a:p>
            <a:pPr marL="12700" marR="5080">
              <a:lnSpc>
                <a:spcPts val="4000"/>
              </a:lnSpc>
              <a:spcBef>
                <a:spcPts val="595"/>
              </a:spcBef>
            </a:pPr>
            <a:r>
              <a:rPr lang="en-US" dirty="0"/>
              <a:t>What is the average order shipping duration? </a:t>
            </a:r>
            <a:endParaRPr spc="-10" dirty="0"/>
          </a:p>
        </p:txBody>
      </p:sp>
      <p:sp>
        <p:nvSpPr>
          <p:cNvPr id="4" name="object 4">
            <a:extLst>
              <a:ext uri="{FF2B5EF4-FFF2-40B4-BE49-F238E27FC236}">
                <a16:creationId xmlns:a16="http://schemas.microsoft.com/office/drawing/2014/main" id="{4452D0F1-65E6-A2FE-7DB4-A32F718CDA88}"/>
              </a:ext>
            </a:extLst>
          </p:cNvPr>
          <p:cNvSpPr/>
          <p:nvPr/>
        </p:nvSpPr>
        <p:spPr>
          <a:xfrm>
            <a:off x="0" y="5486400"/>
            <a:ext cx="2673350" cy="1371600"/>
          </a:xfrm>
          <a:custGeom>
            <a:avLst/>
            <a:gdLst/>
            <a:ahLst/>
            <a:cxnLst/>
            <a:rect l="l" t="t" r="r" b="b"/>
            <a:pathLst>
              <a:path w="2673350" h="1371600">
                <a:moveTo>
                  <a:pt x="951217" y="0"/>
                </a:moveTo>
                <a:lnTo>
                  <a:pt x="897557" y="799"/>
                </a:lnTo>
                <a:lnTo>
                  <a:pt x="844295" y="3181"/>
                </a:lnTo>
                <a:lnTo>
                  <a:pt x="791452" y="7123"/>
                </a:lnTo>
                <a:lnTo>
                  <a:pt x="739052" y="12603"/>
                </a:lnTo>
                <a:lnTo>
                  <a:pt x="687117" y="19597"/>
                </a:lnTo>
                <a:lnTo>
                  <a:pt x="635670" y="28083"/>
                </a:lnTo>
                <a:lnTo>
                  <a:pt x="584734" y="38038"/>
                </a:lnTo>
                <a:lnTo>
                  <a:pt x="534331" y="49440"/>
                </a:lnTo>
                <a:lnTo>
                  <a:pt x="484483" y="62265"/>
                </a:lnTo>
                <a:lnTo>
                  <a:pt x="435214" y="76492"/>
                </a:lnTo>
                <a:lnTo>
                  <a:pt x="386546" y="92096"/>
                </a:lnTo>
                <a:lnTo>
                  <a:pt x="338502" y="109055"/>
                </a:lnTo>
                <a:lnTo>
                  <a:pt x="291104" y="127347"/>
                </a:lnTo>
                <a:lnTo>
                  <a:pt x="244375" y="146949"/>
                </a:lnTo>
                <a:lnTo>
                  <a:pt x="198338" y="167838"/>
                </a:lnTo>
                <a:lnTo>
                  <a:pt x="153015" y="189991"/>
                </a:lnTo>
                <a:lnTo>
                  <a:pt x="108428" y="213385"/>
                </a:lnTo>
                <a:lnTo>
                  <a:pt x="0" y="279247"/>
                </a:lnTo>
                <a:lnTo>
                  <a:pt x="0" y="1371599"/>
                </a:lnTo>
                <a:lnTo>
                  <a:pt x="2673096" y="1371599"/>
                </a:lnTo>
                <a:lnTo>
                  <a:pt x="2639822" y="1242212"/>
                </a:lnTo>
                <a:lnTo>
                  <a:pt x="2624926" y="1196546"/>
                </a:lnTo>
                <a:lnTo>
                  <a:pt x="2608833" y="1151435"/>
                </a:lnTo>
                <a:lnTo>
                  <a:pt x="2591563" y="1106897"/>
                </a:lnTo>
                <a:lnTo>
                  <a:pt x="2573134" y="1062950"/>
                </a:lnTo>
                <a:lnTo>
                  <a:pt x="2553565" y="1019614"/>
                </a:lnTo>
                <a:lnTo>
                  <a:pt x="2532874" y="976908"/>
                </a:lnTo>
                <a:lnTo>
                  <a:pt x="2511082" y="934850"/>
                </a:lnTo>
                <a:lnTo>
                  <a:pt x="2488205" y="893459"/>
                </a:lnTo>
                <a:lnTo>
                  <a:pt x="2464264" y="852754"/>
                </a:lnTo>
                <a:lnTo>
                  <a:pt x="2439277" y="812754"/>
                </a:lnTo>
                <a:lnTo>
                  <a:pt x="2413262" y="773477"/>
                </a:lnTo>
                <a:lnTo>
                  <a:pt x="2386239" y="734942"/>
                </a:lnTo>
                <a:lnTo>
                  <a:pt x="2358226" y="697169"/>
                </a:lnTo>
                <a:lnTo>
                  <a:pt x="2329243" y="660175"/>
                </a:lnTo>
                <a:lnTo>
                  <a:pt x="2299307" y="623980"/>
                </a:lnTo>
                <a:lnTo>
                  <a:pt x="2268439" y="588603"/>
                </a:lnTo>
                <a:lnTo>
                  <a:pt x="2236656" y="554062"/>
                </a:lnTo>
                <a:lnTo>
                  <a:pt x="2203977" y="520376"/>
                </a:lnTo>
                <a:lnTo>
                  <a:pt x="2170421" y="487564"/>
                </a:lnTo>
                <a:lnTo>
                  <a:pt x="2136008" y="455645"/>
                </a:lnTo>
                <a:lnTo>
                  <a:pt x="2100755" y="424637"/>
                </a:lnTo>
                <a:lnTo>
                  <a:pt x="2064682" y="394560"/>
                </a:lnTo>
                <a:lnTo>
                  <a:pt x="2027807" y="365431"/>
                </a:lnTo>
                <a:lnTo>
                  <a:pt x="1990149" y="337271"/>
                </a:lnTo>
                <a:lnTo>
                  <a:pt x="1951727" y="310098"/>
                </a:lnTo>
                <a:lnTo>
                  <a:pt x="1912561" y="283930"/>
                </a:lnTo>
                <a:lnTo>
                  <a:pt x="1872667" y="258787"/>
                </a:lnTo>
                <a:lnTo>
                  <a:pt x="1832067" y="234686"/>
                </a:lnTo>
                <a:lnTo>
                  <a:pt x="1790777" y="211648"/>
                </a:lnTo>
                <a:lnTo>
                  <a:pt x="1748818" y="189691"/>
                </a:lnTo>
                <a:lnTo>
                  <a:pt x="1706207" y="168833"/>
                </a:lnTo>
                <a:lnTo>
                  <a:pt x="1662964" y="149093"/>
                </a:lnTo>
                <a:lnTo>
                  <a:pt x="1619107" y="130491"/>
                </a:lnTo>
                <a:lnTo>
                  <a:pt x="1574655" y="113045"/>
                </a:lnTo>
                <a:lnTo>
                  <a:pt x="1529628" y="96774"/>
                </a:lnTo>
                <a:lnTo>
                  <a:pt x="1484043" y="81696"/>
                </a:lnTo>
                <a:lnTo>
                  <a:pt x="1437920" y="67831"/>
                </a:lnTo>
                <a:lnTo>
                  <a:pt x="1391278" y="55197"/>
                </a:lnTo>
                <a:lnTo>
                  <a:pt x="1344134" y="43813"/>
                </a:lnTo>
                <a:lnTo>
                  <a:pt x="1296509" y="33697"/>
                </a:lnTo>
                <a:lnTo>
                  <a:pt x="1248421" y="24870"/>
                </a:lnTo>
                <a:lnTo>
                  <a:pt x="1199888" y="17349"/>
                </a:lnTo>
                <a:lnTo>
                  <a:pt x="1150930" y="11153"/>
                </a:lnTo>
                <a:lnTo>
                  <a:pt x="1101565" y="6302"/>
                </a:lnTo>
                <a:lnTo>
                  <a:pt x="1051812" y="2813"/>
                </a:lnTo>
                <a:lnTo>
                  <a:pt x="1001689" y="706"/>
                </a:lnTo>
                <a:lnTo>
                  <a:pt x="951217" y="0"/>
                </a:lnTo>
                <a:close/>
              </a:path>
            </a:pathLst>
          </a:custGeom>
          <a:solidFill>
            <a:srgbClr val="FFC000"/>
          </a:solidFill>
        </p:spPr>
        <p:txBody>
          <a:bodyPr wrap="square" lIns="0" tIns="0" rIns="0" bIns="0" rtlCol="0"/>
          <a:lstStyle/>
          <a:p>
            <a:endParaRPr/>
          </a:p>
        </p:txBody>
      </p:sp>
      <p:sp>
        <p:nvSpPr>
          <p:cNvPr id="6" name="object 6">
            <a:extLst>
              <a:ext uri="{FF2B5EF4-FFF2-40B4-BE49-F238E27FC236}">
                <a16:creationId xmlns:a16="http://schemas.microsoft.com/office/drawing/2014/main" id="{6B8F3818-38C2-415E-AE2D-B586531ABCC8}"/>
              </a:ext>
            </a:extLst>
          </p:cNvPr>
          <p:cNvSpPr txBox="1">
            <a:spLocks noGrp="1"/>
          </p:cNvSpPr>
          <p:nvPr>
            <p:ph type="body" idx="1"/>
          </p:nvPr>
        </p:nvSpPr>
        <p:spPr>
          <a:xfrm>
            <a:off x="5974460" y="1926668"/>
            <a:ext cx="5255895" cy="3046731"/>
          </a:xfrm>
          <a:prstGeom prst="rect">
            <a:avLst/>
          </a:prstGeom>
        </p:spPr>
        <p:txBody>
          <a:bodyPr vert="horz" wrap="square" lIns="0" tIns="54610" rIns="0" bIns="0" rtlCol="0">
            <a:spAutoFit/>
          </a:bodyPr>
          <a:lstStyle/>
          <a:p>
            <a:pPr marL="12700" marR="5080" indent="227329">
              <a:lnSpc>
                <a:spcPct val="90000"/>
              </a:lnSpc>
              <a:spcBef>
                <a:spcPts val="430"/>
              </a:spcBef>
              <a:buFont typeface="Arial MT"/>
              <a:buChar char="•"/>
              <a:tabLst>
                <a:tab pos="240029" algn="l"/>
              </a:tabLst>
            </a:pPr>
            <a:r>
              <a:rPr lang="en-US" sz="2400" dirty="0"/>
              <a:t>The data indicates that the </a:t>
            </a:r>
            <a:r>
              <a:rPr lang="en-US" sz="2400" b="1" dirty="0"/>
              <a:t>average order shipping duration is approximately 8.49 days</a:t>
            </a:r>
            <a:r>
              <a:rPr lang="en-US" sz="2400" dirty="0"/>
              <a:t>. This suggests that, on average, customers receive their orders within </a:t>
            </a:r>
            <a:r>
              <a:rPr lang="en-US" sz="2400" b="1" dirty="0"/>
              <a:t>nine days of placement</a:t>
            </a:r>
            <a:r>
              <a:rPr lang="en-US" sz="2400" dirty="0"/>
              <a:t>, reflecting a reasonably efficient shipping process. Monitoring this metric over time can help identify trends or potential delays in the supply chain.</a:t>
            </a:r>
            <a:endParaRPr sz="2400" spc="-10" dirty="0"/>
          </a:p>
        </p:txBody>
      </p:sp>
      <p:sp>
        <p:nvSpPr>
          <p:cNvPr id="7" name="object 7">
            <a:extLst>
              <a:ext uri="{FF2B5EF4-FFF2-40B4-BE49-F238E27FC236}">
                <a16:creationId xmlns:a16="http://schemas.microsoft.com/office/drawing/2014/main" id="{A715560C-59A8-F439-FBB0-A7F69BB9A149}"/>
              </a:ext>
            </a:extLst>
          </p:cNvPr>
          <p:cNvSpPr txBox="1"/>
          <p:nvPr/>
        </p:nvSpPr>
        <p:spPr>
          <a:xfrm>
            <a:off x="11093957" y="6427114"/>
            <a:ext cx="180975" cy="208279"/>
          </a:xfrm>
          <a:prstGeom prst="rect">
            <a:avLst/>
          </a:prstGeom>
        </p:spPr>
        <p:txBody>
          <a:bodyPr vert="horz" wrap="square" lIns="0" tIns="12700" rIns="0" bIns="0" rtlCol="0">
            <a:spAutoFit/>
          </a:bodyPr>
          <a:lstStyle/>
          <a:p>
            <a:pPr marL="12700">
              <a:lnSpc>
                <a:spcPct val="100000"/>
              </a:lnSpc>
              <a:spcBef>
                <a:spcPts val="100"/>
              </a:spcBef>
            </a:pPr>
            <a:r>
              <a:rPr sz="1200" spc="-25" dirty="0">
                <a:solidFill>
                  <a:srgbClr val="888888"/>
                </a:solidFill>
                <a:latin typeface="Calibri"/>
                <a:cs typeface="Calibri"/>
              </a:rPr>
              <a:t>11</a:t>
            </a:r>
            <a:endParaRPr sz="1200">
              <a:latin typeface="Calibri"/>
              <a:cs typeface="Calibri"/>
            </a:endParaRPr>
          </a:p>
        </p:txBody>
      </p:sp>
      <p:pic>
        <p:nvPicPr>
          <p:cNvPr id="5" name="Picture 4" descr="A number on a white background&#10;&#10;AI-generated content may be incorrect.">
            <a:extLst>
              <a:ext uri="{FF2B5EF4-FFF2-40B4-BE49-F238E27FC236}">
                <a16:creationId xmlns:a16="http://schemas.microsoft.com/office/drawing/2014/main" id="{A15ACE7C-6455-1F1D-2791-0F43306895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1061757"/>
            <a:ext cx="4419600" cy="3662643"/>
          </a:xfrm>
          <a:prstGeom prst="rect">
            <a:avLst/>
          </a:prstGeom>
        </p:spPr>
      </p:pic>
    </p:spTree>
    <p:extLst>
      <p:ext uri="{BB962C8B-B14F-4D97-AF65-F5344CB8AC3E}">
        <p14:creationId xmlns:p14="http://schemas.microsoft.com/office/powerpoint/2010/main" val="4175788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1361</TotalTime>
  <Words>2669</Words>
  <Application>Microsoft Office PowerPoint</Application>
  <PresentationFormat>Widescreen</PresentationFormat>
  <Paragraphs>125</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Arial MT</vt:lpstr>
      <vt:lpstr>Calibri</vt:lpstr>
      <vt:lpstr>Calibri Light</vt:lpstr>
      <vt:lpstr>Segoe UI Light</vt:lpstr>
      <vt:lpstr>Office Theme</vt:lpstr>
      <vt:lpstr>Capstone Project – Sales Analytics</vt:lpstr>
      <vt:lpstr>ER Diagram</vt:lpstr>
      <vt:lpstr>Power BI Problem Statements</vt:lpstr>
      <vt:lpstr>How does customer distribution vary across different countries or cities?</vt:lpstr>
      <vt:lpstr>What is the trend in customer orders over time?</vt:lpstr>
      <vt:lpstr>What is the distribution of customers by Contact Title or Region?</vt:lpstr>
      <vt:lpstr>How does order volume change over time?</vt:lpstr>
      <vt:lpstr>What is the distribution of order values?</vt:lpstr>
      <vt:lpstr>What is the average order shipping duration? </vt:lpstr>
      <vt:lpstr>What is the count of employees by job title or region?</vt:lpstr>
      <vt:lpstr>What is the distribution of employee tenure?</vt:lpstr>
      <vt:lpstr>What is the reporting structure among employees?</vt:lpstr>
      <vt:lpstr>How many universities are there in each country?</vt:lpstr>
      <vt:lpstr>Which products have the highest sales volume?</vt:lpstr>
      <vt:lpstr>How does the sales volume vary across different product categories?</vt:lpstr>
      <vt:lpstr>Can we visualize the pricing distribution of products?</vt:lpstr>
      <vt:lpstr>How many products are supplied by each supplier?</vt:lpstr>
      <vt:lpstr>How does product pricing vary across different suppliers?</vt:lpstr>
      <vt:lpstr>What is the geographical distribution of suppliers?</vt:lpstr>
      <vt:lpstr>EDA Problem Statements</vt:lpstr>
      <vt:lpstr>What is the average number of orders per customer?</vt:lpstr>
      <vt:lpstr> Are there high-value repeat customers? </vt:lpstr>
      <vt:lpstr> How do customer order patterns vary by city or country? </vt:lpstr>
      <vt:lpstr> Can we cluster customers based on total spend, order count, and preferred categories?</vt:lpstr>
      <vt:lpstr>Which product categories or products contribute most to order revenue?</vt:lpstr>
      <vt:lpstr>Are there any correlations between orders and customer location or product category?</vt:lpstr>
      <vt:lpstr>How frequently do different customer segments place orders?</vt:lpstr>
      <vt:lpstr>What is the geographic and title-wise distribution of employees?</vt:lpstr>
      <vt:lpstr>What trends can we observe in hire dates across employee titles?</vt:lpstr>
      <vt:lpstr>What patterns exist in employee title and courtesy title distributions?</vt:lpstr>
      <vt:lpstr>Are there correlations between product pricing, stock levels, and sales performance?</vt:lpstr>
      <vt:lpstr>How does product demand change over months or seasons?</vt:lpstr>
      <vt:lpstr>How does product demand change over months or seasons?</vt:lpstr>
      <vt:lpstr>Can we identify anomalies in product sales or revenue performance?</vt:lpstr>
      <vt:lpstr>Are there any regional trends in supplier distribution and pricing?</vt:lpstr>
      <vt:lpstr> How are suppliers distributed across different product categories?</vt:lpstr>
      <vt:lpstr> How do supplier pricing and categories relate across different regions?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Suman Kumar</cp:lastModifiedBy>
  <cp:revision>2</cp:revision>
  <dcterms:created xsi:type="dcterms:W3CDTF">2025-10-06T06:29:39Z</dcterms:created>
  <dcterms:modified xsi:type="dcterms:W3CDTF">2025-10-07T05:12:16Z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2023-09-13T00:00:00Z</vt:filetime>
  </property>
  <property fmtid="{D5CDD505-2E9C-101B-9397-08002B2CF9AE}" pid="3" name="Creator">
    <vt:lpwstr>Microsoft® PowerPoint® for Microsoft 365</vt:lpwstr>
  </property>
  <property fmtid="{D5CDD505-2E9C-101B-9397-08002B2CF9AE}" pid="4" name="LastSaved">
    <vt:filetime>2025-10-06T00:00:00Z</vt:filetime>
  </property>
  <property fmtid="{D5CDD505-2E9C-101B-9397-08002B2CF9AE}" pid="5" name="Producer">
    <vt:lpwstr>Microsoft® PowerPoint® for Microsoft 365</vt:lpwstr>
  </property>
</Properties>
</file>