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7" r:id="rId3"/>
    <p:sldId id="308" r:id="rId4"/>
    <p:sldId id="312" r:id="rId5"/>
    <p:sldId id="313" r:id="rId6"/>
    <p:sldId id="309" r:id="rId7"/>
    <p:sldId id="310" r:id="rId8"/>
    <p:sldId id="311" r:id="rId9"/>
    <p:sldId id="260" r:id="rId10"/>
    <p:sldId id="262" r:id="rId11"/>
    <p:sldId id="264" r:id="rId12"/>
    <p:sldId id="314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60"/>
  </p:normalViewPr>
  <p:slideViewPr>
    <p:cSldViewPr>
      <p:cViewPr varScale="1">
        <p:scale>
          <a:sx n="56" d="100"/>
          <a:sy n="56" d="100"/>
        </p:scale>
        <p:origin x="1452" y="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69108" y="219456"/>
            <a:ext cx="9423400" cy="6638925"/>
          </a:xfrm>
          <a:custGeom>
            <a:avLst/>
            <a:gdLst/>
            <a:ahLst/>
            <a:cxnLst/>
            <a:rect l="l" t="t" r="r" b="b"/>
            <a:pathLst>
              <a:path w="9423400" h="6638925">
                <a:moveTo>
                  <a:pt x="5670550" y="0"/>
                </a:moveTo>
                <a:lnTo>
                  <a:pt x="5621916" y="202"/>
                </a:lnTo>
                <a:lnTo>
                  <a:pt x="5573380" y="810"/>
                </a:lnTo>
                <a:lnTo>
                  <a:pt x="5524943" y="1821"/>
                </a:lnTo>
                <a:lnTo>
                  <a:pt x="5476607" y="3233"/>
                </a:lnTo>
                <a:lnTo>
                  <a:pt x="5428372" y="5046"/>
                </a:lnTo>
                <a:lnTo>
                  <a:pt x="5380241" y="7256"/>
                </a:lnTo>
                <a:lnTo>
                  <a:pt x="5332215" y="9863"/>
                </a:lnTo>
                <a:lnTo>
                  <a:pt x="5284296" y="12866"/>
                </a:lnTo>
                <a:lnTo>
                  <a:pt x="5236486" y="16262"/>
                </a:lnTo>
                <a:lnTo>
                  <a:pt x="5188785" y="20049"/>
                </a:lnTo>
                <a:lnTo>
                  <a:pt x="5141197" y="24227"/>
                </a:lnTo>
                <a:lnTo>
                  <a:pt x="5093722" y="28794"/>
                </a:lnTo>
                <a:lnTo>
                  <a:pt x="5046362" y="33747"/>
                </a:lnTo>
                <a:lnTo>
                  <a:pt x="4999118" y="39086"/>
                </a:lnTo>
                <a:lnTo>
                  <a:pt x="4951993" y="44809"/>
                </a:lnTo>
                <a:lnTo>
                  <a:pt x="4904988" y="50914"/>
                </a:lnTo>
                <a:lnTo>
                  <a:pt x="4858104" y="57400"/>
                </a:lnTo>
                <a:lnTo>
                  <a:pt x="4811344" y="64264"/>
                </a:lnTo>
                <a:lnTo>
                  <a:pt x="4764708" y="71506"/>
                </a:lnTo>
                <a:lnTo>
                  <a:pt x="4718199" y="79123"/>
                </a:lnTo>
                <a:lnTo>
                  <a:pt x="4671817" y="87115"/>
                </a:lnTo>
                <a:lnTo>
                  <a:pt x="4625565" y="95479"/>
                </a:lnTo>
                <a:lnTo>
                  <a:pt x="4579445" y="104214"/>
                </a:lnTo>
                <a:lnTo>
                  <a:pt x="4533457" y="113318"/>
                </a:lnTo>
                <a:lnTo>
                  <a:pt x="4487604" y="122790"/>
                </a:lnTo>
                <a:lnTo>
                  <a:pt x="4441887" y="132627"/>
                </a:lnTo>
                <a:lnTo>
                  <a:pt x="4396308" y="142830"/>
                </a:lnTo>
                <a:lnTo>
                  <a:pt x="4350868" y="153395"/>
                </a:lnTo>
                <a:lnTo>
                  <a:pt x="4305569" y="164321"/>
                </a:lnTo>
                <a:lnTo>
                  <a:pt x="4260413" y="175607"/>
                </a:lnTo>
                <a:lnTo>
                  <a:pt x="4215401" y="187251"/>
                </a:lnTo>
                <a:lnTo>
                  <a:pt x="4170535" y="199251"/>
                </a:lnTo>
                <a:lnTo>
                  <a:pt x="4125816" y="211606"/>
                </a:lnTo>
                <a:lnTo>
                  <a:pt x="4081247" y="224314"/>
                </a:lnTo>
                <a:lnTo>
                  <a:pt x="4036828" y="237373"/>
                </a:lnTo>
                <a:lnTo>
                  <a:pt x="3992561" y="250783"/>
                </a:lnTo>
                <a:lnTo>
                  <a:pt x="3948449" y="264540"/>
                </a:lnTo>
                <a:lnTo>
                  <a:pt x="3904492" y="278645"/>
                </a:lnTo>
                <a:lnTo>
                  <a:pt x="3860693" y="293094"/>
                </a:lnTo>
                <a:lnTo>
                  <a:pt x="3817052" y="307887"/>
                </a:lnTo>
                <a:lnTo>
                  <a:pt x="3773572" y="323022"/>
                </a:lnTo>
                <a:lnTo>
                  <a:pt x="3730254" y="338497"/>
                </a:lnTo>
                <a:lnTo>
                  <a:pt x="3687099" y="354310"/>
                </a:lnTo>
                <a:lnTo>
                  <a:pt x="3644110" y="370460"/>
                </a:lnTo>
                <a:lnTo>
                  <a:pt x="3601288" y="386946"/>
                </a:lnTo>
                <a:lnTo>
                  <a:pt x="3558635" y="403766"/>
                </a:lnTo>
                <a:lnTo>
                  <a:pt x="3516152" y="420918"/>
                </a:lnTo>
                <a:lnTo>
                  <a:pt x="3473840" y="438400"/>
                </a:lnTo>
                <a:lnTo>
                  <a:pt x="3431702" y="456211"/>
                </a:lnTo>
                <a:lnTo>
                  <a:pt x="3389740" y="474350"/>
                </a:lnTo>
                <a:lnTo>
                  <a:pt x="3347954" y="492814"/>
                </a:lnTo>
                <a:lnTo>
                  <a:pt x="3306346" y="511602"/>
                </a:lnTo>
                <a:lnTo>
                  <a:pt x="3264918" y="530713"/>
                </a:lnTo>
                <a:lnTo>
                  <a:pt x="3223672" y="550144"/>
                </a:lnTo>
                <a:lnTo>
                  <a:pt x="3182609" y="569895"/>
                </a:lnTo>
                <a:lnTo>
                  <a:pt x="3141731" y="589963"/>
                </a:lnTo>
                <a:lnTo>
                  <a:pt x="3101040" y="610348"/>
                </a:lnTo>
                <a:lnTo>
                  <a:pt x="3060536" y="631046"/>
                </a:lnTo>
                <a:lnTo>
                  <a:pt x="3020222" y="652058"/>
                </a:lnTo>
                <a:lnTo>
                  <a:pt x="2980100" y="673381"/>
                </a:lnTo>
                <a:lnTo>
                  <a:pt x="2940171" y="695013"/>
                </a:lnTo>
                <a:lnTo>
                  <a:pt x="2900436" y="716953"/>
                </a:lnTo>
                <a:lnTo>
                  <a:pt x="2860897" y="739200"/>
                </a:lnTo>
                <a:lnTo>
                  <a:pt x="2821556" y="761751"/>
                </a:lnTo>
                <a:lnTo>
                  <a:pt x="2782415" y="784605"/>
                </a:lnTo>
                <a:lnTo>
                  <a:pt x="2743475" y="807761"/>
                </a:lnTo>
                <a:lnTo>
                  <a:pt x="2704737" y="831217"/>
                </a:lnTo>
                <a:lnTo>
                  <a:pt x="2666204" y="854971"/>
                </a:lnTo>
                <a:lnTo>
                  <a:pt x="2627877" y="879021"/>
                </a:lnTo>
                <a:lnTo>
                  <a:pt x="2589757" y="903367"/>
                </a:lnTo>
                <a:lnTo>
                  <a:pt x="2551846" y="928006"/>
                </a:lnTo>
                <a:lnTo>
                  <a:pt x="2514147" y="952936"/>
                </a:lnTo>
                <a:lnTo>
                  <a:pt x="2476659" y="978157"/>
                </a:lnTo>
                <a:lnTo>
                  <a:pt x="2439386" y="1003667"/>
                </a:lnTo>
                <a:lnTo>
                  <a:pt x="2402329" y="1029463"/>
                </a:lnTo>
                <a:lnTo>
                  <a:pt x="2365489" y="1055545"/>
                </a:lnTo>
                <a:lnTo>
                  <a:pt x="2328867" y="1081911"/>
                </a:lnTo>
                <a:lnTo>
                  <a:pt x="2292467" y="1108559"/>
                </a:lnTo>
                <a:lnTo>
                  <a:pt x="2256288" y="1135487"/>
                </a:lnTo>
                <a:lnTo>
                  <a:pt x="2220334" y="1162694"/>
                </a:lnTo>
                <a:lnTo>
                  <a:pt x="2184605" y="1190178"/>
                </a:lnTo>
                <a:lnTo>
                  <a:pt x="2149103" y="1217938"/>
                </a:lnTo>
                <a:lnTo>
                  <a:pt x="2113829" y="1245972"/>
                </a:lnTo>
                <a:lnTo>
                  <a:pt x="2078786" y="1274279"/>
                </a:lnTo>
                <a:lnTo>
                  <a:pt x="2043975" y="1302856"/>
                </a:lnTo>
                <a:lnTo>
                  <a:pt x="2009397" y="1331702"/>
                </a:lnTo>
                <a:lnTo>
                  <a:pt x="1975055" y="1360816"/>
                </a:lnTo>
                <a:lnTo>
                  <a:pt x="1940949" y="1390196"/>
                </a:lnTo>
                <a:lnTo>
                  <a:pt x="1907082" y="1419841"/>
                </a:lnTo>
                <a:lnTo>
                  <a:pt x="1873455" y="1449748"/>
                </a:lnTo>
                <a:lnTo>
                  <a:pt x="1840069" y="1479916"/>
                </a:lnTo>
                <a:lnTo>
                  <a:pt x="1806927" y="1510344"/>
                </a:lnTo>
                <a:lnTo>
                  <a:pt x="1774030" y="1541030"/>
                </a:lnTo>
                <a:lnTo>
                  <a:pt x="1741379" y="1571972"/>
                </a:lnTo>
                <a:lnTo>
                  <a:pt x="1708977" y="1603168"/>
                </a:lnTo>
                <a:lnTo>
                  <a:pt x="1676824" y="1634618"/>
                </a:lnTo>
                <a:lnTo>
                  <a:pt x="1644923" y="1666319"/>
                </a:lnTo>
                <a:lnTo>
                  <a:pt x="1613275" y="1698271"/>
                </a:lnTo>
                <a:lnTo>
                  <a:pt x="1581881" y="1730470"/>
                </a:lnTo>
                <a:lnTo>
                  <a:pt x="1550744" y="1762916"/>
                </a:lnTo>
                <a:lnTo>
                  <a:pt x="1519864" y="1795607"/>
                </a:lnTo>
                <a:lnTo>
                  <a:pt x="1489245" y="1828541"/>
                </a:lnTo>
                <a:lnTo>
                  <a:pt x="1458886" y="1861717"/>
                </a:lnTo>
                <a:lnTo>
                  <a:pt x="1428790" y="1895133"/>
                </a:lnTo>
                <a:lnTo>
                  <a:pt x="1398959" y="1928788"/>
                </a:lnTo>
                <a:lnTo>
                  <a:pt x="1369393" y="1962679"/>
                </a:lnTo>
                <a:lnTo>
                  <a:pt x="1340096" y="1996806"/>
                </a:lnTo>
                <a:lnTo>
                  <a:pt x="1311067" y="2031167"/>
                </a:lnTo>
                <a:lnTo>
                  <a:pt x="1282310" y="2065760"/>
                </a:lnTo>
                <a:lnTo>
                  <a:pt x="1253824" y="2100583"/>
                </a:lnTo>
                <a:lnTo>
                  <a:pt x="1225614" y="2135635"/>
                </a:lnTo>
                <a:lnTo>
                  <a:pt x="1197679" y="2170914"/>
                </a:lnTo>
                <a:lnTo>
                  <a:pt x="1170021" y="2206419"/>
                </a:lnTo>
                <a:lnTo>
                  <a:pt x="1142642" y="2242148"/>
                </a:lnTo>
                <a:lnTo>
                  <a:pt x="1115544" y="2278100"/>
                </a:lnTo>
                <a:lnTo>
                  <a:pt x="1088728" y="2314272"/>
                </a:lnTo>
                <a:lnTo>
                  <a:pt x="1062197" y="2350663"/>
                </a:lnTo>
                <a:lnTo>
                  <a:pt x="1035950" y="2387272"/>
                </a:lnTo>
                <a:lnTo>
                  <a:pt x="1009991" y="2424097"/>
                </a:lnTo>
                <a:lnTo>
                  <a:pt x="984321" y="2461136"/>
                </a:lnTo>
                <a:lnTo>
                  <a:pt x="958941" y="2498388"/>
                </a:lnTo>
                <a:lnTo>
                  <a:pt x="933853" y="2535851"/>
                </a:lnTo>
                <a:lnTo>
                  <a:pt x="909058" y="2573523"/>
                </a:lnTo>
                <a:lnTo>
                  <a:pt x="884559" y="2611404"/>
                </a:lnTo>
                <a:lnTo>
                  <a:pt x="860357" y="2649490"/>
                </a:lnTo>
                <a:lnTo>
                  <a:pt x="836453" y="2687782"/>
                </a:lnTo>
                <a:lnTo>
                  <a:pt x="812850" y="2726276"/>
                </a:lnTo>
                <a:lnTo>
                  <a:pt x="789548" y="2764972"/>
                </a:lnTo>
                <a:lnTo>
                  <a:pt x="766550" y="2803867"/>
                </a:lnTo>
                <a:lnTo>
                  <a:pt x="743856" y="2842961"/>
                </a:lnTo>
                <a:lnTo>
                  <a:pt x="721470" y="2882251"/>
                </a:lnTo>
                <a:lnTo>
                  <a:pt x="699391" y="2921737"/>
                </a:lnTo>
                <a:lnTo>
                  <a:pt x="677623" y="2961415"/>
                </a:lnTo>
                <a:lnTo>
                  <a:pt x="656165" y="3001286"/>
                </a:lnTo>
                <a:lnTo>
                  <a:pt x="635021" y="3041346"/>
                </a:lnTo>
                <a:lnTo>
                  <a:pt x="614192" y="3081595"/>
                </a:lnTo>
                <a:lnTo>
                  <a:pt x="593679" y="3122031"/>
                </a:lnTo>
                <a:lnTo>
                  <a:pt x="573484" y="3162652"/>
                </a:lnTo>
                <a:lnTo>
                  <a:pt x="553609" y="3203457"/>
                </a:lnTo>
                <a:lnTo>
                  <a:pt x="534055" y="3244444"/>
                </a:lnTo>
                <a:lnTo>
                  <a:pt x="514824" y="3285612"/>
                </a:lnTo>
                <a:lnTo>
                  <a:pt x="495918" y="3326958"/>
                </a:lnTo>
                <a:lnTo>
                  <a:pt x="477337" y="3368481"/>
                </a:lnTo>
                <a:lnTo>
                  <a:pt x="459084" y="3410180"/>
                </a:lnTo>
                <a:lnTo>
                  <a:pt x="441161" y="3452053"/>
                </a:lnTo>
                <a:lnTo>
                  <a:pt x="423568" y="3494099"/>
                </a:lnTo>
                <a:lnTo>
                  <a:pt x="406309" y="3536315"/>
                </a:lnTo>
                <a:lnTo>
                  <a:pt x="389383" y="3578700"/>
                </a:lnTo>
                <a:lnTo>
                  <a:pt x="372793" y="3621253"/>
                </a:lnTo>
                <a:lnTo>
                  <a:pt x="356541" y="3663972"/>
                </a:lnTo>
                <a:lnTo>
                  <a:pt x="340628" y="3706855"/>
                </a:lnTo>
                <a:lnTo>
                  <a:pt x="325056" y="3749901"/>
                </a:lnTo>
                <a:lnTo>
                  <a:pt x="309826" y="3793108"/>
                </a:lnTo>
                <a:lnTo>
                  <a:pt x="294940" y="3836474"/>
                </a:lnTo>
                <a:lnTo>
                  <a:pt x="280399" y="3879998"/>
                </a:lnTo>
                <a:lnTo>
                  <a:pt x="266206" y="3923678"/>
                </a:lnTo>
                <a:lnTo>
                  <a:pt x="252362" y="3967513"/>
                </a:lnTo>
                <a:lnTo>
                  <a:pt x="238868" y="4011501"/>
                </a:lnTo>
                <a:lnTo>
                  <a:pt x="225726" y="4055641"/>
                </a:lnTo>
                <a:lnTo>
                  <a:pt x="212938" y="4099930"/>
                </a:lnTo>
                <a:lnTo>
                  <a:pt x="200505" y="4144367"/>
                </a:lnTo>
                <a:lnTo>
                  <a:pt x="188430" y="4188951"/>
                </a:lnTo>
                <a:lnTo>
                  <a:pt x="176713" y="4233680"/>
                </a:lnTo>
                <a:lnTo>
                  <a:pt x="165356" y="4278552"/>
                </a:lnTo>
                <a:lnTo>
                  <a:pt x="154361" y="4323566"/>
                </a:lnTo>
                <a:lnTo>
                  <a:pt x="143729" y="4368720"/>
                </a:lnTo>
                <a:lnTo>
                  <a:pt x="133462" y="4414013"/>
                </a:lnTo>
                <a:lnTo>
                  <a:pt x="123563" y="4459442"/>
                </a:lnTo>
                <a:lnTo>
                  <a:pt x="114031" y="4505007"/>
                </a:lnTo>
                <a:lnTo>
                  <a:pt x="104870" y="4550705"/>
                </a:lnTo>
                <a:lnTo>
                  <a:pt x="96080" y="4596535"/>
                </a:lnTo>
                <a:lnTo>
                  <a:pt x="87663" y="4642496"/>
                </a:lnTo>
                <a:lnTo>
                  <a:pt x="79621" y="4688586"/>
                </a:lnTo>
                <a:lnTo>
                  <a:pt x="71956" y="4734802"/>
                </a:lnTo>
                <a:lnTo>
                  <a:pt x="64668" y="4781144"/>
                </a:lnTo>
                <a:lnTo>
                  <a:pt x="57761" y="4827611"/>
                </a:lnTo>
                <a:lnTo>
                  <a:pt x="51235" y="4874199"/>
                </a:lnTo>
                <a:lnTo>
                  <a:pt x="45091" y="4920909"/>
                </a:lnTo>
                <a:lnTo>
                  <a:pt x="39332" y="4967737"/>
                </a:lnTo>
                <a:lnTo>
                  <a:pt x="33960" y="5014683"/>
                </a:lnTo>
                <a:lnTo>
                  <a:pt x="28975" y="5061745"/>
                </a:lnTo>
                <a:lnTo>
                  <a:pt x="24380" y="5108921"/>
                </a:lnTo>
                <a:lnTo>
                  <a:pt x="20176" y="5156210"/>
                </a:lnTo>
                <a:lnTo>
                  <a:pt x="16364" y="5203609"/>
                </a:lnTo>
                <a:lnTo>
                  <a:pt x="12947" y="5251119"/>
                </a:lnTo>
                <a:lnTo>
                  <a:pt x="9926" y="5298736"/>
                </a:lnTo>
                <a:lnTo>
                  <a:pt x="7302" y="5346459"/>
                </a:lnTo>
                <a:lnTo>
                  <a:pt x="5077" y="5394287"/>
                </a:lnTo>
                <a:lnTo>
                  <a:pt x="3254" y="5442218"/>
                </a:lnTo>
                <a:lnTo>
                  <a:pt x="1832" y="5490250"/>
                </a:lnTo>
                <a:lnTo>
                  <a:pt x="815" y="5538382"/>
                </a:lnTo>
                <a:lnTo>
                  <a:pt x="204" y="5586612"/>
                </a:lnTo>
                <a:lnTo>
                  <a:pt x="0" y="5634939"/>
                </a:lnTo>
                <a:lnTo>
                  <a:pt x="231" y="5686371"/>
                </a:lnTo>
                <a:lnTo>
                  <a:pt x="925" y="5737695"/>
                </a:lnTo>
                <a:lnTo>
                  <a:pt x="2078" y="5788907"/>
                </a:lnTo>
                <a:lnTo>
                  <a:pt x="3689" y="5840005"/>
                </a:lnTo>
                <a:lnTo>
                  <a:pt x="5755" y="5890989"/>
                </a:lnTo>
                <a:lnTo>
                  <a:pt x="8274" y="5941855"/>
                </a:lnTo>
                <a:lnTo>
                  <a:pt x="11245" y="5992603"/>
                </a:lnTo>
                <a:lnTo>
                  <a:pt x="14664" y="6043229"/>
                </a:lnTo>
                <a:lnTo>
                  <a:pt x="18530" y="6093732"/>
                </a:lnTo>
                <a:lnTo>
                  <a:pt x="22840" y="6144110"/>
                </a:lnTo>
                <a:lnTo>
                  <a:pt x="27593" y="6194361"/>
                </a:lnTo>
                <a:lnTo>
                  <a:pt x="32786" y="6244483"/>
                </a:lnTo>
                <a:lnTo>
                  <a:pt x="38417" y="6294475"/>
                </a:lnTo>
                <a:lnTo>
                  <a:pt x="44484" y="6344333"/>
                </a:lnTo>
                <a:lnTo>
                  <a:pt x="50984" y="6394056"/>
                </a:lnTo>
                <a:lnTo>
                  <a:pt x="57916" y="6443643"/>
                </a:lnTo>
                <a:lnTo>
                  <a:pt x="65278" y="6493090"/>
                </a:lnTo>
                <a:lnTo>
                  <a:pt x="91440" y="6638544"/>
                </a:lnTo>
                <a:lnTo>
                  <a:pt x="9422892" y="6638544"/>
                </a:lnTo>
                <a:lnTo>
                  <a:pt x="9422892" y="1411986"/>
                </a:lnTo>
                <a:lnTo>
                  <a:pt x="9277477" y="1286764"/>
                </a:lnTo>
                <a:lnTo>
                  <a:pt x="9239641" y="1256003"/>
                </a:lnTo>
                <a:lnTo>
                  <a:pt x="9201535" y="1225560"/>
                </a:lnTo>
                <a:lnTo>
                  <a:pt x="9163160" y="1195439"/>
                </a:lnTo>
                <a:lnTo>
                  <a:pt x="9124519" y="1165640"/>
                </a:lnTo>
                <a:lnTo>
                  <a:pt x="9085614" y="1136166"/>
                </a:lnTo>
                <a:lnTo>
                  <a:pt x="9046446" y="1107019"/>
                </a:lnTo>
                <a:lnTo>
                  <a:pt x="9007018" y="1078200"/>
                </a:lnTo>
                <a:lnTo>
                  <a:pt x="8967332" y="1049713"/>
                </a:lnTo>
                <a:lnTo>
                  <a:pt x="8927389" y="1021559"/>
                </a:lnTo>
                <a:lnTo>
                  <a:pt x="8887192" y="993739"/>
                </a:lnTo>
                <a:lnTo>
                  <a:pt x="8846744" y="966257"/>
                </a:lnTo>
                <a:lnTo>
                  <a:pt x="8806045" y="939114"/>
                </a:lnTo>
                <a:lnTo>
                  <a:pt x="8765099" y="912312"/>
                </a:lnTo>
                <a:lnTo>
                  <a:pt x="8723906" y="885854"/>
                </a:lnTo>
                <a:lnTo>
                  <a:pt x="8682470" y="859740"/>
                </a:lnTo>
                <a:lnTo>
                  <a:pt x="8640792" y="833974"/>
                </a:lnTo>
                <a:lnTo>
                  <a:pt x="8598874" y="808557"/>
                </a:lnTo>
                <a:lnTo>
                  <a:pt x="8556719" y="783492"/>
                </a:lnTo>
                <a:lnTo>
                  <a:pt x="8514328" y="758780"/>
                </a:lnTo>
                <a:lnTo>
                  <a:pt x="8471704" y="734423"/>
                </a:lnTo>
                <a:lnTo>
                  <a:pt x="8428848" y="710425"/>
                </a:lnTo>
                <a:lnTo>
                  <a:pt x="8385763" y="686785"/>
                </a:lnTo>
                <a:lnTo>
                  <a:pt x="8342451" y="663508"/>
                </a:lnTo>
                <a:lnTo>
                  <a:pt x="8298913" y="640594"/>
                </a:lnTo>
                <a:lnTo>
                  <a:pt x="8255152" y="618045"/>
                </a:lnTo>
                <a:lnTo>
                  <a:pt x="8211170" y="595865"/>
                </a:lnTo>
                <a:lnTo>
                  <a:pt x="8166969" y="574054"/>
                </a:lnTo>
                <a:lnTo>
                  <a:pt x="8122551" y="552615"/>
                </a:lnTo>
                <a:lnTo>
                  <a:pt x="8077919" y="531550"/>
                </a:lnTo>
                <a:lnTo>
                  <a:pt x="8033073" y="510861"/>
                </a:lnTo>
                <a:lnTo>
                  <a:pt x="7988016" y="490550"/>
                </a:lnTo>
                <a:lnTo>
                  <a:pt x="7942751" y="470619"/>
                </a:lnTo>
                <a:lnTo>
                  <a:pt x="7897279" y="451070"/>
                </a:lnTo>
                <a:lnTo>
                  <a:pt x="7851602" y="431905"/>
                </a:lnTo>
                <a:lnTo>
                  <a:pt x="7805723" y="413127"/>
                </a:lnTo>
                <a:lnTo>
                  <a:pt x="7759643" y="394737"/>
                </a:lnTo>
                <a:lnTo>
                  <a:pt x="7713365" y="376736"/>
                </a:lnTo>
                <a:lnTo>
                  <a:pt x="7666891" y="359129"/>
                </a:lnTo>
                <a:lnTo>
                  <a:pt x="7620222" y="341915"/>
                </a:lnTo>
                <a:lnTo>
                  <a:pt x="7573361" y="325098"/>
                </a:lnTo>
                <a:lnTo>
                  <a:pt x="7526309" y="308680"/>
                </a:lnTo>
                <a:lnTo>
                  <a:pt x="7479070" y="292662"/>
                </a:lnTo>
                <a:lnTo>
                  <a:pt x="7431644" y="277046"/>
                </a:lnTo>
                <a:lnTo>
                  <a:pt x="7384035" y="261835"/>
                </a:lnTo>
                <a:lnTo>
                  <a:pt x="7336244" y="247031"/>
                </a:lnTo>
                <a:lnTo>
                  <a:pt x="7288272" y="232635"/>
                </a:lnTo>
                <a:lnTo>
                  <a:pt x="7240123" y="218650"/>
                </a:lnTo>
                <a:lnTo>
                  <a:pt x="7191798" y="205078"/>
                </a:lnTo>
                <a:lnTo>
                  <a:pt x="7143300" y="191921"/>
                </a:lnTo>
                <a:lnTo>
                  <a:pt x="7094629" y="179180"/>
                </a:lnTo>
                <a:lnTo>
                  <a:pt x="7045790" y="166859"/>
                </a:lnTo>
                <a:lnTo>
                  <a:pt x="6996782" y="154958"/>
                </a:lnTo>
                <a:lnTo>
                  <a:pt x="6947610" y="143481"/>
                </a:lnTo>
                <a:lnTo>
                  <a:pt x="6898273" y="132428"/>
                </a:lnTo>
                <a:lnTo>
                  <a:pt x="6848776" y="121803"/>
                </a:lnTo>
                <a:lnTo>
                  <a:pt x="6799119" y="111606"/>
                </a:lnTo>
                <a:lnTo>
                  <a:pt x="6749305" y="101841"/>
                </a:lnTo>
                <a:lnTo>
                  <a:pt x="6699336" y="92509"/>
                </a:lnTo>
                <a:lnTo>
                  <a:pt x="6649214" y="83613"/>
                </a:lnTo>
                <a:lnTo>
                  <a:pt x="6598941" y="75153"/>
                </a:lnTo>
                <a:lnTo>
                  <a:pt x="6548519" y="67133"/>
                </a:lnTo>
                <a:lnTo>
                  <a:pt x="6497950" y="59555"/>
                </a:lnTo>
                <a:lnTo>
                  <a:pt x="6447236" y="52420"/>
                </a:lnTo>
                <a:lnTo>
                  <a:pt x="6396379" y="45730"/>
                </a:lnTo>
                <a:lnTo>
                  <a:pt x="6345382" y="39488"/>
                </a:lnTo>
                <a:lnTo>
                  <a:pt x="6294246" y="33696"/>
                </a:lnTo>
                <a:lnTo>
                  <a:pt x="6242973" y="28355"/>
                </a:lnTo>
                <a:lnTo>
                  <a:pt x="6191566" y="23468"/>
                </a:lnTo>
                <a:lnTo>
                  <a:pt x="6140026" y="19037"/>
                </a:lnTo>
                <a:lnTo>
                  <a:pt x="6088356" y="15063"/>
                </a:lnTo>
                <a:lnTo>
                  <a:pt x="6036558" y="11549"/>
                </a:lnTo>
                <a:lnTo>
                  <a:pt x="5984633" y="8497"/>
                </a:lnTo>
                <a:lnTo>
                  <a:pt x="5932585" y="5909"/>
                </a:lnTo>
                <a:lnTo>
                  <a:pt x="5880414" y="3787"/>
                </a:lnTo>
                <a:lnTo>
                  <a:pt x="5828123" y="2133"/>
                </a:lnTo>
                <a:lnTo>
                  <a:pt x="5775714" y="949"/>
                </a:lnTo>
                <a:lnTo>
                  <a:pt x="5723188" y="237"/>
                </a:lnTo>
                <a:lnTo>
                  <a:pt x="5670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09800" y="2100072"/>
            <a:ext cx="1941830" cy="1889760"/>
          </a:xfrm>
          <a:custGeom>
            <a:avLst/>
            <a:gdLst/>
            <a:ahLst/>
            <a:cxnLst/>
            <a:rect l="l" t="t" r="r" b="b"/>
            <a:pathLst>
              <a:path w="1941829" h="1889760">
                <a:moveTo>
                  <a:pt x="970788" y="0"/>
                </a:moveTo>
                <a:lnTo>
                  <a:pt x="922332" y="1156"/>
                </a:lnTo>
                <a:lnTo>
                  <a:pt x="874491" y="4589"/>
                </a:lnTo>
                <a:lnTo>
                  <a:pt x="827322" y="10244"/>
                </a:lnTo>
                <a:lnTo>
                  <a:pt x="780879" y="18068"/>
                </a:lnTo>
                <a:lnTo>
                  <a:pt x="735218" y="28007"/>
                </a:lnTo>
                <a:lnTo>
                  <a:pt x="690396" y="40005"/>
                </a:lnTo>
                <a:lnTo>
                  <a:pt x="646466" y="54009"/>
                </a:lnTo>
                <a:lnTo>
                  <a:pt x="603485" y="69965"/>
                </a:lnTo>
                <a:lnTo>
                  <a:pt x="561509" y="87819"/>
                </a:lnTo>
                <a:lnTo>
                  <a:pt x="520593" y="107516"/>
                </a:lnTo>
                <a:lnTo>
                  <a:pt x="480793" y="129003"/>
                </a:lnTo>
                <a:lnTo>
                  <a:pt x="442164" y="152225"/>
                </a:lnTo>
                <a:lnTo>
                  <a:pt x="404763" y="177129"/>
                </a:lnTo>
                <a:lnTo>
                  <a:pt x="368643" y="203659"/>
                </a:lnTo>
                <a:lnTo>
                  <a:pt x="333862" y="231763"/>
                </a:lnTo>
                <a:lnTo>
                  <a:pt x="300474" y="261385"/>
                </a:lnTo>
                <a:lnTo>
                  <a:pt x="268536" y="292471"/>
                </a:lnTo>
                <a:lnTo>
                  <a:pt x="238103" y="324969"/>
                </a:lnTo>
                <a:lnTo>
                  <a:pt x="209230" y="358822"/>
                </a:lnTo>
                <a:lnTo>
                  <a:pt x="181974" y="393978"/>
                </a:lnTo>
                <a:lnTo>
                  <a:pt x="156389" y="430382"/>
                </a:lnTo>
                <a:lnTo>
                  <a:pt x="132531" y="467980"/>
                </a:lnTo>
                <a:lnTo>
                  <a:pt x="110456" y="506718"/>
                </a:lnTo>
                <a:lnTo>
                  <a:pt x="90220" y="546542"/>
                </a:lnTo>
                <a:lnTo>
                  <a:pt x="71878" y="587397"/>
                </a:lnTo>
                <a:lnTo>
                  <a:pt x="55485" y="629230"/>
                </a:lnTo>
                <a:lnTo>
                  <a:pt x="41098" y="671986"/>
                </a:lnTo>
                <a:lnTo>
                  <a:pt x="28772" y="715611"/>
                </a:lnTo>
                <a:lnTo>
                  <a:pt x="18562" y="760051"/>
                </a:lnTo>
                <a:lnTo>
                  <a:pt x="10524" y="805252"/>
                </a:lnTo>
                <a:lnTo>
                  <a:pt x="4714" y="851160"/>
                </a:lnTo>
                <a:lnTo>
                  <a:pt x="1187" y="897720"/>
                </a:lnTo>
                <a:lnTo>
                  <a:pt x="0" y="944879"/>
                </a:lnTo>
                <a:lnTo>
                  <a:pt x="1187" y="992039"/>
                </a:lnTo>
                <a:lnTo>
                  <a:pt x="4714" y="1038599"/>
                </a:lnTo>
                <a:lnTo>
                  <a:pt x="10524" y="1084507"/>
                </a:lnTo>
                <a:lnTo>
                  <a:pt x="18562" y="1129708"/>
                </a:lnTo>
                <a:lnTo>
                  <a:pt x="28772" y="1174148"/>
                </a:lnTo>
                <a:lnTo>
                  <a:pt x="41098" y="1217773"/>
                </a:lnTo>
                <a:lnTo>
                  <a:pt x="55485" y="1260529"/>
                </a:lnTo>
                <a:lnTo>
                  <a:pt x="71878" y="1302362"/>
                </a:lnTo>
                <a:lnTo>
                  <a:pt x="90220" y="1343217"/>
                </a:lnTo>
                <a:lnTo>
                  <a:pt x="110456" y="1383041"/>
                </a:lnTo>
                <a:lnTo>
                  <a:pt x="132531" y="1421779"/>
                </a:lnTo>
                <a:lnTo>
                  <a:pt x="156389" y="1459377"/>
                </a:lnTo>
                <a:lnTo>
                  <a:pt x="181974" y="1495781"/>
                </a:lnTo>
                <a:lnTo>
                  <a:pt x="209230" y="1530937"/>
                </a:lnTo>
                <a:lnTo>
                  <a:pt x="238103" y="1564790"/>
                </a:lnTo>
                <a:lnTo>
                  <a:pt x="268536" y="1597288"/>
                </a:lnTo>
                <a:lnTo>
                  <a:pt x="300474" y="1628374"/>
                </a:lnTo>
                <a:lnTo>
                  <a:pt x="333862" y="1657996"/>
                </a:lnTo>
                <a:lnTo>
                  <a:pt x="368643" y="1686100"/>
                </a:lnTo>
                <a:lnTo>
                  <a:pt x="404763" y="1712630"/>
                </a:lnTo>
                <a:lnTo>
                  <a:pt x="442164" y="1737534"/>
                </a:lnTo>
                <a:lnTo>
                  <a:pt x="480793" y="1760756"/>
                </a:lnTo>
                <a:lnTo>
                  <a:pt x="520593" y="1782243"/>
                </a:lnTo>
                <a:lnTo>
                  <a:pt x="561509" y="1801940"/>
                </a:lnTo>
                <a:lnTo>
                  <a:pt x="603485" y="1819794"/>
                </a:lnTo>
                <a:lnTo>
                  <a:pt x="646466" y="1835750"/>
                </a:lnTo>
                <a:lnTo>
                  <a:pt x="690396" y="1849754"/>
                </a:lnTo>
                <a:lnTo>
                  <a:pt x="735218" y="1861752"/>
                </a:lnTo>
                <a:lnTo>
                  <a:pt x="780879" y="1871691"/>
                </a:lnTo>
                <a:lnTo>
                  <a:pt x="827322" y="1879515"/>
                </a:lnTo>
                <a:lnTo>
                  <a:pt x="874491" y="1885170"/>
                </a:lnTo>
                <a:lnTo>
                  <a:pt x="922332" y="1888603"/>
                </a:lnTo>
                <a:lnTo>
                  <a:pt x="970788" y="1889759"/>
                </a:lnTo>
                <a:lnTo>
                  <a:pt x="1019243" y="1888603"/>
                </a:lnTo>
                <a:lnTo>
                  <a:pt x="1067084" y="1885170"/>
                </a:lnTo>
                <a:lnTo>
                  <a:pt x="1114253" y="1879515"/>
                </a:lnTo>
                <a:lnTo>
                  <a:pt x="1160696" y="1871691"/>
                </a:lnTo>
                <a:lnTo>
                  <a:pt x="1206357" y="1861752"/>
                </a:lnTo>
                <a:lnTo>
                  <a:pt x="1251179" y="1849754"/>
                </a:lnTo>
                <a:lnTo>
                  <a:pt x="1295109" y="1835750"/>
                </a:lnTo>
                <a:lnTo>
                  <a:pt x="1338090" y="1819794"/>
                </a:lnTo>
                <a:lnTo>
                  <a:pt x="1380066" y="1801940"/>
                </a:lnTo>
                <a:lnTo>
                  <a:pt x="1420982" y="1782243"/>
                </a:lnTo>
                <a:lnTo>
                  <a:pt x="1460782" y="1760756"/>
                </a:lnTo>
                <a:lnTo>
                  <a:pt x="1499411" y="1737534"/>
                </a:lnTo>
                <a:lnTo>
                  <a:pt x="1536812" y="1712630"/>
                </a:lnTo>
                <a:lnTo>
                  <a:pt x="1572932" y="1686100"/>
                </a:lnTo>
                <a:lnTo>
                  <a:pt x="1607713" y="1657996"/>
                </a:lnTo>
                <a:lnTo>
                  <a:pt x="1641101" y="1628374"/>
                </a:lnTo>
                <a:lnTo>
                  <a:pt x="1673039" y="1597288"/>
                </a:lnTo>
                <a:lnTo>
                  <a:pt x="1703472" y="1564790"/>
                </a:lnTo>
                <a:lnTo>
                  <a:pt x="1732345" y="1530937"/>
                </a:lnTo>
                <a:lnTo>
                  <a:pt x="1759601" y="1495781"/>
                </a:lnTo>
                <a:lnTo>
                  <a:pt x="1785186" y="1459377"/>
                </a:lnTo>
                <a:lnTo>
                  <a:pt x="1809044" y="1421779"/>
                </a:lnTo>
                <a:lnTo>
                  <a:pt x="1831119" y="1383041"/>
                </a:lnTo>
                <a:lnTo>
                  <a:pt x="1851355" y="1343217"/>
                </a:lnTo>
                <a:lnTo>
                  <a:pt x="1869697" y="1302362"/>
                </a:lnTo>
                <a:lnTo>
                  <a:pt x="1886090" y="1260529"/>
                </a:lnTo>
                <a:lnTo>
                  <a:pt x="1900477" y="1217773"/>
                </a:lnTo>
                <a:lnTo>
                  <a:pt x="1912803" y="1174148"/>
                </a:lnTo>
                <a:lnTo>
                  <a:pt x="1923013" y="1129708"/>
                </a:lnTo>
                <a:lnTo>
                  <a:pt x="1931051" y="1084507"/>
                </a:lnTo>
                <a:lnTo>
                  <a:pt x="1936861" y="1038599"/>
                </a:lnTo>
                <a:lnTo>
                  <a:pt x="1940388" y="992039"/>
                </a:lnTo>
                <a:lnTo>
                  <a:pt x="1941576" y="944879"/>
                </a:lnTo>
                <a:lnTo>
                  <a:pt x="1940388" y="897720"/>
                </a:lnTo>
                <a:lnTo>
                  <a:pt x="1936861" y="851160"/>
                </a:lnTo>
                <a:lnTo>
                  <a:pt x="1931051" y="805252"/>
                </a:lnTo>
                <a:lnTo>
                  <a:pt x="1923013" y="760051"/>
                </a:lnTo>
                <a:lnTo>
                  <a:pt x="1912803" y="715611"/>
                </a:lnTo>
                <a:lnTo>
                  <a:pt x="1900477" y="671986"/>
                </a:lnTo>
                <a:lnTo>
                  <a:pt x="1886090" y="629230"/>
                </a:lnTo>
                <a:lnTo>
                  <a:pt x="1869697" y="587397"/>
                </a:lnTo>
                <a:lnTo>
                  <a:pt x="1851355" y="546542"/>
                </a:lnTo>
                <a:lnTo>
                  <a:pt x="1831119" y="506718"/>
                </a:lnTo>
                <a:lnTo>
                  <a:pt x="1809044" y="467980"/>
                </a:lnTo>
                <a:lnTo>
                  <a:pt x="1785186" y="430382"/>
                </a:lnTo>
                <a:lnTo>
                  <a:pt x="1759601" y="393978"/>
                </a:lnTo>
                <a:lnTo>
                  <a:pt x="1732345" y="358822"/>
                </a:lnTo>
                <a:lnTo>
                  <a:pt x="1703472" y="324969"/>
                </a:lnTo>
                <a:lnTo>
                  <a:pt x="1673039" y="292471"/>
                </a:lnTo>
                <a:lnTo>
                  <a:pt x="1641101" y="261385"/>
                </a:lnTo>
                <a:lnTo>
                  <a:pt x="1607713" y="231763"/>
                </a:lnTo>
                <a:lnTo>
                  <a:pt x="1572932" y="203659"/>
                </a:lnTo>
                <a:lnTo>
                  <a:pt x="1536812" y="177129"/>
                </a:lnTo>
                <a:lnTo>
                  <a:pt x="1499411" y="152225"/>
                </a:lnTo>
                <a:lnTo>
                  <a:pt x="1460782" y="129003"/>
                </a:lnTo>
                <a:lnTo>
                  <a:pt x="1420982" y="107516"/>
                </a:lnTo>
                <a:lnTo>
                  <a:pt x="1380066" y="87819"/>
                </a:lnTo>
                <a:lnTo>
                  <a:pt x="1338090" y="69965"/>
                </a:lnTo>
                <a:lnTo>
                  <a:pt x="1295109" y="54009"/>
                </a:lnTo>
                <a:lnTo>
                  <a:pt x="1251179" y="40005"/>
                </a:lnTo>
                <a:lnTo>
                  <a:pt x="1206357" y="28007"/>
                </a:lnTo>
                <a:lnTo>
                  <a:pt x="1160696" y="18068"/>
                </a:lnTo>
                <a:lnTo>
                  <a:pt x="1114253" y="10244"/>
                </a:lnTo>
                <a:lnTo>
                  <a:pt x="1067084" y="4589"/>
                </a:lnTo>
                <a:lnTo>
                  <a:pt x="1019243" y="1156"/>
                </a:lnTo>
                <a:lnTo>
                  <a:pt x="97078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34108" y="1492377"/>
            <a:ext cx="2481580" cy="1245235"/>
          </a:xfrm>
          <a:custGeom>
            <a:avLst/>
            <a:gdLst/>
            <a:ahLst/>
            <a:cxnLst/>
            <a:rect l="l" t="t" r="r" b="b"/>
            <a:pathLst>
              <a:path w="2481579" h="1245235">
                <a:moveTo>
                  <a:pt x="0" y="1245107"/>
                </a:moveTo>
                <a:lnTo>
                  <a:pt x="8809" y="1197560"/>
                </a:lnTo>
                <a:lnTo>
                  <a:pt x="19053" y="1150644"/>
                </a:lnTo>
                <a:lnTo>
                  <a:pt x="30706" y="1104379"/>
                </a:lnTo>
                <a:lnTo>
                  <a:pt x="43740" y="1058784"/>
                </a:lnTo>
                <a:lnTo>
                  <a:pt x="58128" y="1013877"/>
                </a:lnTo>
                <a:lnTo>
                  <a:pt x="73845" y="969678"/>
                </a:lnTo>
                <a:lnTo>
                  <a:pt x="90863" y="926205"/>
                </a:lnTo>
                <a:lnTo>
                  <a:pt x="109155" y="883478"/>
                </a:lnTo>
                <a:lnTo>
                  <a:pt x="128695" y="841515"/>
                </a:lnTo>
                <a:lnTo>
                  <a:pt x="149455" y="800336"/>
                </a:lnTo>
                <a:lnTo>
                  <a:pt x="171411" y="759960"/>
                </a:lnTo>
                <a:lnTo>
                  <a:pt x="194533" y="720405"/>
                </a:lnTo>
                <a:lnTo>
                  <a:pt x="218797" y="681691"/>
                </a:lnTo>
                <a:lnTo>
                  <a:pt x="244174" y="643836"/>
                </a:lnTo>
                <a:lnTo>
                  <a:pt x="270639" y="606860"/>
                </a:lnTo>
                <a:lnTo>
                  <a:pt x="298164" y="570781"/>
                </a:lnTo>
                <a:lnTo>
                  <a:pt x="326723" y="535619"/>
                </a:lnTo>
                <a:lnTo>
                  <a:pt x="356290" y="501392"/>
                </a:lnTo>
                <a:lnTo>
                  <a:pt x="386837" y="468120"/>
                </a:lnTo>
                <a:lnTo>
                  <a:pt x="418337" y="435822"/>
                </a:lnTo>
                <a:lnTo>
                  <a:pt x="450764" y="404516"/>
                </a:lnTo>
                <a:lnTo>
                  <a:pt x="484092" y="374221"/>
                </a:lnTo>
                <a:lnTo>
                  <a:pt x="518292" y="344957"/>
                </a:lnTo>
                <a:lnTo>
                  <a:pt x="553340" y="316742"/>
                </a:lnTo>
                <a:lnTo>
                  <a:pt x="589208" y="289596"/>
                </a:lnTo>
                <a:lnTo>
                  <a:pt x="625868" y="263538"/>
                </a:lnTo>
                <a:lnTo>
                  <a:pt x="663296" y="238586"/>
                </a:lnTo>
                <a:lnTo>
                  <a:pt x="701463" y="214760"/>
                </a:lnTo>
                <a:lnTo>
                  <a:pt x="740343" y="192078"/>
                </a:lnTo>
                <a:lnTo>
                  <a:pt x="779909" y="170559"/>
                </a:lnTo>
                <a:lnTo>
                  <a:pt x="820135" y="150223"/>
                </a:lnTo>
                <a:lnTo>
                  <a:pt x="860994" y="131089"/>
                </a:lnTo>
                <a:lnTo>
                  <a:pt x="902459" y="113174"/>
                </a:lnTo>
                <a:lnTo>
                  <a:pt x="944503" y="96500"/>
                </a:lnTo>
                <a:lnTo>
                  <a:pt x="987100" y="81084"/>
                </a:lnTo>
                <a:lnTo>
                  <a:pt x="1030223" y="66945"/>
                </a:lnTo>
                <a:lnTo>
                  <a:pt x="1073845" y="54103"/>
                </a:lnTo>
                <a:lnTo>
                  <a:pt x="1117939" y="42576"/>
                </a:lnTo>
                <a:lnTo>
                  <a:pt x="1162479" y="32384"/>
                </a:lnTo>
                <a:lnTo>
                  <a:pt x="1207438" y="23545"/>
                </a:lnTo>
                <a:lnTo>
                  <a:pt x="1252790" y="16079"/>
                </a:lnTo>
                <a:lnTo>
                  <a:pt x="1298506" y="10004"/>
                </a:lnTo>
                <a:lnTo>
                  <a:pt x="1344562" y="5340"/>
                </a:lnTo>
                <a:lnTo>
                  <a:pt x="1390929" y="2105"/>
                </a:lnTo>
                <a:lnTo>
                  <a:pt x="1437582" y="319"/>
                </a:lnTo>
                <a:lnTo>
                  <a:pt x="1484493" y="0"/>
                </a:lnTo>
                <a:lnTo>
                  <a:pt x="1531636" y="1167"/>
                </a:lnTo>
                <a:lnTo>
                  <a:pt x="1578985" y="3840"/>
                </a:lnTo>
                <a:lnTo>
                  <a:pt x="1626511" y="8037"/>
                </a:lnTo>
                <a:lnTo>
                  <a:pt x="1674189" y="13778"/>
                </a:lnTo>
                <a:lnTo>
                  <a:pt x="1721993" y="21081"/>
                </a:lnTo>
                <a:lnTo>
                  <a:pt x="1771847" y="30388"/>
                </a:lnTo>
                <a:lnTo>
                  <a:pt x="1821249" y="41353"/>
                </a:lnTo>
                <a:lnTo>
                  <a:pt x="1870159" y="53957"/>
                </a:lnTo>
                <a:lnTo>
                  <a:pt x="1918539" y="68183"/>
                </a:lnTo>
                <a:lnTo>
                  <a:pt x="1966350" y="84010"/>
                </a:lnTo>
                <a:lnTo>
                  <a:pt x="2013553" y="101420"/>
                </a:lnTo>
                <a:lnTo>
                  <a:pt x="2060109" y="120394"/>
                </a:lnTo>
                <a:lnTo>
                  <a:pt x="2105980" y="140914"/>
                </a:lnTo>
                <a:lnTo>
                  <a:pt x="2151127" y="162961"/>
                </a:lnTo>
                <a:lnTo>
                  <a:pt x="2195511" y="186516"/>
                </a:lnTo>
                <a:lnTo>
                  <a:pt x="2239093" y="211560"/>
                </a:lnTo>
                <a:lnTo>
                  <a:pt x="2281835" y="238074"/>
                </a:lnTo>
                <a:lnTo>
                  <a:pt x="2323697" y="266041"/>
                </a:lnTo>
                <a:lnTo>
                  <a:pt x="2364642" y="295440"/>
                </a:lnTo>
                <a:lnTo>
                  <a:pt x="2404630" y="326253"/>
                </a:lnTo>
                <a:lnTo>
                  <a:pt x="2443622" y="358462"/>
                </a:lnTo>
                <a:lnTo>
                  <a:pt x="2481580" y="392048"/>
                </a:lnTo>
              </a:path>
            </a:pathLst>
          </a:custGeom>
          <a:ln w="127000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0555" y="490542"/>
            <a:ext cx="2099310" cy="1635125"/>
          </a:xfrm>
          <a:custGeom>
            <a:avLst/>
            <a:gdLst/>
            <a:ahLst/>
            <a:cxnLst/>
            <a:rect l="l" t="t" r="r" b="b"/>
            <a:pathLst>
              <a:path w="2099309" h="1635125">
                <a:moveTo>
                  <a:pt x="2091944" y="1635056"/>
                </a:moveTo>
                <a:lnTo>
                  <a:pt x="2095749" y="1586855"/>
                </a:lnTo>
                <a:lnTo>
                  <a:pt x="2098005" y="1538891"/>
                </a:lnTo>
                <a:lnTo>
                  <a:pt x="2098733" y="1491190"/>
                </a:lnTo>
                <a:lnTo>
                  <a:pt x="2097954" y="1443778"/>
                </a:lnTo>
                <a:lnTo>
                  <a:pt x="2095688" y="1396680"/>
                </a:lnTo>
                <a:lnTo>
                  <a:pt x="2091957" y="1349921"/>
                </a:lnTo>
                <a:lnTo>
                  <a:pt x="2086781" y="1303527"/>
                </a:lnTo>
                <a:lnTo>
                  <a:pt x="2080182" y="1257522"/>
                </a:lnTo>
                <a:lnTo>
                  <a:pt x="2072179" y="1211931"/>
                </a:lnTo>
                <a:lnTo>
                  <a:pt x="2062794" y="1166782"/>
                </a:lnTo>
                <a:lnTo>
                  <a:pt x="2052048" y="1122097"/>
                </a:lnTo>
                <a:lnTo>
                  <a:pt x="2039962" y="1077904"/>
                </a:lnTo>
                <a:lnTo>
                  <a:pt x="2026557" y="1034226"/>
                </a:lnTo>
                <a:lnTo>
                  <a:pt x="2011853" y="991090"/>
                </a:lnTo>
                <a:lnTo>
                  <a:pt x="1995872" y="948520"/>
                </a:lnTo>
                <a:lnTo>
                  <a:pt x="1978634" y="906543"/>
                </a:lnTo>
                <a:lnTo>
                  <a:pt x="1960160" y="865182"/>
                </a:lnTo>
                <a:lnTo>
                  <a:pt x="1940471" y="824464"/>
                </a:lnTo>
                <a:lnTo>
                  <a:pt x="1919588" y="784414"/>
                </a:lnTo>
                <a:lnTo>
                  <a:pt x="1897532" y="745057"/>
                </a:lnTo>
                <a:lnTo>
                  <a:pt x="1874324" y="706418"/>
                </a:lnTo>
                <a:lnTo>
                  <a:pt x="1849984" y="668523"/>
                </a:lnTo>
                <a:lnTo>
                  <a:pt x="1824534" y="631397"/>
                </a:lnTo>
                <a:lnTo>
                  <a:pt x="1797994" y="595064"/>
                </a:lnTo>
                <a:lnTo>
                  <a:pt x="1770386" y="559552"/>
                </a:lnTo>
                <a:lnTo>
                  <a:pt x="1741729" y="524883"/>
                </a:lnTo>
                <a:lnTo>
                  <a:pt x="1712046" y="491085"/>
                </a:lnTo>
                <a:lnTo>
                  <a:pt x="1681357" y="458183"/>
                </a:lnTo>
                <a:lnTo>
                  <a:pt x="1649682" y="426200"/>
                </a:lnTo>
                <a:lnTo>
                  <a:pt x="1617044" y="395164"/>
                </a:lnTo>
                <a:lnTo>
                  <a:pt x="1583461" y="365099"/>
                </a:lnTo>
                <a:lnTo>
                  <a:pt x="1548957" y="336030"/>
                </a:lnTo>
                <a:lnTo>
                  <a:pt x="1513551" y="307983"/>
                </a:lnTo>
                <a:lnTo>
                  <a:pt x="1477264" y="280982"/>
                </a:lnTo>
                <a:lnTo>
                  <a:pt x="1440117" y="255054"/>
                </a:lnTo>
                <a:lnTo>
                  <a:pt x="1402131" y="230224"/>
                </a:lnTo>
                <a:lnTo>
                  <a:pt x="1363327" y="206516"/>
                </a:lnTo>
                <a:lnTo>
                  <a:pt x="1323726" y="183957"/>
                </a:lnTo>
                <a:lnTo>
                  <a:pt x="1283348" y="162571"/>
                </a:lnTo>
                <a:lnTo>
                  <a:pt x="1242216" y="142383"/>
                </a:lnTo>
                <a:lnTo>
                  <a:pt x="1200348" y="123420"/>
                </a:lnTo>
                <a:lnTo>
                  <a:pt x="1157767" y="105705"/>
                </a:lnTo>
                <a:lnTo>
                  <a:pt x="1114493" y="89266"/>
                </a:lnTo>
                <a:lnTo>
                  <a:pt x="1070548" y="74125"/>
                </a:lnTo>
                <a:lnTo>
                  <a:pt x="1025951" y="60310"/>
                </a:lnTo>
                <a:lnTo>
                  <a:pt x="980724" y="47846"/>
                </a:lnTo>
                <a:lnTo>
                  <a:pt x="934889" y="36757"/>
                </a:lnTo>
                <a:lnTo>
                  <a:pt x="888464" y="27069"/>
                </a:lnTo>
                <a:lnTo>
                  <a:pt x="841473" y="18807"/>
                </a:lnTo>
                <a:lnTo>
                  <a:pt x="793934" y="11996"/>
                </a:lnTo>
                <a:lnTo>
                  <a:pt x="745871" y="6662"/>
                </a:lnTo>
                <a:lnTo>
                  <a:pt x="694873" y="2690"/>
                </a:lnTo>
                <a:lnTo>
                  <a:pt x="643866" y="472"/>
                </a:lnTo>
                <a:lnTo>
                  <a:pt x="592892" y="0"/>
                </a:lnTo>
                <a:lnTo>
                  <a:pt x="541998" y="1266"/>
                </a:lnTo>
                <a:lnTo>
                  <a:pt x="491226" y="4264"/>
                </a:lnTo>
                <a:lnTo>
                  <a:pt x="440621" y="8985"/>
                </a:lnTo>
                <a:lnTo>
                  <a:pt x="390228" y="15423"/>
                </a:lnTo>
                <a:lnTo>
                  <a:pt x="340090" y="23570"/>
                </a:lnTo>
                <a:lnTo>
                  <a:pt x="290252" y="33418"/>
                </a:lnTo>
                <a:lnTo>
                  <a:pt x="240759" y="44960"/>
                </a:lnTo>
                <a:lnTo>
                  <a:pt x="191653" y="58189"/>
                </a:lnTo>
                <a:lnTo>
                  <a:pt x="142980" y="73097"/>
                </a:lnTo>
                <a:lnTo>
                  <a:pt x="94784" y="89676"/>
                </a:lnTo>
                <a:lnTo>
                  <a:pt x="47109" y="107920"/>
                </a:lnTo>
                <a:lnTo>
                  <a:pt x="0" y="127820"/>
                </a:lnTo>
              </a:path>
            </a:pathLst>
          </a:custGeom>
          <a:ln w="127000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4460" y="536524"/>
            <a:ext cx="4981575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4460" y="2412873"/>
            <a:ext cx="5255895" cy="3140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508" y="2902407"/>
            <a:ext cx="74529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3C80F"/>
                </a:solidFill>
                <a:latin typeface="Segoe UI Light"/>
                <a:cs typeface="Segoe UI Light"/>
              </a:rPr>
              <a:t>Capstone</a:t>
            </a:r>
            <a:r>
              <a:rPr sz="4000" b="1" spc="-114" dirty="0">
                <a:solidFill>
                  <a:srgbClr val="F3C80F"/>
                </a:solidFill>
                <a:latin typeface="Segoe UI Light"/>
                <a:cs typeface="Segoe UI Light"/>
              </a:rPr>
              <a:t> </a:t>
            </a:r>
            <a:r>
              <a:rPr sz="4000" b="1" dirty="0">
                <a:solidFill>
                  <a:srgbClr val="F3C80F"/>
                </a:solidFill>
                <a:latin typeface="Segoe UI Light"/>
                <a:cs typeface="Segoe UI Light"/>
              </a:rPr>
              <a:t>Project</a:t>
            </a:r>
            <a:r>
              <a:rPr sz="4000" b="1" spc="-110" dirty="0">
                <a:solidFill>
                  <a:srgbClr val="F3C80F"/>
                </a:solidFill>
                <a:latin typeface="Segoe UI Light"/>
                <a:cs typeface="Segoe UI Light"/>
              </a:rPr>
              <a:t> </a:t>
            </a:r>
            <a:r>
              <a:rPr sz="4000" b="1" dirty="0">
                <a:solidFill>
                  <a:srgbClr val="F3C80F"/>
                </a:solidFill>
                <a:latin typeface="Segoe UI Light"/>
                <a:cs typeface="Segoe UI Light"/>
              </a:rPr>
              <a:t>–</a:t>
            </a:r>
            <a:r>
              <a:rPr sz="4000" b="1" spc="-130" dirty="0">
                <a:solidFill>
                  <a:srgbClr val="F3C80F"/>
                </a:solidFill>
                <a:latin typeface="Segoe UI Light"/>
                <a:cs typeface="Segoe UI Light"/>
              </a:rPr>
              <a:t> </a:t>
            </a:r>
            <a:r>
              <a:rPr lang="en-IN" sz="4000" b="1" spc="-130" dirty="0">
                <a:solidFill>
                  <a:srgbClr val="F3C80F"/>
                </a:solidFill>
                <a:latin typeface="Segoe UI Light"/>
                <a:cs typeface="Segoe UI Light"/>
              </a:rPr>
              <a:t>Sales</a:t>
            </a:r>
            <a:r>
              <a:rPr sz="4000" b="1" spc="-100" dirty="0">
                <a:solidFill>
                  <a:srgbClr val="F3C80F"/>
                </a:solidFill>
                <a:latin typeface="Segoe UI Light"/>
                <a:cs typeface="Segoe UI Light"/>
              </a:rPr>
              <a:t> </a:t>
            </a:r>
            <a:r>
              <a:rPr sz="4000" b="1" spc="-10" dirty="0">
                <a:solidFill>
                  <a:srgbClr val="F3C80F"/>
                </a:solidFill>
                <a:latin typeface="Segoe UI Light"/>
                <a:cs typeface="Segoe UI Light"/>
              </a:rPr>
              <a:t>Analy</a:t>
            </a:r>
            <a:r>
              <a:rPr lang="en-IN" sz="4000" b="1" spc="-10" dirty="0">
                <a:solidFill>
                  <a:srgbClr val="F3C80F"/>
                </a:solidFill>
                <a:latin typeface="Segoe UI Light"/>
                <a:cs typeface="Segoe UI Light"/>
              </a:rPr>
              <a:t>tics</a:t>
            </a:r>
            <a:endParaRPr sz="4000" b="1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400" y="2846577"/>
            <a:ext cx="7467599" cy="175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6840"/>
              </a:lnSpc>
              <a:spcBef>
                <a:spcPts val="100"/>
              </a:spcBef>
            </a:pPr>
            <a:r>
              <a:rPr sz="6000" dirty="0"/>
              <a:t>Power</a:t>
            </a:r>
            <a:r>
              <a:rPr sz="6000" spc="-130" dirty="0"/>
              <a:t> </a:t>
            </a:r>
            <a:r>
              <a:rPr sz="6000" dirty="0"/>
              <a:t>BI</a:t>
            </a:r>
            <a:r>
              <a:rPr sz="6000" spc="-130" dirty="0"/>
              <a:t> </a:t>
            </a:r>
            <a:r>
              <a:rPr lang="en-IN" sz="6000" spc="-10" dirty="0"/>
              <a:t>Sales Performance Dashboard</a:t>
            </a:r>
            <a:endParaRPr sz="6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44" y="722376"/>
            <a:ext cx="1490471" cy="2453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486400"/>
            <a:ext cx="2673350" cy="1371600"/>
          </a:xfrm>
          <a:custGeom>
            <a:avLst/>
            <a:gdLst/>
            <a:ahLst/>
            <a:cxnLst/>
            <a:rect l="l" t="t" r="r" b="b"/>
            <a:pathLst>
              <a:path w="2673350" h="1371600">
                <a:moveTo>
                  <a:pt x="951217" y="0"/>
                </a:moveTo>
                <a:lnTo>
                  <a:pt x="897557" y="799"/>
                </a:lnTo>
                <a:lnTo>
                  <a:pt x="844295" y="3181"/>
                </a:lnTo>
                <a:lnTo>
                  <a:pt x="791452" y="7123"/>
                </a:lnTo>
                <a:lnTo>
                  <a:pt x="739052" y="12603"/>
                </a:lnTo>
                <a:lnTo>
                  <a:pt x="687117" y="19597"/>
                </a:lnTo>
                <a:lnTo>
                  <a:pt x="635670" y="28083"/>
                </a:lnTo>
                <a:lnTo>
                  <a:pt x="584734" y="38038"/>
                </a:lnTo>
                <a:lnTo>
                  <a:pt x="534331" y="49440"/>
                </a:lnTo>
                <a:lnTo>
                  <a:pt x="484483" y="62265"/>
                </a:lnTo>
                <a:lnTo>
                  <a:pt x="435214" y="76492"/>
                </a:lnTo>
                <a:lnTo>
                  <a:pt x="386546" y="92096"/>
                </a:lnTo>
                <a:lnTo>
                  <a:pt x="338502" y="109055"/>
                </a:lnTo>
                <a:lnTo>
                  <a:pt x="291104" y="127347"/>
                </a:lnTo>
                <a:lnTo>
                  <a:pt x="244375" y="146949"/>
                </a:lnTo>
                <a:lnTo>
                  <a:pt x="198338" y="167838"/>
                </a:lnTo>
                <a:lnTo>
                  <a:pt x="153015" y="189991"/>
                </a:lnTo>
                <a:lnTo>
                  <a:pt x="108428" y="213385"/>
                </a:lnTo>
                <a:lnTo>
                  <a:pt x="0" y="279247"/>
                </a:lnTo>
                <a:lnTo>
                  <a:pt x="0" y="1371599"/>
                </a:lnTo>
                <a:lnTo>
                  <a:pt x="2673096" y="1371599"/>
                </a:lnTo>
                <a:lnTo>
                  <a:pt x="2639822" y="1242212"/>
                </a:lnTo>
                <a:lnTo>
                  <a:pt x="2624926" y="1196546"/>
                </a:lnTo>
                <a:lnTo>
                  <a:pt x="2608833" y="1151435"/>
                </a:lnTo>
                <a:lnTo>
                  <a:pt x="2591563" y="1106897"/>
                </a:lnTo>
                <a:lnTo>
                  <a:pt x="2573134" y="1062950"/>
                </a:lnTo>
                <a:lnTo>
                  <a:pt x="2553565" y="1019614"/>
                </a:lnTo>
                <a:lnTo>
                  <a:pt x="2532874" y="976908"/>
                </a:lnTo>
                <a:lnTo>
                  <a:pt x="2511082" y="934850"/>
                </a:lnTo>
                <a:lnTo>
                  <a:pt x="2488205" y="893459"/>
                </a:lnTo>
                <a:lnTo>
                  <a:pt x="2464264" y="852754"/>
                </a:lnTo>
                <a:lnTo>
                  <a:pt x="2439277" y="812754"/>
                </a:lnTo>
                <a:lnTo>
                  <a:pt x="2413262" y="773477"/>
                </a:lnTo>
                <a:lnTo>
                  <a:pt x="2386239" y="734942"/>
                </a:lnTo>
                <a:lnTo>
                  <a:pt x="2358226" y="697169"/>
                </a:lnTo>
                <a:lnTo>
                  <a:pt x="2329243" y="660175"/>
                </a:lnTo>
                <a:lnTo>
                  <a:pt x="2299307" y="623980"/>
                </a:lnTo>
                <a:lnTo>
                  <a:pt x="2268439" y="588603"/>
                </a:lnTo>
                <a:lnTo>
                  <a:pt x="2236656" y="554062"/>
                </a:lnTo>
                <a:lnTo>
                  <a:pt x="2203977" y="520376"/>
                </a:lnTo>
                <a:lnTo>
                  <a:pt x="2170421" y="487564"/>
                </a:lnTo>
                <a:lnTo>
                  <a:pt x="2136008" y="455645"/>
                </a:lnTo>
                <a:lnTo>
                  <a:pt x="2100755" y="424637"/>
                </a:lnTo>
                <a:lnTo>
                  <a:pt x="2064682" y="394560"/>
                </a:lnTo>
                <a:lnTo>
                  <a:pt x="2027807" y="365431"/>
                </a:lnTo>
                <a:lnTo>
                  <a:pt x="1990149" y="337271"/>
                </a:lnTo>
                <a:lnTo>
                  <a:pt x="1951727" y="310098"/>
                </a:lnTo>
                <a:lnTo>
                  <a:pt x="1912561" y="283930"/>
                </a:lnTo>
                <a:lnTo>
                  <a:pt x="1872667" y="258787"/>
                </a:lnTo>
                <a:lnTo>
                  <a:pt x="1832067" y="234686"/>
                </a:lnTo>
                <a:lnTo>
                  <a:pt x="1790777" y="211648"/>
                </a:lnTo>
                <a:lnTo>
                  <a:pt x="1748818" y="189691"/>
                </a:lnTo>
                <a:lnTo>
                  <a:pt x="1706207" y="168833"/>
                </a:lnTo>
                <a:lnTo>
                  <a:pt x="1662964" y="149093"/>
                </a:lnTo>
                <a:lnTo>
                  <a:pt x="1619107" y="130491"/>
                </a:lnTo>
                <a:lnTo>
                  <a:pt x="1574655" y="113045"/>
                </a:lnTo>
                <a:lnTo>
                  <a:pt x="1529628" y="96774"/>
                </a:lnTo>
                <a:lnTo>
                  <a:pt x="1484043" y="81696"/>
                </a:lnTo>
                <a:lnTo>
                  <a:pt x="1437920" y="67831"/>
                </a:lnTo>
                <a:lnTo>
                  <a:pt x="1391278" y="55197"/>
                </a:lnTo>
                <a:lnTo>
                  <a:pt x="1344134" y="43813"/>
                </a:lnTo>
                <a:lnTo>
                  <a:pt x="1296509" y="33697"/>
                </a:lnTo>
                <a:lnTo>
                  <a:pt x="1248421" y="24870"/>
                </a:lnTo>
                <a:lnTo>
                  <a:pt x="1199888" y="17349"/>
                </a:lnTo>
                <a:lnTo>
                  <a:pt x="1150930" y="11153"/>
                </a:lnTo>
                <a:lnTo>
                  <a:pt x="1101565" y="6302"/>
                </a:lnTo>
                <a:lnTo>
                  <a:pt x="1051812" y="2813"/>
                </a:lnTo>
                <a:lnTo>
                  <a:pt x="1001689" y="706"/>
                </a:lnTo>
                <a:lnTo>
                  <a:pt x="95121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71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C431FA-DFD1-207C-8787-34526270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9387"/>
            <a:ext cx="11887200" cy="64460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A58B-B889-56AA-DD8F-61EEB89F0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388DBC-00AF-DA3E-2077-2B3F7D104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3400" y="2846577"/>
            <a:ext cx="7467599" cy="175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6840"/>
              </a:lnSpc>
              <a:spcBef>
                <a:spcPts val="100"/>
              </a:spcBef>
            </a:pPr>
            <a:r>
              <a:rPr sz="6000" dirty="0"/>
              <a:t>Power</a:t>
            </a:r>
            <a:r>
              <a:rPr sz="6000" spc="-130" dirty="0"/>
              <a:t> </a:t>
            </a:r>
            <a:r>
              <a:rPr sz="6000" dirty="0"/>
              <a:t>BI</a:t>
            </a:r>
            <a:r>
              <a:rPr sz="6000" spc="-130" dirty="0"/>
              <a:t> </a:t>
            </a:r>
            <a:r>
              <a:rPr lang="en-IN" sz="6000" spc="-10" dirty="0"/>
              <a:t>Customer </a:t>
            </a:r>
            <a:r>
              <a:rPr lang="en-IN" sz="6000" spc="-10" dirty="0" err="1"/>
              <a:t>Actvity</a:t>
            </a:r>
            <a:endParaRPr sz="600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89645CC-B135-47FC-FA00-AD8C325F88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44" y="722376"/>
            <a:ext cx="1490471" cy="2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6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486400"/>
            <a:ext cx="2673350" cy="1371600"/>
          </a:xfrm>
          <a:custGeom>
            <a:avLst/>
            <a:gdLst/>
            <a:ahLst/>
            <a:cxnLst/>
            <a:rect l="l" t="t" r="r" b="b"/>
            <a:pathLst>
              <a:path w="2673350" h="1371600">
                <a:moveTo>
                  <a:pt x="951217" y="0"/>
                </a:moveTo>
                <a:lnTo>
                  <a:pt x="897557" y="799"/>
                </a:lnTo>
                <a:lnTo>
                  <a:pt x="844295" y="3181"/>
                </a:lnTo>
                <a:lnTo>
                  <a:pt x="791452" y="7123"/>
                </a:lnTo>
                <a:lnTo>
                  <a:pt x="739052" y="12603"/>
                </a:lnTo>
                <a:lnTo>
                  <a:pt x="687117" y="19597"/>
                </a:lnTo>
                <a:lnTo>
                  <a:pt x="635670" y="28083"/>
                </a:lnTo>
                <a:lnTo>
                  <a:pt x="584734" y="38038"/>
                </a:lnTo>
                <a:lnTo>
                  <a:pt x="534331" y="49440"/>
                </a:lnTo>
                <a:lnTo>
                  <a:pt x="484483" y="62265"/>
                </a:lnTo>
                <a:lnTo>
                  <a:pt x="435214" y="76492"/>
                </a:lnTo>
                <a:lnTo>
                  <a:pt x="386546" y="92096"/>
                </a:lnTo>
                <a:lnTo>
                  <a:pt x="338502" y="109055"/>
                </a:lnTo>
                <a:lnTo>
                  <a:pt x="291104" y="127347"/>
                </a:lnTo>
                <a:lnTo>
                  <a:pt x="244375" y="146949"/>
                </a:lnTo>
                <a:lnTo>
                  <a:pt x="198338" y="167838"/>
                </a:lnTo>
                <a:lnTo>
                  <a:pt x="153015" y="189991"/>
                </a:lnTo>
                <a:lnTo>
                  <a:pt x="108428" y="213385"/>
                </a:lnTo>
                <a:lnTo>
                  <a:pt x="0" y="279247"/>
                </a:lnTo>
                <a:lnTo>
                  <a:pt x="0" y="1371599"/>
                </a:lnTo>
                <a:lnTo>
                  <a:pt x="2673096" y="1371599"/>
                </a:lnTo>
                <a:lnTo>
                  <a:pt x="2639822" y="1242212"/>
                </a:lnTo>
                <a:lnTo>
                  <a:pt x="2624926" y="1196546"/>
                </a:lnTo>
                <a:lnTo>
                  <a:pt x="2608833" y="1151435"/>
                </a:lnTo>
                <a:lnTo>
                  <a:pt x="2591563" y="1106897"/>
                </a:lnTo>
                <a:lnTo>
                  <a:pt x="2573134" y="1062950"/>
                </a:lnTo>
                <a:lnTo>
                  <a:pt x="2553565" y="1019614"/>
                </a:lnTo>
                <a:lnTo>
                  <a:pt x="2532874" y="976908"/>
                </a:lnTo>
                <a:lnTo>
                  <a:pt x="2511082" y="934850"/>
                </a:lnTo>
                <a:lnTo>
                  <a:pt x="2488205" y="893459"/>
                </a:lnTo>
                <a:lnTo>
                  <a:pt x="2464264" y="852754"/>
                </a:lnTo>
                <a:lnTo>
                  <a:pt x="2439277" y="812754"/>
                </a:lnTo>
                <a:lnTo>
                  <a:pt x="2413262" y="773477"/>
                </a:lnTo>
                <a:lnTo>
                  <a:pt x="2386239" y="734942"/>
                </a:lnTo>
                <a:lnTo>
                  <a:pt x="2358226" y="697169"/>
                </a:lnTo>
                <a:lnTo>
                  <a:pt x="2329243" y="660175"/>
                </a:lnTo>
                <a:lnTo>
                  <a:pt x="2299307" y="623980"/>
                </a:lnTo>
                <a:lnTo>
                  <a:pt x="2268439" y="588603"/>
                </a:lnTo>
                <a:lnTo>
                  <a:pt x="2236656" y="554062"/>
                </a:lnTo>
                <a:lnTo>
                  <a:pt x="2203977" y="520376"/>
                </a:lnTo>
                <a:lnTo>
                  <a:pt x="2170421" y="487564"/>
                </a:lnTo>
                <a:lnTo>
                  <a:pt x="2136008" y="455645"/>
                </a:lnTo>
                <a:lnTo>
                  <a:pt x="2100755" y="424637"/>
                </a:lnTo>
                <a:lnTo>
                  <a:pt x="2064682" y="394560"/>
                </a:lnTo>
                <a:lnTo>
                  <a:pt x="2027807" y="365431"/>
                </a:lnTo>
                <a:lnTo>
                  <a:pt x="1990149" y="337271"/>
                </a:lnTo>
                <a:lnTo>
                  <a:pt x="1951727" y="310098"/>
                </a:lnTo>
                <a:lnTo>
                  <a:pt x="1912561" y="283930"/>
                </a:lnTo>
                <a:lnTo>
                  <a:pt x="1872667" y="258787"/>
                </a:lnTo>
                <a:lnTo>
                  <a:pt x="1832067" y="234686"/>
                </a:lnTo>
                <a:lnTo>
                  <a:pt x="1790777" y="211648"/>
                </a:lnTo>
                <a:lnTo>
                  <a:pt x="1748818" y="189691"/>
                </a:lnTo>
                <a:lnTo>
                  <a:pt x="1706207" y="168833"/>
                </a:lnTo>
                <a:lnTo>
                  <a:pt x="1662964" y="149093"/>
                </a:lnTo>
                <a:lnTo>
                  <a:pt x="1619107" y="130491"/>
                </a:lnTo>
                <a:lnTo>
                  <a:pt x="1574655" y="113045"/>
                </a:lnTo>
                <a:lnTo>
                  <a:pt x="1529628" y="96774"/>
                </a:lnTo>
                <a:lnTo>
                  <a:pt x="1484043" y="81696"/>
                </a:lnTo>
                <a:lnTo>
                  <a:pt x="1437920" y="67831"/>
                </a:lnTo>
                <a:lnTo>
                  <a:pt x="1391278" y="55197"/>
                </a:lnTo>
                <a:lnTo>
                  <a:pt x="1344134" y="43813"/>
                </a:lnTo>
                <a:lnTo>
                  <a:pt x="1296509" y="33697"/>
                </a:lnTo>
                <a:lnTo>
                  <a:pt x="1248421" y="24870"/>
                </a:lnTo>
                <a:lnTo>
                  <a:pt x="1199888" y="17349"/>
                </a:lnTo>
                <a:lnTo>
                  <a:pt x="1150930" y="11153"/>
                </a:lnTo>
                <a:lnTo>
                  <a:pt x="1101565" y="6302"/>
                </a:lnTo>
                <a:lnTo>
                  <a:pt x="1051812" y="2813"/>
                </a:lnTo>
                <a:lnTo>
                  <a:pt x="1001689" y="706"/>
                </a:lnTo>
                <a:lnTo>
                  <a:pt x="95121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54B5CC-8404-9F18-AD42-D267FBA7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8926"/>
            <a:ext cx="11811000" cy="63764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3E8335-5E4C-06CD-B3E4-9EAB0B296848}"/>
              </a:ext>
            </a:extLst>
          </p:cNvPr>
          <p:cNvSpPr/>
          <p:nvPr/>
        </p:nvSpPr>
        <p:spPr>
          <a:xfrm>
            <a:off x="381000" y="304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Sales Performance Dashboard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30BF4-D2F3-2D9F-4EDE-77BF1F34C099}"/>
              </a:ext>
            </a:extLst>
          </p:cNvPr>
          <p:cNvSpPr/>
          <p:nvPr/>
        </p:nvSpPr>
        <p:spPr>
          <a:xfrm>
            <a:off x="381000" y="914400"/>
            <a:ext cx="11658600" cy="1362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1. Overall Sales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company generated a </a:t>
            </a:r>
            <a:r>
              <a:rPr lang="en-US" sz="2000" b="1" dirty="0"/>
              <a:t>total revenue of ₹12,65,793.04</a:t>
            </a:r>
            <a:r>
              <a:rPr lang="en-US" sz="2000" dirty="0"/>
              <a:t>, reflecting a </a:t>
            </a:r>
            <a:r>
              <a:rPr lang="en-US" sz="2000" b="1" dirty="0"/>
              <a:t>strong sales performance</a:t>
            </a:r>
            <a:r>
              <a:rPr lang="en-US" sz="2000" dirty="0"/>
              <a:t> across multiple regions, categories, and customer segments.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figure serves as a benchmark for future growth targets and performance analysis.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A9121C-899B-A3AF-7C60-536EEB31BE00}"/>
              </a:ext>
            </a:extLst>
          </p:cNvPr>
          <p:cNvSpPr/>
          <p:nvPr/>
        </p:nvSpPr>
        <p:spPr>
          <a:xfrm>
            <a:off x="386749" y="2429774"/>
            <a:ext cx="11652849" cy="1362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2. Total Revenue by Top 5 Countries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USA, Germany, and UK</a:t>
            </a:r>
            <a:r>
              <a:rPr lang="en-US" sz="2000" dirty="0"/>
              <a:t> lead revenue generation, contributing the </a:t>
            </a:r>
            <a:r>
              <a:rPr lang="en-US" sz="2000" b="1" dirty="0"/>
              <a:t>largest share of total sales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Other countries like </a:t>
            </a:r>
            <a:r>
              <a:rPr lang="en-US" sz="2000" b="1" dirty="0"/>
              <a:t>France</a:t>
            </a:r>
            <a:r>
              <a:rPr lang="en-US" sz="2000" dirty="0"/>
              <a:t> and </a:t>
            </a:r>
            <a:r>
              <a:rPr lang="en-US" sz="2000" b="1" dirty="0"/>
              <a:t>Brazil</a:t>
            </a:r>
            <a:r>
              <a:rPr lang="en-US" sz="2000" dirty="0"/>
              <a:t> also contribute significantly but trail behind the top 3.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3E646B-66F9-0A30-AE8B-07ABC345E197}"/>
              </a:ext>
            </a:extLst>
          </p:cNvPr>
          <p:cNvSpPr/>
          <p:nvPr/>
        </p:nvSpPr>
        <p:spPr>
          <a:xfrm>
            <a:off x="411190" y="3922143"/>
            <a:ext cx="11628407" cy="1362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3. Total Revenue by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Revenue distribution is </a:t>
            </a:r>
            <a:r>
              <a:rPr lang="en-US" sz="2000" b="1" dirty="0"/>
              <a:t>diversified across regions</a:t>
            </a:r>
            <a:r>
              <a:rPr lang="en-US" sz="2000" dirty="0"/>
              <a:t>, with </a:t>
            </a:r>
            <a:r>
              <a:rPr lang="en-US" sz="2000" b="1" dirty="0"/>
              <a:t>East Coast, Quebec, and Ontario</a:t>
            </a:r>
            <a:r>
              <a:rPr lang="en-US" sz="2000" dirty="0"/>
              <a:t> showing particularly strong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few regions contribute smaller shares, indicating </a:t>
            </a:r>
            <a:r>
              <a:rPr lang="en-US" sz="2000" b="1" dirty="0"/>
              <a:t>untapped market potential</a:t>
            </a:r>
            <a:r>
              <a:rPr lang="en-US" sz="2000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D5F1DB-71DE-2724-2FF4-760963AADCB0}"/>
              </a:ext>
            </a:extLst>
          </p:cNvPr>
          <p:cNvSpPr/>
          <p:nvPr/>
        </p:nvSpPr>
        <p:spPr>
          <a:xfrm>
            <a:off x="411190" y="5342626"/>
            <a:ext cx="11628407" cy="1397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4. Total Revenue by Top 10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London, Berlin, and Madrid</a:t>
            </a:r>
            <a:r>
              <a:rPr lang="en-US" dirty="0"/>
              <a:t> emerge as the </a:t>
            </a:r>
            <a:r>
              <a:rPr lang="en-US" b="1" dirty="0"/>
              <a:t>highest revenue-generating cities</a:t>
            </a:r>
            <a:r>
              <a:rPr lang="en-US" dirty="0"/>
              <a:t>, showing strong urban market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steady revenue contribution from other cities highlights </a:t>
            </a:r>
            <a:r>
              <a:rPr lang="en-US" b="1" dirty="0"/>
              <a:t>broad geographic reach</a:t>
            </a:r>
            <a:r>
              <a:rPr lang="en-US" dirty="0"/>
              <a:t>, though many smaller cities have untapped potential.</a:t>
            </a:r>
          </a:p>
        </p:txBody>
      </p:sp>
    </p:spTree>
    <p:extLst>
      <p:ext uri="{BB962C8B-B14F-4D97-AF65-F5344CB8AC3E}">
        <p14:creationId xmlns:p14="http://schemas.microsoft.com/office/powerpoint/2010/main" val="262577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1CC0A-B7D2-C2C5-2E6E-958380A2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7CA45D-3907-E3C1-BE8A-989D24043D42}"/>
              </a:ext>
            </a:extLst>
          </p:cNvPr>
          <p:cNvSpPr/>
          <p:nvPr/>
        </p:nvSpPr>
        <p:spPr>
          <a:xfrm>
            <a:off x="381000" y="304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Sales Performance Dashboard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08812F-B370-5E3B-A663-CCCCD4ABCF2C}"/>
              </a:ext>
            </a:extLst>
          </p:cNvPr>
          <p:cNvSpPr/>
          <p:nvPr/>
        </p:nvSpPr>
        <p:spPr>
          <a:xfrm>
            <a:off x="381000" y="914400"/>
            <a:ext cx="11658600" cy="1362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5. Total Revenue by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Beverages</a:t>
            </a:r>
            <a:r>
              <a:rPr lang="en-US" sz="2000" dirty="0"/>
              <a:t> and </a:t>
            </a:r>
            <a:r>
              <a:rPr lang="en-US" sz="2000" b="1" dirty="0"/>
              <a:t>Dairy Products</a:t>
            </a:r>
            <a:r>
              <a:rPr lang="en-US" sz="2000" dirty="0"/>
              <a:t> lead revenue generation, followed by </a:t>
            </a:r>
            <a:r>
              <a:rPr lang="en-US" sz="2000" b="1" dirty="0"/>
              <a:t>Confections</a:t>
            </a:r>
            <a:r>
              <a:rPr lang="en-US" sz="2000" dirty="0"/>
              <a:t> and </a:t>
            </a:r>
            <a:r>
              <a:rPr lang="en-US" sz="2000" b="1" dirty="0"/>
              <a:t>Seafood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top categories together contribute a </a:t>
            </a:r>
            <a:r>
              <a:rPr lang="en-US" sz="2000" b="1" dirty="0"/>
              <a:t>major share of overall revenue</a:t>
            </a:r>
            <a:r>
              <a:rPr lang="en-US" sz="2000" dirty="0"/>
              <a:t>, indicating strong consumer demand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21F289-1C93-1693-11CF-753D4D5BE940}"/>
              </a:ext>
            </a:extLst>
          </p:cNvPr>
          <p:cNvSpPr/>
          <p:nvPr/>
        </p:nvSpPr>
        <p:spPr>
          <a:xfrm>
            <a:off x="386749" y="2429773"/>
            <a:ext cx="11652849" cy="21508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6. Total Revenue by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USA</a:t>
            </a:r>
            <a:r>
              <a:rPr lang="en-US" sz="2000" dirty="0"/>
              <a:t> leads in total revenue by a large margin, exceeding </a:t>
            </a:r>
            <a:r>
              <a:rPr lang="en-US" sz="2000" b="1" dirty="0"/>
              <a:t>100K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Followed by </a:t>
            </a:r>
            <a:r>
              <a:rPr lang="en-US" sz="2000" b="1" dirty="0"/>
              <a:t>Germany, France, and UK</a:t>
            </a:r>
            <a:r>
              <a:rPr lang="en-US" sz="2000" dirty="0"/>
              <a:t>, which form the next revenue tier.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Countries like </a:t>
            </a:r>
            <a:r>
              <a:rPr lang="en-US" sz="2000" b="1" dirty="0"/>
              <a:t>Sweden, Portugal, and Austria</a:t>
            </a:r>
            <a:r>
              <a:rPr lang="en-US" sz="2000" dirty="0"/>
              <a:t> have the lowest revenue contributions.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indicates that the </a:t>
            </a:r>
            <a:r>
              <a:rPr lang="en-US" sz="2000" b="1" dirty="0"/>
              <a:t>North American and Western European markets are the main revenue drivers</a:t>
            </a:r>
            <a:r>
              <a:rPr lang="en-US" sz="2000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51B94C-0753-040F-2F93-4B0F609CF027}"/>
              </a:ext>
            </a:extLst>
          </p:cNvPr>
          <p:cNvSpPr/>
          <p:nvPr/>
        </p:nvSpPr>
        <p:spPr>
          <a:xfrm>
            <a:off x="411190" y="4733025"/>
            <a:ext cx="11628407" cy="19725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7. Daily Sales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show </a:t>
            </a:r>
            <a:r>
              <a:rPr lang="en-US" b="1" dirty="0"/>
              <a:t>consistent fluctuations</a:t>
            </a:r>
            <a:r>
              <a:rPr lang="en-US" dirty="0"/>
              <a:t> with periodic spikes throughout the years (1995–1998).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spikes suggest </a:t>
            </a:r>
            <a:r>
              <a:rPr lang="en-US" b="1" dirty="0"/>
              <a:t>seasonal peaks</a:t>
            </a:r>
            <a:r>
              <a:rPr lang="en-US" dirty="0"/>
              <a:t>, likely linked to holidays or promotions.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</a:t>
            </a:r>
            <a:r>
              <a:rPr lang="en-US" b="1" dirty="0"/>
              <a:t>no clear upward or downward trend over the entire period</a:t>
            </a:r>
            <a:r>
              <a:rPr lang="en-US" dirty="0"/>
              <a:t>, indicating relatively stable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notable </a:t>
            </a:r>
            <a:r>
              <a:rPr lang="en-US" b="1" dirty="0"/>
              <a:t>high peak towards the end of the timeline</a:t>
            </a:r>
            <a:r>
              <a:rPr lang="en-US" dirty="0"/>
              <a:t> suggests a significant promotional event or seasonal demand surge.</a:t>
            </a:r>
          </a:p>
        </p:txBody>
      </p:sp>
    </p:spTree>
    <p:extLst>
      <p:ext uri="{BB962C8B-B14F-4D97-AF65-F5344CB8AC3E}">
        <p14:creationId xmlns:p14="http://schemas.microsoft.com/office/powerpoint/2010/main" val="283760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ABFDC-2AF5-68B1-CFD8-C390ADA77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77FFEC-5276-F837-DEDE-0DFA254B23C2}"/>
              </a:ext>
            </a:extLst>
          </p:cNvPr>
          <p:cNvSpPr/>
          <p:nvPr/>
        </p:nvSpPr>
        <p:spPr>
          <a:xfrm>
            <a:off x="381000" y="304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Sales Performance Dashboard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617FF4-24CB-9C48-4614-E4163D2CB3FA}"/>
              </a:ext>
            </a:extLst>
          </p:cNvPr>
          <p:cNvSpPr/>
          <p:nvPr/>
        </p:nvSpPr>
        <p:spPr>
          <a:xfrm>
            <a:off x="381000" y="914399"/>
            <a:ext cx="11658600" cy="2667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8. Average Sales by Category (Right Chart)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Motorcycles</a:t>
            </a:r>
            <a:r>
              <a:rPr lang="en-US" sz="2000" dirty="0"/>
              <a:t> category has the </a:t>
            </a:r>
            <a:r>
              <a:rPr lang="en-US" sz="2000" b="1" dirty="0"/>
              <a:t>highest average sales</a:t>
            </a:r>
            <a:r>
              <a:rPr lang="en-US" sz="2000" dirty="0"/>
              <a:t>, close to </a:t>
            </a:r>
            <a:r>
              <a:rPr lang="en-US" sz="2000" b="1" dirty="0"/>
              <a:t>1,000 units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Followed by </a:t>
            </a:r>
            <a:r>
              <a:rPr lang="en-US" sz="2000" b="1" dirty="0"/>
              <a:t>Classic Cars</a:t>
            </a:r>
            <a:r>
              <a:rPr lang="en-US" sz="2000" dirty="0"/>
              <a:t> and </a:t>
            </a:r>
            <a:r>
              <a:rPr lang="en-US" sz="2000" b="1" dirty="0"/>
              <a:t>Planes</a:t>
            </a:r>
            <a:r>
              <a:rPr lang="en-US" sz="2000" dirty="0"/>
              <a:t>, which still perform well but slightly lower.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Trains and Ships</a:t>
            </a:r>
            <a:r>
              <a:rPr lang="en-US" sz="2000" dirty="0"/>
              <a:t> categories show the </a:t>
            </a:r>
            <a:r>
              <a:rPr lang="en-US" sz="2000" b="1" dirty="0"/>
              <a:t>lowest average sales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highlights that </a:t>
            </a:r>
            <a:r>
              <a:rPr lang="en-US" sz="2000" b="1" dirty="0"/>
              <a:t>Motorcycles drive the highest unit-level demand</a:t>
            </a:r>
            <a:r>
              <a:rPr lang="en-US" sz="2000" dirty="0"/>
              <a:t>, potentially worth prioritizing in marketing and inventory planning.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2DDFCF-CE19-0EF1-D624-2BBB4533A40D}"/>
              </a:ext>
            </a:extLst>
          </p:cNvPr>
          <p:cNvSpPr/>
          <p:nvPr/>
        </p:nvSpPr>
        <p:spPr>
          <a:xfrm>
            <a:off x="386751" y="3886200"/>
            <a:ext cx="11652849" cy="23794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9. Total Revenue by </a:t>
            </a:r>
            <a:r>
              <a:rPr lang="en-US" sz="2000" b="1" dirty="0" err="1"/>
              <a:t>ShipperID</a:t>
            </a:r>
            <a:r>
              <a:rPr lang="en-US" sz="2000" b="1" dirty="0"/>
              <a:t> (Left Chart)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Shipper 2</a:t>
            </a:r>
            <a:r>
              <a:rPr lang="en-US" sz="2000" dirty="0"/>
              <a:t> contributes the </a:t>
            </a:r>
            <a:r>
              <a:rPr lang="en-US" sz="2000" b="1" dirty="0"/>
              <a:t>highest revenue</a:t>
            </a:r>
            <a:r>
              <a:rPr lang="en-US" sz="2000" dirty="0"/>
              <a:t> (around </a:t>
            </a:r>
            <a:r>
              <a:rPr lang="en-US" sz="2000" b="1" dirty="0"/>
              <a:t>0.06M+</a:t>
            </a:r>
            <a:r>
              <a:rPr lang="en-US" sz="2000" dirty="0"/>
              <a:t>), outperforming Shippers 1 and 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Shipper 3</a:t>
            </a:r>
            <a:r>
              <a:rPr lang="en-US" sz="2000" dirty="0"/>
              <a:t> generates the </a:t>
            </a:r>
            <a:r>
              <a:rPr lang="en-US" sz="2000" b="1" dirty="0"/>
              <a:t>lowest revenue</a:t>
            </a:r>
            <a:r>
              <a:rPr lang="en-US" sz="2000" dirty="0"/>
              <a:t>, indicating possible inefficiencies or lower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suggests that focusing on </a:t>
            </a:r>
            <a:r>
              <a:rPr lang="en-US" sz="2000" b="1" dirty="0"/>
              <a:t>Shipper 2’s model or partnership</a:t>
            </a:r>
            <a:r>
              <a:rPr lang="en-US" sz="2000" dirty="0"/>
              <a:t> could enhance logistics efficiency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7639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3BEAC-30D2-E049-093E-B57E5C3D1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2CBAE3-CD48-F5A4-8A03-C506A6FFF34D}"/>
              </a:ext>
            </a:extLst>
          </p:cNvPr>
          <p:cNvSpPr/>
          <p:nvPr/>
        </p:nvSpPr>
        <p:spPr>
          <a:xfrm>
            <a:off x="381000" y="304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Sales Performance Dashboard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F44688-42C8-3D66-A81F-7E6E30022CA4}"/>
              </a:ext>
            </a:extLst>
          </p:cNvPr>
          <p:cNvSpPr/>
          <p:nvPr/>
        </p:nvSpPr>
        <p:spPr>
          <a:xfrm>
            <a:off x="381000" y="914399"/>
            <a:ext cx="11658600" cy="2667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9. Average Sales by Supplier (Middle Pie Chart)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Pavlova, Ltd.</a:t>
            </a:r>
            <a:r>
              <a:rPr lang="en-US" sz="2000" dirty="0"/>
              <a:t> is the </a:t>
            </a:r>
            <a:r>
              <a:rPr lang="en-US" sz="2000" b="1" dirty="0"/>
              <a:t>largest contributor</a:t>
            </a:r>
            <a:r>
              <a:rPr lang="en-US" sz="2000" dirty="0"/>
              <a:t> (</a:t>
            </a:r>
            <a:r>
              <a:rPr lang="en-US" sz="2000" b="1" dirty="0"/>
              <a:t>17.4% of total average sales</a:t>
            </a:r>
            <a:r>
              <a:rPr lang="en-US" sz="2000" dirty="0"/>
              <a:t>), followed by </a:t>
            </a:r>
            <a:r>
              <a:rPr lang="en-US" sz="2000" b="1" dirty="0"/>
              <a:t>Exotic Liquid</a:t>
            </a:r>
            <a:r>
              <a:rPr lang="en-US" sz="2000" dirty="0"/>
              <a:t> (9.5%).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Several suppliers contribute between </a:t>
            </a:r>
            <a:r>
              <a:rPr lang="en-US" sz="2000" b="1" dirty="0"/>
              <a:t>4–6% each</a:t>
            </a:r>
            <a:r>
              <a:rPr lang="en-US" sz="2000" dirty="0"/>
              <a:t> (e.g., Helios, Refrescos, Gai </a:t>
            </a:r>
            <a:r>
              <a:rPr lang="en-US" sz="2000" dirty="0" err="1"/>
              <a:t>Patu</a:t>
            </a:r>
            <a:r>
              <a:rPr lang="en-US" sz="2000" dirty="0"/>
              <a:t> Ltd.).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Many small suppliers contribute </a:t>
            </a:r>
            <a:r>
              <a:rPr lang="en-US" sz="2000" b="1" dirty="0"/>
              <a:t>&lt;2% each</a:t>
            </a:r>
            <a:r>
              <a:rPr lang="en-US" sz="2000" dirty="0"/>
              <a:t>, showing a </a:t>
            </a:r>
            <a:r>
              <a:rPr lang="en-US" sz="2000" b="1" dirty="0"/>
              <a:t>long tail of low-impact vendors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Insight: </a:t>
            </a:r>
            <a:r>
              <a:rPr lang="en-US" sz="2000" b="1" dirty="0"/>
              <a:t>High reliance on a few key suppliers</a:t>
            </a:r>
            <a:r>
              <a:rPr lang="en-US" sz="2000" dirty="0"/>
              <a:t> (Pavlova, Exotic Liquid). Building strong relationships with them is crucial, but consider diversifying to mitigate risk.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CF41DA-CAE9-D17C-CC7C-9029EC1BF505}"/>
              </a:ext>
            </a:extLst>
          </p:cNvPr>
          <p:cNvSpPr/>
          <p:nvPr/>
        </p:nvSpPr>
        <p:spPr>
          <a:xfrm>
            <a:off x="386751" y="3886200"/>
            <a:ext cx="11652849" cy="23794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10. Total Revenue by </a:t>
            </a:r>
            <a:r>
              <a:rPr lang="en-US" sz="2000" b="1" dirty="0" err="1"/>
              <a:t>EmployeeID</a:t>
            </a:r>
            <a:r>
              <a:rPr lang="en-US" sz="2000" b="1" dirty="0"/>
              <a:t> (Right Chart)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  <a:r>
              <a:rPr lang="en-US" sz="2000" b="1" dirty="0"/>
              <a:t>5 and 4</a:t>
            </a:r>
            <a:r>
              <a:rPr lang="en-US" sz="2000" dirty="0"/>
              <a:t> have the </a:t>
            </a:r>
            <a:r>
              <a:rPr lang="en-US" sz="2000" b="1" dirty="0"/>
              <a:t>highest revenue generation</a:t>
            </a:r>
            <a:r>
              <a:rPr lang="en-US" sz="2000" dirty="0"/>
              <a:t> (</a:t>
            </a:r>
            <a:r>
              <a:rPr lang="en-US" sz="2000" b="1" dirty="0"/>
              <a:t>0.06M each</a:t>
            </a:r>
            <a:r>
              <a:rPr lang="en-US" sz="20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  <a:r>
              <a:rPr lang="en-US" sz="2000" b="1" dirty="0"/>
              <a:t>1, 7, and 9</a:t>
            </a:r>
            <a:r>
              <a:rPr lang="en-US" sz="2000" dirty="0"/>
              <a:t> contribute relatively less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highlights </a:t>
            </a:r>
            <a:r>
              <a:rPr lang="en-US" sz="2000" b="1" dirty="0"/>
              <a:t>top-performing employees</a:t>
            </a:r>
            <a:r>
              <a:rPr lang="en-US" sz="2000" dirty="0"/>
              <a:t> who could be recognized or analyzed for best practices.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Lower-performing employees may need </a:t>
            </a:r>
            <a:r>
              <a:rPr lang="en-US" sz="2000" b="1" dirty="0"/>
              <a:t>additional training, resources, or territory review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90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5369B-A657-F5F5-0722-0F059521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8067F0-0541-428C-4A1F-43E7BF1474A1}"/>
              </a:ext>
            </a:extLst>
          </p:cNvPr>
          <p:cNvSpPr/>
          <p:nvPr/>
        </p:nvSpPr>
        <p:spPr>
          <a:xfrm>
            <a:off x="381000" y="304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Customer Activity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E905FC-B5AB-D134-1729-6E1921E79FD1}"/>
              </a:ext>
            </a:extLst>
          </p:cNvPr>
          <p:cNvSpPr/>
          <p:nvPr/>
        </p:nvSpPr>
        <p:spPr>
          <a:xfrm>
            <a:off x="381000" y="914400"/>
            <a:ext cx="11664000" cy="1143000"/>
          </a:xfrm>
          <a:prstGeom prst="roundRect">
            <a:avLst>
              <a:gd name="adj" fmla="val 34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Total Order Customers – 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total of </a:t>
            </a:r>
            <a:r>
              <a:rPr lang="en-US" b="1" dirty="0"/>
              <a:t>89 unique customers</a:t>
            </a:r>
            <a:r>
              <a:rPr lang="en-US" dirty="0"/>
              <a:t> have placed orders with your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gives you a decent active customer base, forming the foundation for further engagement strategies.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E9920B-3DAE-EA3B-478D-6A1DCD0C8F31}"/>
              </a:ext>
            </a:extLst>
          </p:cNvPr>
          <p:cNvSpPr/>
          <p:nvPr/>
        </p:nvSpPr>
        <p:spPr>
          <a:xfrm>
            <a:off x="376687" y="2086155"/>
            <a:ext cx="11664000" cy="1143000"/>
          </a:xfrm>
          <a:prstGeom prst="roundRect">
            <a:avLst>
              <a:gd name="adj" fmla="val 34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Total Orders by All Customers – 830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b="1" dirty="0"/>
              <a:t>830 total orders</a:t>
            </a:r>
            <a:r>
              <a:rPr lang="en-US" dirty="0"/>
              <a:t> placed, the </a:t>
            </a:r>
            <a:r>
              <a:rPr lang="en-US" b="1" dirty="0"/>
              <a:t>average orders per customer</a:t>
            </a:r>
            <a:r>
              <a:rPr lang="en-US" dirty="0"/>
              <a:t> ≈ </a:t>
            </a:r>
            <a:r>
              <a:rPr lang="en-US" b="1" dirty="0"/>
              <a:t>9.3 orders per customer</a:t>
            </a:r>
            <a:r>
              <a:rPr lang="en-US" dirty="0"/>
              <a:t>, indicating strong purchasing frequency and recurring demand.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FCE7F3-8267-CE74-676D-4C12B4702957}"/>
              </a:ext>
            </a:extLst>
          </p:cNvPr>
          <p:cNvSpPr/>
          <p:nvPr/>
        </p:nvSpPr>
        <p:spPr>
          <a:xfrm>
            <a:off x="382438" y="3257910"/>
            <a:ext cx="11664000" cy="1143000"/>
          </a:xfrm>
          <a:prstGeom prst="roundRect">
            <a:avLst>
              <a:gd name="adj" fmla="val 34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Churn Rate – 1.00 (100%)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churn rate of </a:t>
            </a:r>
            <a:r>
              <a:rPr lang="en-US" b="1" dirty="0"/>
              <a:t>100%</a:t>
            </a:r>
            <a:r>
              <a:rPr lang="en-US" dirty="0"/>
              <a:t> suggests that </a:t>
            </a:r>
            <a:r>
              <a:rPr lang="en-US" b="1" dirty="0"/>
              <a:t>none of the customers from the previous period returned in the current period</a:t>
            </a:r>
            <a:r>
              <a:rPr lang="en-US" dirty="0"/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74EC76-ED97-E723-DA51-9F409909A6C4}"/>
              </a:ext>
            </a:extLst>
          </p:cNvPr>
          <p:cNvSpPr/>
          <p:nvPr/>
        </p:nvSpPr>
        <p:spPr>
          <a:xfrm>
            <a:off x="376687" y="4429665"/>
            <a:ext cx="11664000" cy="1143000"/>
          </a:xfrm>
          <a:prstGeom prst="roundRect">
            <a:avLst>
              <a:gd name="adj" fmla="val 34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Loyal Customers – 5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5 customers</a:t>
            </a:r>
            <a:r>
              <a:rPr lang="en-US" dirty="0"/>
              <a:t> meet the criteria of </a:t>
            </a:r>
            <a:r>
              <a:rPr lang="en-US" b="1" dirty="0"/>
              <a:t>revenue &gt; 50,000</a:t>
            </a:r>
            <a:r>
              <a:rPr lang="en-US" dirty="0"/>
              <a:t> and </a:t>
            </a:r>
            <a:r>
              <a:rPr lang="en-US" b="1" dirty="0"/>
              <a:t>order count &gt; 10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your </a:t>
            </a:r>
            <a:r>
              <a:rPr lang="en-US" b="1" dirty="0"/>
              <a:t>high-value clients</a:t>
            </a:r>
            <a:r>
              <a:rPr lang="en-US" dirty="0"/>
              <a:t> — representing about </a:t>
            </a:r>
            <a:r>
              <a:rPr lang="en-US" b="1" dirty="0"/>
              <a:t>5.6% of total customers</a:t>
            </a:r>
            <a:r>
              <a:rPr lang="en-US" dirty="0"/>
              <a:t> — and should be prioritized for loyalty programs, exclusive offers, or premium support.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C99A3-1A82-B0A8-5AAA-943E9E368698}"/>
              </a:ext>
            </a:extLst>
          </p:cNvPr>
          <p:cNvSpPr/>
          <p:nvPr/>
        </p:nvSpPr>
        <p:spPr>
          <a:xfrm>
            <a:off x="376687" y="5630175"/>
            <a:ext cx="11664000" cy="1143000"/>
          </a:xfrm>
          <a:prstGeom prst="roundRect">
            <a:avLst>
              <a:gd name="adj" fmla="val 34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Total Repeated Customers – 88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89 total customers, </a:t>
            </a:r>
            <a:r>
              <a:rPr lang="en-US" b="1" dirty="0"/>
              <a:t>88 are repeat customers</a:t>
            </a:r>
            <a:r>
              <a:rPr lang="en-US" dirty="0"/>
              <a:t>, which is </a:t>
            </a:r>
            <a:r>
              <a:rPr lang="en-US" b="1" dirty="0"/>
              <a:t>98.8% repeat rate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suggests excellent repeat engagement, which contrasts with the 100% churn rate and further supports that the churn calculation might need validation.</a:t>
            </a:r>
          </a:p>
        </p:txBody>
      </p:sp>
    </p:spTree>
    <p:extLst>
      <p:ext uri="{BB962C8B-B14F-4D97-AF65-F5344CB8AC3E}">
        <p14:creationId xmlns:p14="http://schemas.microsoft.com/office/powerpoint/2010/main" val="292815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8FF42-D540-D601-FB6F-71C8264DB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7287B8-DEC4-6091-F1FD-349790D5B750}"/>
              </a:ext>
            </a:extLst>
          </p:cNvPr>
          <p:cNvSpPr/>
          <p:nvPr/>
        </p:nvSpPr>
        <p:spPr>
          <a:xfrm>
            <a:off x="381000" y="304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Customer Activity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D79D37-75D7-E3E6-79A8-73F5D5EA7ECC}"/>
              </a:ext>
            </a:extLst>
          </p:cNvPr>
          <p:cNvSpPr/>
          <p:nvPr/>
        </p:nvSpPr>
        <p:spPr>
          <a:xfrm>
            <a:off x="381000" y="914400"/>
            <a:ext cx="11664000" cy="2819400"/>
          </a:xfrm>
          <a:prstGeom prst="roundRect">
            <a:avLst>
              <a:gd name="adj" fmla="val 34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1. Customer Distribution by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customer base is </a:t>
            </a:r>
            <a:r>
              <a:rPr lang="en-US" sz="2000" b="1" dirty="0"/>
              <a:t>highly concentrated</a:t>
            </a:r>
            <a:r>
              <a:rPr lang="en-US" sz="2000" dirty="0"/>
              <a:t> in a few key countries.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USA, Germany, and UK</a:t>
            </a:r>
            <a:r>
              <a:rPr lang="en-US" sz="2000" dirty="0"/>
              <a:t> have the </a:t>
            </a:r>
            <a:r>
              <a:rPr lang="en-US" sz="2000" b="1" dirty="0"/>
              <a:t>highest number of customers</a:t>
            </a:r>
            <a:r>
              <a:rPr lang="en-US" sz="2000" dirty="0"/>
              <a:t>, making them your </a:t>
            </a:r>
            <a:r>
              <a:rPr lang="en-US" sz="2000" b="1" dirty="0"/>
              <a:t>core markets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Countries such as </a:t>
            </a:r>
            <a:r>
              <a:rPr lang="en-US" sz="2000" b="1" dirty="0"/>
              <a:t>Sweden, Portugal, Venezuela, and Brazil</a:t>
            </a:r>
            <a:r>
              <a:rPr lang="en-US" sz="2000" dirty="0"/>
              <a:t> have comparatively fewer customers — representing potential </a:t>
            </a:r>
            <a:r>
              <a:rPr lang="en-US" sz="2000" b="1" dirty="0"/>
              <a:t>growth opportunities</a:t>
            </a:r>
            <a:r>
              <a:rPr lang="en-US" sz="2000" dirty="0"/>
              <a:t> for targeted marketing or expansion.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D0D3B1-06AC-1C0B-290C-F04D101165BB}"/>
              </a:ext>
            </a:extLst>
          </p:cNvPr>
          <p:cNvSpPr/>
          <p:nvPr/>
        </p:nvSpPr>
        <p:spPr>
          <a:xfrm>
            <a:off x="381000" y="3850257"/>
            <a:ext cx="11664000" cy="2474343"/>
          </a:xfrm>
          <a:prstGeom prst="roundRect">
            <a:avLst>
              <a:gd name="adj" fmla="val 34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2. Customer Distribution by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London, Berlin, and Madrid</a:t>
            </a:r>
            <a:r>
              <a:rPr lang="en-US" sz="2000" dirty="0"/>
              <a:t> emerge as major city-level hubs, with significantly higher customer counts than other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long tail of cities shows smaller customer segments, indicating a </a:t>
            </a:r>
            <a:r>
              <a:rPr lang="en-US" sz="2000" b="1" dirty="0"/>
              <a:t>wide but shallow distribution</a:t>
            </a:r>
            <a:r>
              <a:rPr lang="en-US" sz="2000" dirty="0"/>
              <a:t> beyond the top few cities.</a:t>
            </a:r>
          </a:p>
        </p:txBody>
      </p:sp>
    </p:spTree>
    <p:extLst>
      <p:ext uri="{BB962C8B-B14F-4D97-AF65-F5344CB8AC3E}">
        <p14:creationId xmlns:p14="http://schemas.microsoft.com/office/powerpoint/2010/main" val="13687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A2A9-7364-849D-B4AD-F9DE28B68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754C17-43AF-09C2-A579-972EB42B591D}"/>
              </a:ext>
            </a:extLst>
          </p:cNvPr>
          <p:cNvSpPr/>
          <p:nvPr/>
        </p:nvSpPr>
        <p:spPr>
          <a:xfrm>
            <a:off x="381000" y="304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Customer Activity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3A74F7-4928-2266-3A4C-83501BBE8D41}"/>
              </a:ext>
            </a:extLst>
          </p:cNvPr>
          <p:cNvSpPr/>
          <p:nvPr/>
        </p:nvSpPr>
        <p:spPr>
          <a:xfrm>
            <a:off x="381000" y="914400"/>
            <a:ext cx="11664000" cy="1905000"/>
          </a:xfrm>
          <a:prstGeom prst="roundRect">
            <a:avLst>
              <a:gd name="adj" fmla="val 34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3. Top 10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small group of </a:t>
            </a:r>
            <a:r>
              <a:rPr lang="en-US" sz="2000" b="1" dirty="0"/>
              <a:t>top 10 customers</a:t>
            </a:r>
            <a:r>
              <a:rPr lang="en-US" sz="2000" dirty="0"/>
              <a:t> contributes disproportionately to overall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like </a:t>
            </a:r>
            <a:r>
              <a:rPr lang="en-US" sz="2000" b="1" dirty="0"/>
              <a:t>Alain Bisse</a:t>
            </a:r>
            <a:r>
              <a:rPr lang="en-US" sz="2000" dirty="0"/>
              <a:t>, </a:t>
            </a:r>
            <a:r>
              <a:rPr lang="en-US" sz="2000" b="1" dirty="0"/>
              <a:t>Jose </a:t>
            </a:r>
            <a:r>
              <a:rPr lang="en-US" sz="2000" b="1" dirty="0" err="1"/>
              <a:t>Poussert</a:t>
            </a:r>
            <a:r>
              <a:rPr lang="en-US" sz="2000" dirty="0"/>
              <a:t>, and </a:t>
            </a:r>
            <a:r>
              <a:rPr lang="en-US" sz="2000" b="1" dirty="0"/>
              <a:t>Roland Mendel</a:t>
            </a:r>
            <a:r>
              <a:rPr lang="en-US" sz="2000" dirty="0"/>
              <a:t> lead in total purchases, showcasing </a:t>
            </a:r>
            <a:r>
              <a:rPr lang="en-US" sz="2000" b="1" dirty="0"/>
              <a:t>high engagement and purchase frequency</a:t>
            </a:r>
            <a:r>
              <a:rPr lang="en-US" sz="2000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DA8637-1FFF-9F8D-05C6-2CC0EA9D1CCF}"/>
              </a:ext>
            </a:extLst>
          </p:cNvPr>
          <p:cNvSpPr/>
          <p:nvPr/>
        </p:nvSpPr>
        <p:spPr>
          <a:xfrm>
            <a:off x="381000" y="2951672"/>
            <a:ext cx="11664000" cy="1905000"/>
          </a:xfrm>
          <a:prstGeom prst="roundRect">
            <a:avLst>
              <a:gd name="adj" fmla="val 34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4. Top Performing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 sales.</a:t>
            </a:r>
            <a:r>
              <a:rPr lang="en-US" sz="2000" b="1" dirty="0"/>
              <a:t> Chai</a:t>
            </a:r>
            <a:r>
              <a:rPr lang="en-US" sz="2000" dirty="0"/>
              <a:t>, </a:t>
            </a:r>
            <a:r>
              <a:rPr lang="en-US" sz="2000" b="1" dirty="0"/>
              <a:t>Chang</a:t>
            </a:r>
            <a:r>
              <a:rPr lang="en-US" sz="2000" dirty="0"/>
              <a:t>, and </a:t>
            </a:r>
            <a:r>
              <a:rPr lang="en-US" sz="2000" b="1" dirty="0"/>
              <a:t>Chef Anton's Cajun Seasoning</a:t>
            </a:r>
            <a:r>
              <a:rPr lang="en-US" sz="2000" dirty="0"/>
              <a:t> are the </a:t>
            </a:r>
            <a:r>
              <a:rPr lang="en-US" sz="2000" b="1" dirty="0"/>
              <a:t>top revenue-generating products</a:t>
            </a:r>
            <a:r>
              <a:rPr lang="en-US" sz="2000" dirty="0"/>
              <a:t>, with sales far exceeding other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sales distribution shows a classic </a:t>
            </a:r>
            <a:r>
              <a:rPr lang="en-US" sz="2000" b="1" dirty="0"/>
              <a:t>Pareto pattern (80/20 rule)</a:t>
            </a:r>
            <a:r>
              <a:rPr lang="en-US" sz="2000" dirty="0"/>
              <a:t> — a small number of products drive the majority </a:t>
            </a:r>
          </a:p>
        </p:txBody>
      </p:sp>
    </p:spTree>
    <p:extLst>
      <p:ext uri="{BB962C8B-B14F-4D97-AF65-F5344CB8AC3E}">
        <p14:creationId xmlns:p14="http://schemas.microsoft.com/office/powerpoint/2010/main" val="303266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54835" cy="1752600"/>
          </a:xfrm>
          <a:custGeom>
            <a:avLst/>
            <a:gdLst/>
            <a:ahLst/>
            <a:cxnLst/>
            <a:rect l="l" t="t" r="r" b="b"/>
            <a:pathLst>
              <a:path w="1854835" h="1752600">
                <a:moveTo>
                  <a:pt x="1854708" y="0"/>
                </a:moveTo>
                <a:lnTo>
                  <a:pt x="0" y="0"/>
                </a:lnTo>
                <a:lnTo>
                  <a:pt x="0" y="1752600"/>
                </a:lnTo>
                <a:lnTo>
                  <a:pt x="1854708" y="1752600"/>
                </a:lnTo>
                <a:lnTo>
                  <a:pt x="185470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37292" y="5122162"/>
            <a:ext cx="1854835" cy="1736089"/>
          </a:xfrm>
          <a:custGeom>
            <a:avLst/>
            <a:gdLst/>
            <a:ahLst/>
            <a:cxnLst/>
            <a:rect l="l" t="t" r="r" b="b"/>
            <a:pathLst>
              <a:path w="1854834" h="1736090">
                <a:moveTo>
                  <a:pt x="1854707" y="0"/>
                </a:moveTo>
                <a:lnTo>
                  <a:pt x="0" y="0"/>
                </a:lnTo>
                <a:lnTo>
                  <a:pt x="0" y="1735837"/>
                </a:lnTo>
                <a:lnTo>
                  <a:pt x="1854707" y="1735837"/>
                </a:lnTo>
                <a:lnTo>
                  <a:pt x="185470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0" y="219075"/>
            <a:ext cx="1411288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/>
              <a:t>ER</a:t>
            </a:r>
            <a:r>
              <a:rPr sz="2400" b="1" spc="-70" dirty="0"/>
              <a:t> </a:t>
            </a:r>
            <a:r>
              <a:rPr sz="2400" b="1" spc="-10" dirty="0"/>
              <a:t>Diagram</a:t>
            </a:r>
            <a:endParaRPr sz="24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12010390" y="657311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4937D1E5-E285-DD97-FF3B-8037742F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10972800" cy="5734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1062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Office Theme</vt:lpstr>
      <vt:lpstr>Capstone Project – Sales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 Diagram</vt:lpstr>
      <vt:lpstr>Power BI Sales Performance Dashboard</vt:lpstr>
      <vt:lpstr>PowerPoint Presentation</vt:lpstr>
      <vt:lpstr>Power BI Customer Actvity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Suman Kumar</cp:lastModifiedBy>
  <cp:revision>3</cp:revision>
  <dcterms:created xsi:type="dcterms:W3CDTF">2025-10-06T06:29:39Z</dcterms:created>
  <dcterms:modified xsi:type="dcterms:W3CDTF">2025-10-07T07:44:37Z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2025-10-06T00:00:00Z</vt:filetime>
  </property>
  <property fmtid="{D5CDD505-2E9C-101B-9397-08002B2CF9AE}" pid="5" name="Producer">
    <vt:lpwstr>Microsoft® PowerPoint® for Microsoft 365</vt:lpwstr>
  </property>
</Properties>
</file>