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300" r:id="rId8"/>
    <p:sldId id="272" r:id="rId9"/>
    <p:sldId id="261" r:id="rId10"/>
    <p:sldId id="298" r:id="rId11"/>
    <p:sldId id="284" r:id="rId12"/>
    <p:sldId id="283" r:id="rId13"/>
    <p:sldId id="273" r:id="rId14"/>
    <p:sldId id="265" r:id="rId15"/>
    <p:sldId id="262" r:id="rId16"/>
    <p:sldId id="274" r:id="rId17"/>
    <p:sldId id="263" r:id="rId18"/>
    <p:sldId id="285" r:id="rId19"/>
    <p:sldId id="266" r:id="rId20"/>
    <p:sldId id="267" r:id="rId21"/>
    <p:sldId id="268" r:id="rId22"/>
  </p:sldIdLst>
  <p:sldSz cx="18288000" cy="10287000"/>
  <p:notesSz cx="18288000" cy="10287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6"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56"/>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0000"/>
          </a:solidFill>
        </p:spPr>
        <p:txBody>
          <a:bodyPr wrap="square" lIns="0" tIns="0" rIns="0" bIns="0" rtlCol="0"/>
          <a:lstStyle/>
          <a:p/>
        </p:txBody>
      </p:sp>
      <p:pic>
        <p:nvPicPr>
          <p:cNvPr id="17" name="bg object 17"/>
          <p:cNvPicPr/>
          <p:nvPr/>
        </p:nvPicPr>
        <p:blipFill>
          <a:blip r:embed="rId2" cstate="print"/>
          <a:stretch>
            <a:fillRect/>
          </a:stretch>
        </p:blipFill>
        <p:spPr>
          <a:xfrm>
            <a:off x="228037" y="3912786"/>
            <a:ext cx="3381374" cy="2809874"/>
          </a:xfrm>
          <a:prstGeom prst="rect">
            <a:avLst/>
          </a:prstGeom>
        </p:spPr>
      </p:pic>
      <p:pic>
        <p:nvPicPr>
          <p:cNvPr id="18" name="bg object 18"/>
          <p:cNvPicPr/>
          <p:nvPr/>
        </p:nvPicPr>
        <p:blipFill>
          <a:blip r:embed="rId3" cstate="print"/>
          <a:stretch>
            <a:fillRect/>
          </a:stretch>
        </p:blipFill>
        <p:spPr>
          <a:xfrm>
            <a:off x="4228457" y="3946070"/>
            <a:ext cx="2790824" cy="2743199"/>
          </a:xfrm>
          <a:prstGeom prst="rect">
            <a:avLst/>
          </a:prstGeom>
        </p:spPr>
      </p:pic>
      <p:pic>
        <p:nvPicPr>
          <p:cNvPr id="19" name="bg object 19"/>
          <p:cNvPicPr/>
          <p:nvPr/>
        </p:nvPicPr>
        <p:blipFill>
          <a:blip r:embed="rId4" cstate="print"/>
          <a:stretch>
            <a:fillRect/>
          </a:stretch>
        </p:blipFill>
        <p:spPr>
          <a:xfrm>
            <a:off x="1028700" y="6898165"/>
            <a:ext cx="5848349" cy="3095624"/>
          </a:xfrm>
          <a:prstGeom prst="rect">
            <a:avLst/>
          </a:prstGeom>
        </p:spPr>
      </p:pic>
      <p:pic>
        <p:nvPicPr>
          <p:cNvPr id="20" name="bg object 20"/>
          <p:cNvPicPr/>
          <p:nvPr/>
        </p:nvPicPr>
        <p:blipFill>
          <a:blip r:embed="rId5" cstate="print"/>
          <a:stretch>
            <a:fillRect/>
          </a:stretch>
        </p:blipFill>
        <p:spPr>
          <a:xfrm>
            <a:off x="8453421" y="4017638"/>
            <a:ext cx="4781549" cy="2876549"/>
          </a:xfrm>
          <a:prstGeom prst="rect">
            <a:avLst/>
          </a:prstGeom>
        </p:spPr>
      </p:pic>
      <p:pic>
        <p:nvPicPr>
          <p:cNvPr id="21" name="bg object 21"/>
          <p:cNvPicPr/>
          <p:nvPr/>
        </p:nvPicPr>
        <p:blipFill>
          <a:blip r:embed="rId6" cstate="print"/>
          <a:stretch>
            <a:fillRect/>
          </a:stretch>
        </p:blipFill>
        <p:spPr>
          <a:xfrm>
            <a:off x="13488065" y="4094479"/>
            <a:ext cx="4686299" cy="2447924"/>
          </a:xfrm>
          <a:prstGeom prst="rect">
            <a:avLst/>
          </a:prstGeom>
        </p:spPr>
      </p:pic>
      <p:pic>
        <p:nvPicPr>
          <p:cNvPr id="22" name="bg object 22"/>
          <p:cNvPicPr/>
          <p:nvPr/>
        </p:nvPicPr>
        <p:blipFill>
          <a:blip r:embed="rId7" cstate="print"/>
          <a:stretch>
            <a:fillRect/>
          </a:stretch>
        </p:blipFill>
        <p:spPr>
          <a:xfrm>
            <a:off x="10086245" y="7203799"/>
            <a:ext cx="6591299" cy="2486024"/>
          </a:xfrm>
          <a:prstGeom prst="rect">
            <a:avLst/>
          </a:prstGeom>
        </p:spPr>
      </p:pic>
      <p:sp>
        <p:nvSpPr>
          <p:cNvPr id="2" name="Holder 2"/>
          <p:cNvSpPr>
            <a:spLocks noGrp="1"/>
          </p:cNvSpPr>
          <p:nvPr>
            <p:ph type="ctrTitle"/>
          </p:nvPr>
        </p:nvSpPr>
        <p:spPr>
          <a:xfrm>
            <a:off x="1003356" y="374587"/>
            <a:ext cx="16281286" cy="113411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1"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p:txBody>
          <a:bodyPr lIns="0" tIns="0" rIns="0" bIns="0"/>
          <a:lstStyle>
            <a:lvl1pPr>
              <a:defRPr sz="3350" b="1"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1" i="0">
                <a:solidFill>
                  <a:schemeClr val="tx1"/>
                </a:solidFill>
                <a:latin typeface="Calibri" panose="020F0502020204030204"/>
                <a:cs typeface="Calibri" panose="020F0502020204030204"/>
              </a:defRPr>
            </a:lvl1pPr>
          </a:lstStyle>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1" i="0">
                <a:solidFill>
                  <a:schemeClr val="tx1"/>
                </a:solidFill>
                <a:latin typeface="Calibri" panose="020F0502020204030204"/>
                <a:cs typeface="Calibri" panose="020F05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0287000"/>
          </a:xfrm>
          <a:custGeom>
            <a:avLst/>
            <a:gdLst/>
            <a:ahLst/>
            <a:cxnLst/>
            <a:rect l="l" t="t" r="r" b="b"/>
            <a:pathLst>
              <a:path w="9144000" h="10287000">
                <a:moveTo>
                  <a:pt x="9144000" y="10286999"/>
                </a:moveTo>
                <a:lnTo>
                  <a:pt x="0" y="10286999"/>
                </a:lnTo>
                <a:lnTo>
                  <a:pt x="0" y="0"/>
                </a:lnTo>
                <a:lnTo>
                  <a:pt x="9144000" y="0"/>
                </a:lnTo>
                <a:lnTo>
                  <a:pt x="9144000" y="10286999"/>
                </a:lnTo>
                <a:close/>
              </a:path>
            </a:pathLst>
          </a:custGeom>
          <a:solidFill>
            <a:srgbClr val="000000"/>
          </a:solidFill>
        </p:spPr>
        <p:txBody>
          <a:bodyPr wrap="square" lIns="0" tIns="0" rIns="0" bIns="0" rtlCol="0"/>
          <a:lstStyle/>
          <a:p/>
        </p:txBody>
      </p:sp>
      <p:pic>
        <p:nvPicPr>
          <p:cNvPr id="17" name="bg object 17"/>
          <p:cNvPicPr/>
          <p:nvPr/>
        </p:nvPicPr>
        <p:blipFill>
          <a:blip r:embed="rId2" cstate="print"/>
          <a:stretch>
            <a:fillRect/>
          </a:stretch>
        </p:blipFill>
        <p:spPr>
          <a:xfrm>
            <a:off x="9163050" y="0"/>
            <a:ext cx="9124949" cy="1028699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224117" y="1505760"/>
            <a:ext cx="7839765" cy="1854200"/>
          </a:xfrm>
          <a:prstGeom prst="rect">
            <a:avLst/>
          </a:prstGeom>
        </p:spPr>
        <p:txBody>
          <a:bodyPr wrap="square" lIns="0" tIns="0" rIns="0" bIns="0">
            <a:spAutoFit/>
          </a:bodyPr>
          <a:lstStyle>
            <a:lvl1pPr>
              <a:defRPr sz="12000" b="1"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a:xfrm>
            <a:off x="2283716" y="3875846"/>
            <a:ext cx="13720567" cy="5801995"/>
          </a:xfrm>
          <a:prstGeom prst="rect">
            <a:avLst/>
          </a:prstGeom>
        </p:spPr>
        <p:txBody>
          <a:bodyPr wrap="square" lIns="0" tIns="0" rIns="0" bIns="0">
            <a:spAutoFit/>
          </a:bodyPr>
          <a:lstStyle>
            <a:lvl1pPr>
              <a:defRPr sz="3350" b="1"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3962400" y="2933700"/>
            <a:ext cx="9625330" cy="1917700"/>
          </a:xfrm>
          <a:prstGeom prst="rect">
            <a:avLst/>
          </a:prstGeom>
        </p:spPr>
        <p:txBody>
          <a:bodyPr vert="horz" wrap="square" lIns="0" tIns="17145" rIns="0" bIns="0" rtlCol="0">
            <a:spAutoFit/>
          </a:bodyPr>
          <a:lstStyle/>
          <a:p>
            <a:pPr marL="12700">
              <a:lnSpc>
                <a:spcPct val="100000"/>
              </a:lnSpc>
              <a:spcBef>
                <a:spcPts val="135"/>
              </a:spcBef>
            </a:pPr>
            <a:endParaRPr lang="en-US" sz="12350" spc="295" dirty="0">
              <a:latin typeface="Georgia" panose="02040502050405020303"/>
              <a:cs typeface="Georgia" panose="02040502050405020303"/>
            </a:endParaRPr>
          </a:p>
        </p:txBody>
      </p:sp>
      <p:sp>
        <p:nvSpPr>
          <p:cNvPr id="7" name="object 7"/>
          <p:cNvSpPr txBox="1">
            <a:spLocks noGrp="1"/>
          </p:cNvSpPr>
          <p:nvPr>
            <p:ph type="body" idx="1"/>
          </p:nvPr>
        </p:nvSpPr>
        <p:spPr>
          <a:xfrm>
            <a:off x="1371856" y="5981506"/>
            <a:ext cx="13720567" cy="3997325"/>
          </a:xfrm>
          <a:prstGeom prst="rect">
            <a:avLst/>
          </a:prstGeom>
        </p:spPr>
        <p:txBody>
          <a:bodyPr vert="horz" wrap="square" lIns="0" tIns="659799" rIns="0" bIns="0" rtlCol="0">
            <a:spAutoFit/>
          </a:bodyPr>
          <a:lstStyle/>
          <a:p>
            <a:pPr algn="ctr">
              <a:lnSpc>
                <a:spcPct val="100000"/>
              </a:lnSpc>
              <a:spcBef>
                <a:spcPts val="135"/>
              </a:spcBef>
            </a:pPr>
            <a:endParaRPr sz="12350">
              <a:latin typeface="Georgia" panose="02040502050405020303"/>
              <a:cs typeface="Georgia" panose="02040502050405020303"/>
            </a:endParaRPr>
          </a:p>
          <a:p>
            <a:pPr algn="ctr">
              <a:lnSpc>
                <a:spcPct val="100000"/>
              </a:lnSpc>
              <a:spcBef>
                <a:spcPts val="4755"/>
              </a:spcBef>
            </a:pPr>
            <a:r>
              <a:rPr sz="2500" spc="55" dirty="0"/>
              <a:t>Group</a:t>
            </a:r>
            <a:r>
              <a:rPr sz="2500" spc="15" dirty="0"/>
              <a:t> </a:t>
            </a:r>
            <a:r>
              <a:rPr sz="2500" spc="85" dirty="0"/>
              <a:t>No:3</a:t>
            </a:r>
            <a:r>
              <a:rPr lang="en-US" sz="2500" spc="85" dirty="0"/>
              <a:t>41</a:t>
            </a:r>
            <a:endParaRPr sz="2500"/>
          </a:p>
          <a:p>
            <a:pPr algn="ctr">
              <a:lnSpc>
                <a:spcPct val="100000"/>
              </a:lnSpc>
              <a:spcBef>
                <a:spcPts val="450"/>
              </a:spcBef>
            </a:pPr>
            <a:r>
              <a:rPr sz="2500" spc="70" dirty="0"/>
              <a:t>Guided</a:t>
            </a:r>
            <a:r>
              <a:rPr sz="2500" spc="30" dirty="0"/>
              <a:t> </a:t>
            </a:r>
            <a:r>
              <a:rPr sz="2500" spc="105" dirty="0"/>
              <a:t>by</a:t>
            </a:r>
            <a:r>
              <a:rPr sz="2500" spc="35" dirty="0"/>
              <a:t> </a:t>
            </a:r>
            <a:r>
              <a:rPr sz="2500" spc="-110" dirty="0"/>
              <a:t>:</a:t>
            </a:r>
            <a:r>
              <a:rPr sz="2500" spc="35" dirty="0"/>
              <a:t> </a:t>
            </a:r>
            <a:r>
              <a:rPr sz="2500" spc="105" dirty="0"/>
              <a:t>Dr.</a:t>
            </a:r>
            <a:r>
              <a:rPr sz="2500" spc="35" dirty="0"/>
              <a:t> </a:t>
            </a:r>
            <a:r>
              <a:rPr lang="en-US" sz="2500" spc="35" dirty="0"/>
              <a:t>prashant kumar pandey </a:t>
            </a:r>
            <a:endParaRPr lang="en-US" sz="2500" spc="35" dirty="0"/>
          </a:p>
        </p:txBody>
      </p:sp>
      <p:sp>
        <p:nvSpPr>
          <p:cNvPr id="8" name="object 8"/>
          <p:cNvSpPr txBox="1">
            <a:spLocks noGrp="1"/>
          </p:cNvSpPr>
          <p:nvPr>
            <p:ph type="title"/>
          </p:nvPr>
        </p:nvSpPr>
        <p:spPr>
          <a:xfrm>
            <a:off x="8287576" y="1199199"/>
            <a:ext cx="1713230" cy="396875"/>
          </a:xfrm>
          <a:prstGeom prst="rect">
            <a:avLst/>
          </a:prstGeom>
        </p:spPr>
        <p:txBody>
          <a:bodyPr vert="horz" wrap="square" lIns="0" tIns="12700" rIns="0" bIns="0" rtlCol="0">
            <a:spAutoFit/>
          </a:bodyPr>
          <a:lstStyle/>
          <a:p>
            <a:pPr marL="12700">
              <a:lnSpc>
                <a:spcPct val="100000"/>
              </a:lnSpc>
              <a:spcBef>
                <a:spcPts val="100"/>
              </a:spcBef>
            </a:pPr>
            <a:r>
              <a:rPr sz="2500" spc="90" dirty="0">
                <a:latin typeface="Times New Roman" panose="02020603050405020304"/>
                <a:cs typeface="Times New Roman" panose="02020603050405020304"/>
              </a:rPr>
              <a:t>REVIEW-</a:t>
            </a:r>
            <a:r>
              <a:rPr lang="en-US" sz="2500" spc="90" dirty="0">
                <a:latin typeface="Times New Roman" panose="02020603050405020304"/>
                <a:cs typeface="Times New Roman" panose="02020603050405020304"/>
              </a:rPr>
              <a:t>2</a:t>
            </a:r>
            <a:endParaRPr lang="en-US" sz="2500" spc="90"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Text Box 3"/>
          <p:cNvSpPr txBox="1"/>
          <p:nvPr/>
        </p:nvSpPr>
        <p:spPr>
          <a:xfrm>
            <a:off x="4572000" y="800100"/>
            <a:ext cx="10408920" cy="768350"/>
          </a:xfrm>
          <a:prstGeom prst="rect">
            <a:avLst/>
          </a:prstGeom>
          <a:noFill/>
        </p:spPr>
        <p:txBody>
          <a:bodyPr wrap="square" rtlCol="0" anchor="t">
            <a:spAutoFit/>
          </a:bodyPr>
          <a:p>
            <a:r>
              <a:rPr lang="en-US" sz="4400" b="1">
                <a:latin typeface="Georgia" panose="02040502050405020303"/>
                <a:cs typeface="Georgia" panose="02040502050405020303"/>
                <a:sym typeface="+mn-ea"/>
              </a:rPr>
              <a:t>Module splitup and explanation</a:t>
            </a:r>
            <a:endParaRPr lang="en-US" altLang="en-US" sz="4400" b="1">
              <a:latin typeface="Georgia" panose="02040502050405020303"/>
              <a:cs typeface="Georgia" panose="02040502050405020303"/>
              <a:sym typeface="+mn-ea"/>
            </a:endParaRPr>
          </a:p>
        </p:txBody>
      </p:sp>
      <p:sp>
        <p:nvSpPr>
          <p:cNvPr id="5" name="Text Box 4"/>
          <p:cNvSpPr txBox="1"/>
          <p:nvPr/>
        </p:nvSpPr>
        <p:spPr>
          <a:xfrm>
            <a:off x="2743200" y="1714500"/>
            <a:ext cx="11902440" cy="1198880"/>
          </a:xfrm>
          <a:prstGeom prst="rect">
            <a:avLst/>
          </a:prstGeom>
          <a:noFill/>
        </p:spPr>
        <p:txBody>
          <a:bodyPr wrap="square" rtlCol="0" anchor="t">
            <a:spAutoFit/>
          </a:bodyPr>
          <a:p>
            <a:endParaRPr lang="en-GB" altLang="en-US" sz="3600"/>
          </a:p>
          <a:p>
            <a:endParaRPr lang="en-GB" altLang="en-US" sz="3600"/>
          </a:p>
        </p:txBody>
      </p:sp>
      <p:sp>
        <p:nvSpPr>
          <p:cNvPr id="2" name="Text Box 1"/>
          <p:cNvSpPr txBox="1"/>
          <p:nvPr/>
        </p:nvSpPr>
        <p:spPr>
          <a:xfrm>
            <a:off x="2560955" y="2170430"/>
            <a:ext cx="14053820" cy="8743315"/>
          </a:xfrm>
          <a:prstGeom prst="rect">
            <a:avLst/>
          </a:prstGeom>
          <a:noFill/>
        </p:spPr>
        <p:txBody>
          <a:bodyPr wrap="square" rtlCol="0" anchor="t">
            <a:noAutofit/>
          </a:bodyPr>
          <a:p>
            <a:pPr marL="457200" indent="-457200">
              <a:buFont typeface="Arial" panose="020B0604020202020204" pitchFamily="34" charset="0"/>
              <a:buChar char="•"/>
            </a:pPr>
            <a:r>
              <a:rPr lang="en-GB" altLang="en-US" sz="3200" b="1"/>
              <a:t>User Interface Module:</a:t>
            </a:r>
            <a:r>
              <a:rPr lang="en-GB" altLang="en-US" sz="3200"/>
              <a:t> Allows users to input preferences and search for hospitals, doctors, and medications.</a:t>
            </a:r>
            <a:endParaRPr lang="en-GB" altLang="en-US" sz="3200"/>
          </a:p>
          <a:p>
            <a:pPr marL="457200" indent="-457200">
              <a:buFont typeface="Arial" panose="020B0604020202020204" pitchFamily="34" charset="0"/>
              <a:buChar char="•"/>
            </a:pPr>
            <a:r>
              <a:rPr lang="en-GB" altLang="en-US" sz="3200" b="1"/>
              <a:t>Hospital Search Module: </a:t>
            </a:r>
            <a:r>
              <a:rPr lang="en-GB" altLang="en-US" sz="3200"/>
              <a:t>Filters hospitals based on location, services offered, and patient reviews.</a:t>
            </a:r>
            <a:endParaRPr lang="en-GB" altLang="en-US" sz="3200"/>
          </a:p>
          <a:p>
            <a:pPr marL="457200" indent="-457200">
              <a:buFont typeface="Arial" panose="020B0604020202020204" pitchFamily="34" charset="0"/>
              <a:buChar char="•"/>
            </a:pPr>
            <a:r>
              <a:rPr lang="en-GB" altLang="en-US" sz="3200" b="1"/>
              <a:t>Doctor Comparison Module:</a:t>
            </a:r>
            <a:r>
              <a:rPr lang="en-GB" altLang="en-US" sz="3200"/>
              <a:t> Provides information on doctor credentials, specialties, and patient feedback.</a:t>
            </a:r>
            <a:endParaRPr lang="en-GB" altLang="en-US" sz="3200"/>
          </a:p>
          <a:p>
            <a:pPr marL="457200" indent="-457200">
              <a:buFont typeface="Arial" panose="020B0604020202020204" pitchFamily="34" charset="0"/>
              <a:buChar char="•"/>
            </a:pPr>
            <a:r>
              <a:rPr lang="en-GB" altLang="en-US" sz="3200" b="1"/>
              <a:t>Budget Analysis Module:</a:t>
            </a:r>
            <a:r>
              <a:rPr lang="en-GB" altLang="en-US" sz="3200"/>
              <a:t> Compares treatment costs across different hospitals.</a:t>
            </a:r>
            <a:endParaRPr lang="en-GB" altLang="en-US" sz="3200"/>
          </a:p>
          <a:p>
            <a:pPr marL="457200" indent="-457200">
              <a:buFont typeface="Arial" panose="020B0604020202020204" pitchFamily="34" charset="0"/>
              <a:buChar char="•"/>
            </a:pPr>
            <a:r>
              <a:rPr lang="en-GB" altLang="en-US" sz="3200"/>
              <a:t>Medicine Recommendation Module: Utilizes search engine for medicine recommendations based on symptoms and medical history.</a:t>
            </a:r>
            <a:endParaRPr lang="en-GB" altLang="en-US" sz="3200"/>
          </a:p>
          <a:p>
            <a:pPr marL="457200" indent="-457200">
              <a:buFont typeface="Arial" panose="020B0604020202020204" pitchFamily="34" charset="0"/>
              <a:buChar char="•"/>
            </a:pPr>
            <a:r>
              <a:rPr lang="en-GB" altLang="en-US" sz="3200" b="1"/>
              <a:t>Predictive Analytics Module:</a:t>
            </a:r>
            <a:r>
              <a:rPr lang="en-GB" altLang="en-US" sz="3200"/>
              <a:t> Implements machine learning algorithms for disease symptom prediction and patient risk assessment.</a:t>
            </a:r>
            <a:endParaRPr lang="en-GB" altLang="en-US" sz="3200"/>
          </a:p>
          <a:p>
            <a:pPr marL="457200" indent="-457200">
              <a:buFont typeface="Arial" panose="020B0604020202020204" pitchFamily="34" charset="0"/>
              <a:buChar char="•"/>
            </a:pPr>
            <a:r>
              <a:rPr lang="en-GB" altLang="en-US" sz="3200" b="1"/>
              <a:t>E-commerce Store Module: </a:t>
            </a:r>
            <a:r>
              <a:rPr lang="en-GB" altLang="en-US" sz="3200"/>
              <a:t>Facilitates procurement of medications and healthcare products.</a:t>
            </a:r>
            <a:endParaRPr lang="en-GB" altLang="en-US"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Text Box 3"/>
          <p:cNvSpPr txBox="1"/>
          <p:nvPr/>
        </p:nvSpPr>
        <p:spPr>
          <a:xfrm>
            <a:off x="4267200" y="495935"/>
            <a:ext cx="9144000" cy="922020"/>
          </a:xfrm>
          <a:prstGeom prst="rect">
            <a:avLst/>
          </a:prstGeom>
          <a:noFill/>
        </p:spPr>
        <p:txBody>
          <a:bodyPr wrap="square" rtlCol="0" anchor="t">
            <a:spAutoFit/>
          </a:bodyPr>
          <a:p>
            <a:r>
              <a:rPr sz="5400" dirty="0">
                <a:effectLst>
                  <a:outerShdw blurRad="38100" dist="19050" dir="2700000" algn="tl" rotWithShape="0">
                    <a:schemeClr val="dk1">
                      <a:alpha val="40000"/>
                    </a:schemeClr>
                  </a:outerShdw>
                </a:effectLst>
                <a:latin typeface="Georgia" panose="02040502050405020303"/>
                <a:cs typeface="Georgia" panose="02040502050405020303"/>
                <a:sym typeface="+mn-ea"/>
              </a:rPr>
              <a:t>	</a:t>
            </a:r>
            <a:r>
              <a:rPr lang="en-US" sz="5400" dirty="0">
                <a:effectLst>
                  <a:outerShdw blurRad="38100" dist="19050" dir="2700000" algn="tl" rotWithShape="0">
                    <a:schemeClr val="dk1">
                      <a:alpha val="40000"/>
                    </a:schemeClr>
                  </a:outerShdw>
                </a:effectLst>
                <a:latin typeface="Georgia" panose="02040502050405020303"/>
                <a:cs typeface="Georgia" panose="02040502050405020303"/>
                <a:sym typeface="+mn-ea"/>
              </a:rPr>
              <a:t>A</a:t>
            </a:r>
            <a:r>
              <a:rPr sz="5400" spc="-85" dirty="0">
                <a:effectLst>
                  <a:outerShdw blurRad="38100" dist="19050" dir="2700000" algn="tl" rotWithShape="0">
                    <a:schemeClr val="dk1">
                      <a:alpha val="40000"/>
                    </a:schemeClr>
                  </a:outerShdw>
                </a:effectLst>
                <a:latin typeface="Georgia" panose="02040502050405020303"/>
                <a:cs typeface="Georgia" panose="02040502050405020303"/>
                <a:sym typeface="+mn-ea"/>
              </a:rPr>
              <a:t>rchitecture  </a:t>
            </a:r>
            <a:r>
              <a:rPr sz="5400" spc="-100" dirty="0">
                <a:effectLst>
                  <a:outerShdw blurRad="38100" dist="19050" dir="2700000" algn="tl" rotWithShape="0">
                    <a:schemeClr val="dk1">
                      <a:alpha val="40000"/>
                    </a:schemeClr>
                  </a:outerShdw>
                </a:effectLst>
                <a:latin typeface="Georgia" panose="02040502050405020303"/>
                <a:cs typeface="Georgia" panose="02040502050405020303"/>
                <a:sym typeface="+mn-ea"/>
              </a:rPr>
              <a:t>diagram</a:t>
            </a:r>
            <a:r>
              <a:rPr lang="en-US" sz="5400" spc="-100" dirty="0">
                <a:effectLst>
                  <a:outerShdw blurRad="38100" dist="19050" dir="2700000" algn="tl" rotWithShape="0">
                    <a:schemeClr val="dk1">
                      <a:alpha val="40000"/>
                    </a:schemeClr>
                  </a:outerShdw>
                </a:effectLst>
                <a:latin typeface="Georgia" panose="02040502050405020303"/>
                <a:cs typeface="Georgia" panose="02040502050405020303"/>
                <a:sym typeface="+mn-ea"/>
              </a:rPr>
              <a:t> </a:t>
            </a:r>
            <a:endParaRPr lang="en-US" altLang="en-US" sz="5400" spc="-100" dirty="0">
              <a:effectLst>
                <a:outerShdw blurRad="38100" dist="19050" dir="2700000" algn="tl" rotWithShape="0">
                  <a:schemeClr val="dk1">
                    <a:alpha val="40000"/>
                  </a:schemeClr>
                </a:outerShdw>
              </a:effectLst>
              <a:latin typeface="Georgia" panose="02040502050405020303"/>
              <a:cs typeface="Georgia" panose="02040502050405020303"/>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p:pic>
        <p:nvPicPr>
          <p:cNvPr id="2" name="Picture 1" descr="WhatsApp Image 2024-03-08 at 23.09.06 (2)"/>
          <p:cNvPicPr>
            <a:picLocks noChangeAspect="1"/>
          </p:cNvPicPr>
          <p:nvPr/>
        </p:nvPicPr>
        <p:blipFill>
          <a:blip r:embed="rId1"/>
          <a:stretch>
            <a:fillRect/>
          </a:stretch>
        </p:blipFill>
        <p:spPr>
          <a:xfrm>
            <a:off x="762000" y="723900"/>
            <a:ext cx="8249285" cy="3899535"/>
          </a:xfrm>
          <a:prstGeom prst="rect">
            <a:avLst/>
          </a:prstGeom>
        </p:spPr>
      </p:pic>
      <p:pic>
        <p:nvPicPr>
          <p:cNvPr id="3" name="Picture 2" descr="WhatsApp Image 2024-03-08 at 23.09.08 (3)"/>
          <p:cNvPicPr>
            <a:picLocks noChangeAspect="1"/>
          </p:cNvPicPr>
          <p:nvPr/>
        </p:nvPicPr>
        <p:blipFill>
          <a:blip r:embed="rId2"/>
          <a:stretch>
            <a:fillRect/>
          </a:stretch>
        </p:blipFill>
        <p:spPr>
          <a:xfrm>
            <a:off x="9220200" y="1104900"/>
            <a:ext cx="8357235" cy="34080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737373"/>
          </a:solidFill>
        </p:spPr>
        <p:txBody>
          <a:bodyPr wrap="square" lIns="0" tIns="0" rIns="0" bIns="0" rtlCol="0"/>
          <a:lstStyle/>
          <a:p/>
        </p:txBody>
      </p:sp>
      <p:sp>
        <p:nvSpPr>
          <p:cNvPr id="5" name="object 5"/>
          <p:cNvSpPr txBox="1">
            <a:spLocks noGrp="1"/>
          </p:cNvSpPr>
          <p:nvPr>
            <p:ph type="title"/>
          </p:nvPr>
        </p:nvSpPr>
        <p:spPr>
          <a:xfrm>
            <a:off x="1646733" y="0"/>
            <a:ext cx="11991340" cy="1393825"/>
          </a:xfrm>
          <a:prstGeom prst="rect">
            <a:avLst/>
          </a:prstGeom>
        </p:spPr>
        <p:txBody>
          <a:bodyPr vert="horz" wrap="square" lIns="0" tIns="286385" rIns="0" bIns="0" rtlCol="0">
            <a:spAutoFit/>
          </a:bodyPr>
          <a:lstStyle/>
          <a:p>
            <a:pPr algn="ctr">
              <a:lnSpc>
                <a:spcPct val="100000"/>
              </a:lnSpc>
              <a:spcBef>
                <a:spcPts val="2255"/>
              </a:spcBef>
              <a:tabLst>
                <a:tab pos="3625215" algn="l"/>
                <a:tab pos="6936740" algn="l"/>
              </a:tabLst>
            </a:pPr>
            <a:r>
              <a:rPr lang="en-US" sz="7200">
                <a:latin typeface="Times New Roman" panose="02020603050405020304"/>
                <a:cs typeface="Times New Roman" panose="02020603050405020304"/>
              </a:rPr>
              <a:t>Flow </a:t>
            </a:r>
            <a:r>
              <a:rPr sz="7200" spc="195" dirty="0">
                <a:latin typeface="Times New Roman" panose="02020603050405020304"/>
                <a:cs typeface="Times New Roman" panose="02020603050405020304"/>
              </a:rPr>
              <a:t>diagram</a:t>
            </a:r>
            <a:endParaRPr sz="7200">
              <a:latin typeface="Times New Roman" panose="02020603050405020304"/>
              <a:cs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16000" y="951230"/>
            <a:ext cx="7093585" cy="866775"/>
          </a:xfrm>
          <a:prstGeom prst="rect">
            <a:avLst/>
          </a:prstGeom>
        </p:spPr>
        <p:txBody>
          <a:bodyPr vert="horz" wrap="square" lIns="0" tIns="135890" rIns="0" bIns="0" rtlCol="0">
            <a:spAutoFit/>
          </a:bodyPr>
          <a:lstStyle/>
          <a:p>
            <a:pPr marL="12700" marR="5080">
              <a:lnSpc>
                <a:spcPts val="5700"/>
              </a:lnSpc>
              <a:spcBef>
                <a:spcPts val="1070"/>
              </a:spcBef>
            </a:pPr>
            <a:r>
              <a:rPr lang="en-US" sz="5500">
                <a:latin typeface="Times New Roman" panose="02020603050405020304"/>
                <a:cs typeface="Times New Roman" panose="02020603050405020304"/>
              </a:rPr>
              <a:t>Outcome and result</a:t>
            </a:r>
            <a:endParaRPr lang="en-US" sz="5500">
              <a:latin typeface="Times New Roman" panose="02020603050405020304"/>
              <a:cs typeface="Times New Roman" panose="02020603050405020304"/>
            </a:endParaRPr>
          </a:p>
        </p:txBody>
      </p:sp>
      <p:pic>
        <p:nvPicPr>
          <p:cNvPr id="21" name="Picture 20" descr="WhatsApp Image 2024-03-08 at 23.09.08 (2)"/>
          <p:cNvPicPr>
            <a:picLocks noChangeAspect="1"/>
          </p:cNvPicPr>
          <p:nvPr/>
        </p:nvPicPr>
        <p:blipFill>
          <a:blip r:embed="rId1"/>
          <a:stretch>
            <a:fillRect/>
          </a:stretch>
        </p:blipFill>
        <p:spPr>
          <a:xfrm>
            <a:off x="1200785" y="2371725"/>
            <a:ext cx="15914370" cy="68427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5" name="Picture 4"/>
          <p:cNvPicPr>
            <a:picLocks noChangeAspect="1"/>
          </p:cNvPicPr>
          <p:nvPr/>
        </p:nvPicPr>
        <p:blipFill>
          <a:blip r:embed="rId1"/>
          <a:stretch>
            <a:fillRect/>
          </a:stretch>
        </p:blipFill>
        <p:spPr>
          <a:xfrm>
            <a:off x="1371600" y="1929130"/>
            <a:ext cx="7434580" cy="6646545"/>
          </a:xfrm>
          <a:prstGeom prst="rect">
            <a:avLst/>
          </a:prstGeom>
        </p:spPr>
      </p:pic>
      <p:pic>
        <p:nvPicPr>
          <p:cNvPr id="6" name="Picture 5"/>
          <p:cNvPicPr>
            <a:picLocks noChangeAspect="1"/>
          </p:cNvPicPr>
          <p:nvPr/>
        </p:nvPicPr>
        <p:blipFill>
          <a:blip r:embed="rId2"/>
          <a:stretch>
            <a:fillRect/>
          </a:stretch>
        </p:blipFill>
        <p:spPr>
          <a:xfrm>
            <a:off x="9442450" y="2003425"/>
            <a:ext cx="8110855" cy="7074535"/>
          </a:xfrm>
          <a:prstGeom prst="rect">
            <a:avLst/>
          </a:prstGeom>
        </p:spPr>
      </p:pic>
      <p:sp>
        <p:nvSpPr>
          <p:cNvPr id="7" name="Rectangles 6"/>
          <p:cNvSpPr/>
          <p:nvPr/>
        </p:nvSpPr>
        <p:spPr>
          <a:xfrm>
            <a:off x="1695450" y="755650"/>
            <a:ext cx="4899660" cy="1167130"/>
          </a:xfrm>
          <a:prstGeom prst="rect">
            <a:avLst/>
          </a:prstGeom>
          <a:noFill/>
          <a:ln>
            <a:noFill/>
          </a:ln>
        </p:spPr>
        <p:txBody>
          <a:bodyPr wrap="none" rtlCol="0" anchor="t">
            <a:noAutofit/>
          </a:bodyPr>
          <a:p>
            <a:pPr algn="ctr"/>
            <a:r>
              <a:rPr lang="en-US" altLang="en-GB" sz="4800" b="1">
                <a:solidFill>
                  <a:schemeClr val="tx1"/>
                </a:solidFill>
                <a:effectLst>
                  <a:outerShdw blurRad="38100" dist="19050" dir="2700000" algn="tl" rotWithShape="0">
                    <a:schemeClr val="dk1">
                      <a:alpha val="40000"/>
                    </a:schemeClr>
                  </a:outerShdw>
                </a:effectLst>
              </a:rPr>
              <a:t>Registration form</a:t>
            </a:r>
            <a:endParaRPr lang="en-US" altLang="en-GB" sz="4800" b="1">
              <a:solidFill>
                <a:schemeClr val="tx1"/>
              </a:solidFill>
              <a:effectLst>
                <a:outerShdw blurRad="38100" dist="19050" dir="2700000" algn="tl" rotWithShape="0">
                  <a:schemeClr val="dk1">
                    <a:alpha val="40000"/>
                  </a:schemeClr>
                </a:outerShdw>
              </a:effectLst>
            </a:endParaRPr>
          </a:p>
        </p:txBody>
      </p:sp>
      <p:sp>
        <p:nvSpPr>
          <p:cNvPr id="8" name="Text Box 7"/>
          <p:cNvSpPr txBox="1"/>
          <p:nvPr/>
        </p:nvSpPr>
        <p:spPr>
          <a:xfrm>
            <a:off x="8991600" y="1333500"/>
            <a:ext cx="9144000" cy="829945"/>
          </a:xfrm>
          <a:prstGeom prst="rect">
            <a:avLst/>
          </a:prstGeom>
          <a:noFill/>
        </p:spPr>
        <p:txBody>
          <a:bodyPr wrap="square" rtlCol="0" anchor="t">
            <a:spAutoFit/>
          </a:bodyPr>
          <a:p>
            <a:pPr algn="ctr"/>
            <a:r>
              <a:rPr lang="en-US" altLang="en-GB" sz="4800" b="1">
                <a:effectLst>
                  <a:outerShdw blurRad="38100" dist="19050" dir="2700000" algn="tl" rotWithShape="0">
                    <a:schemeClr val="dk1">
                      <a:alpha val="40000"/>
                    </a:schemeClr>
                  </a:outerShdw>
                </a:effectLst>
                <a:sym typeface="+mn-ea"/>
              </a:rPr>
              <a:t>Login form</a:t>
            </a:r>
            <a:endParaRPr lang="en-US" altLang="en-GB" sz="4800" b="1">
              <a:effectLst>
                <a:outerShdw blurRad="38100" dist="19050" dir="2700000" algn="tl" rotWithShape="0">
                  <a:schemeClr val="dk1">
                    <a:alpha val="40000"/>
                  </a:schemeClr>
                </a:outerShdw>
              </a:effectLst>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s 15"/>
          <p:cNvSpPr/>
          <p:nvPr/>
        </p:nvSpPr>
        <p:spPr>
          <a:xfrm>
            <a:off x="3809683" y="114300"/>
            <a:ext cx="3728085" cy="1198880"/>
          </a:xfrm>
          <a:prstGeom prst="rect">
            <a:avLst/>
          </a:prstGeom>
          <a:noFill/>
          <a:ln>
            <a:noFill/>
          </a:ln>
        </p:spPr>
        <p:txBody>
          <a:bodyPr wrap="none" rtlCol="0" anchor="t">
            <a:spAutoFit/>
          </a:bodyPr>
          <a:p>
            <a:pPr algn="ctr"/>
            <a:r>
              <a:rPr lang="en-US" altLang="en-GB" sz="7200" b="1">
                <a:solidFill>
                  <a:schemeClr val="tx1"/>
                </a:solidFill>
                <a:effectLst>
                  <a:outerShdw blurRad="38100" dist="19050" dir="2700000" algn="tl" rotWithShape="0">
                    <a:schemeClr val="dk1">
                      <a:alpha val="40000"/>
                    </a:schemeClr>
                  </a:outerShdw>
                </a:effectLst>
              </a:rPr>
              <a:t>Database</a:t>
            </a:r>
            <a:endParaRPr lang="en-US" altLang="en-GB" sz="72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 name="Rectangles 6"/>
          <p:cNvSpPr/>
          <p:nvPr/>
        </p:nvSpPr>
        <p:spPr>
          <a:xfrm>
            <a:off x="5105400" y="495300"/>
            <a:ext cx="6523990" cy="1198880"/>
          </a:xfrm>
          <a:prstGeom prst="rect">
            <a:avLst/>
          </a:prstGeom>
          <a:noFill/>
          <a:ln>
            <a:noFill/>
          </a:ln>
        </p:spPr>
        <p:txBody>
          <a:bodyPr wrap="square" rtlCol="0" anchor="t">
            <a:spAutoFit/>
          </a:bodyPr>
          <a:p>
            <a:pPr algn="ctr"/>
            <a:endParaRPr lang="en-US" altLang="en-GB" sz="72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86700" y="0"/>
            <a:ext cx="10401300" cy="10287000"/>
          </a:xfrm>
          <a:custGeom>
            <a:avLst/>
            <a:gdLst/>
            <a:ahLst/>
            <a:cxnLst/>
            <a:rect l="l" t="t" r="r" b="b"/>
            <a:pathLst>
              <a:path w="10401300" h="10287000">
                <a:moveTo>
                  <a:pt x="0" y="10286999"/>
                </a:moveTo>
                <a:lnTo>
                  <a:pt x="10401298" y="10286999"/>
                </a:lnTo>
                <a:lnTo>
                  <a:pt x="10401298" y="0"/>
                </a:lnTo>
                <a:lnTo>
                  <a:pt x="0" y="0"/>
                </a:lnTo>
                <a:lnTo>
                  <a:pt x="0" y="10286999"/>
                </a:lnTo>
                <a:close/>
              </a:path>
            </a:pathLst>
          </a:custGeom>
          <a:solidFill>
            <a:srgbClr val="EBEBEB"/>
          </a:solidFill>
        </p:spPr>
        <p:txBody>
          <a:bodyPr wrap="square" lIns="0" tIns="0" rIns="0" bIns="0" rtlCol="0"/>
          <a:lstStyle/>
          <a:p>
            <a:endParaRPr sz="3200"/>
          </a:p>
          <a:p>
            <a:endParaRPr sz="3200"/>
          </a:p>
          <a:p>
            <a:endParaRPr sz="3200"/>
          </a:p>
          <a:p>
            <a:pPr>
              <a:lnSpc>
                <a:spcPct val="120000"/>
              </a:lnSpc>
            </a:pPr>
            <a:r>
              <a:rPr sz="3200"/>
              <a:t>The synthesis of current literature underscores the urgent need for comprehensive healthcare technology solutions that address key challenges in patient care, accessibility, and affordability. By integrating user-friendly platforms with predictive analytics, e-commerce functionalities, cost analysis tools, and medicine recommendation systems, healthcare organizations can enhance patient satisfaction, improve treatment outcomes, and promote equitable access to quality care. Moving forward, leveraging insights from research and embracing technological innovations will be essential in shaping the future of healthcare delivery and advancing patient-centric approaches to wellness.</a:t>
            </a:r>
            <a:endParaRPr sz="3200"/>
          </a:p>
          <a:p>
            <a:pPr>
              <a:lnSpc>
                <a:spcPct val="120000"/>
              </a:lnSpc>
            </a:pPr>
          </a:p>
          <a:p/>
          <a:p/>
          <a:p/>
        </p:txBody>
      </p:sp>
      <p:sp>
        <p:nvSpPr>
          <p:cNvPr id="6" name="object 6"/>
          <p:cNvSpPr txBox="1">
            <a:spLocks noGrp="1"/>
          </p:cNvSpPr>
          <p:nvPr>
            <p:ph type="title"/>
          </p:nvPr>
        </p:nvSpPr>
        <p:spPr>
          <a:xfrm>
            <a:off x="1016000" y="950931"/>
            <a:ext cx="3731895" cy="868680"/>
          </a:xfrm>
          <a:prstGeom prst="rect">
            <a:avLst/>
          </a:prstGeom>
        </p:spPr>
        <p:txBody>
          <a:bodyPr vert="horz" wrap="square" lIns="0" tIns="16510" rIns="0" bIns="0" rtlCol="0">
            <a:spAutoFit/>
          </a:bodyPr>
          <a:lstStyle/>
          <a:p>
            <a:pPr marL="12700">
              <a:lnSpc>
                <a:spcPct val="100000"/>
              </a:lnSpc>
              <a:spcBef>
                <a:spcPts val="130"/>
              </a:spcBef>
            </a:pPr>
            <a:r>
              <a:rPr sz="5500" spc="425" dirty="0"/>
              <a:t>Conclusion</a:t>
            </a:r>
            <a:endParaRPr sz="5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392187" y="7782470"/>
            <a:ext cx="3429000" cy="28575"/>
          </a:xfrm>
          <a:custGeom>
            <a:avLst/>
            <a:gdLst/>
            <a:ahLst/>
            <a:cxnLst/>
            <a:rect l="l" t="t" r="r" b="b"/>
            <a:pathLst>
              <a:path w="3429000" h="28575">
                <a:moveTo>
                  <a:pt x="3428682" y="0"/>
                </a:moveTo>
                <a:lnTo>
                  <a:pt x="1405737" y="0"/>
                </a:lnTo>
                <a:lnTo>
                  <a:pt x="0" y="0"/>
                </a:lnTo>
                <a:lnTo>
                  <a:pt x="0" y="28575"/>
                </a:lnTo>
                <a:lnTo>
                  <a:pt x="1405737" y="28575"/>
                </a:lnTo>
                <a:lnTo>
                  <a:pt x="3428682" y="28575"/>
                </a:lnTo>
                <a:lnTo>
                  <a:pt x="3428682" y="0"/>
                </a:lnTo>
                <a:close/>
              </a:path>
            </a:pathLst>
          </a:custGeom>
          <a:solidFill>
            <a:srgbClr val="000000"/>
          </a:solidFill>
        </p:spPr>
        <p:txBody>
          <a:bodyPr wrap="square" lIns="0" tIns="0" rIns="0" bIns="0" rtlCol="0"/>
          <a:lstStyle/>
          <a:p/>
        </p:txBody>
      </p:sp>
      <p:sp>
        <p:nvSpPr>
          <p:cNvPr id="4" name="object 4"/>
          <p:cNvSpPr/>
          <p:nvPr/>
        </p:nvSpPr>
        <p:spPr>
          <a:xfrm>
            <a:off x="8947048" y="8373020"/>
            <a:ext cx="7856220" cy="28575"/>
          </a:xfrm>
          <a:custGeom>
            <a:avLst/>
            <a:gdLst/>
            <a:ahLst/>
            <a:cxnLst/>
            <a:rect l="l" t="t" r="r" b="b"/>
            <a:pathLst>
              <a:path w="7856219" h="28575">
                <a:moveTo>
                  <a:pt x="7856118" y="0"/>
                </a:moveTo>
                <a:lnTo>
                  <a:pt x="5553684" y="0"/>
                </a:lnTo>
                <a:lnTo>
                  <a:pt x="0" y="0"/>
                </a:lnTo>
                <a:lnTo>
                  <a:pt x="0" y="28575"/>
                </a:lnTo>
                <a:lnTo>
                  <a:pt x="5553684" y="28575"/>
                </a:lnTo>
                <a:lnTo>
                  <a:pt x="7856118" y="28575"/>
                </a:lnTo>
                <a:lnTo>
                  <a:pt x="7856118" y="0"/>
                </a:lnTo>
                <a:close/>
              </a:path>
            </a:pathLst>
          </a:custGeom>
          <a:solidFill>
            <a:srgbClr val="000000"/>
          </a:solidFill>
        </p:spPr>
        <p:txBody>
          <a:bodyPr wrap="square" lIns="0" tIns="0" rIns="0" bIns="0" rtlCol="0"/>
          <a:lstStyle/>
          <a:p/>
        </p:txBody>
      </p:sp>
      <p:sp>
        <p:nvSpPr>
          <p:cNvPr id="5" name="object 5"/>
          <p:cNvSpPr/>
          <p:nvPr/>
        </p:nvSpPr>
        <p:spPr>
          <a:xfrm>
            <a:off x="9388348" y="8668295"/>
            <a:ext cx="5555615" cy="28575"/>
          </a:xfrm>
          <a:custGeom>
            <a:avLst/>
            <a:gdLst/>
            <a:ahLst/>
            <a:cxnLst/>
            <a:rect l="l" t="t" r="r" b="b"/>
            <a:pathLst>
              <a:path w="5555615" h="28575">
                <a:moveTo>
                  <a:pt x="5555208" y="0"/>
                </a:moveTo>
                <a:lnTo>
                  <a:pt x="3813746" y="0"/>
                </a:lnTo>
                <a:lnTo>
                  <a:pt x="2861703" y="0"/>
                </a:lnTo>
                <a:lnTo>
                  <a:pt x="0" y="0"/>
                </a:lnTo>
                <a:lnTo>
                  <a:pt x="0" y="28575"/>
                </a:lnTo>
                <a:lnTo>
                  <a:pt x="2861703" y="28575"/>
                </a:lnTo>
                <a:lnTo>
                  <a:pt x="3813746" y="28575"/>
                </a:lnTo>
                <a:lnTo>
                  <a:pt x="5555208" y="28575"/>
                </a:lnTo>
                <a:lnTo>
                  <a:pt x="5555208" y="0"/>
                </a:lnTo>
                <a:close/>
              </a:path>
            </a:pathLst>
          </a:custGeom>
          <a:solidFill>
            <a:srgbClr val="000000"/>
          </a:solidFill>
        </p:spPr>
        <p:txBody>
          <a:bodyPr wrap="square" lIns="0" tIns="0" rIns="0" bIns="0" rtlCol="0"/>
          <a:lstStyle/>
          <a:p/>
        </p:txBody>
      </p:sp>
      <p:sp>
        <p:nvSpPr>
          <p:cNvPr id="6" name="object 6"/>
          <p:cNvSpPr/>
          <p:nvPr/>
        </p:nvSpPr>
        <p:spPr>
          <a:xfrm>
            <a:off x="9801898" y="9258845"/>
            <a:ext cx="5021580" cy="28575"/>
          </a:xfrm>
          <a:custGeom>
            <a:avLst/>
            <a:gdLst/>
            <a:ahLst/>
            <a:cxnLst/>
            <a:rect l="l" t="t" r="r" b="b"/>
            <a:pathLst>
              <a:path w="5021580" h="28575">
                <a:moveTo>
                  <a:pt x="5020970" y="0"/>
                </a:moveTo>
                <a:lnTo>
                  <a:pt x="3544963" y="0"/>
                </a:lnTo>
                <a:lnTo>
                  <a:pt x="717677" y="0"/>
                </a:lnTo>
                <a:lnTo>
                  <a:pt x="0" y="0"/>
                </a:lnTo>
                <a:lnTo>
                  <a:pt x="0" y="28575"/>
                </a:lnTo>
                <a:lnTo>
                  <a:pt x="717677" y="28575"/>
                </a:lnTo>
                <a:lnTo>
                  <a:pt x="3544963" y="28575"/>
                </a:lnTo>
                <a:lnTo>
                  <a:pt x="5020970" y="28575"/>
                </a:lnTo>
                <a:lnTo>
                  <a:pt x="5020970" y="0"/>
                </a:lnTo>
                <a:close/>
              </a:path>
            </a:pathLst>
          </a:custGeom>
          <a:solidFill>
            <a:srgbClr val="000000"/>
          </a:solidFill>
        </p:spPr>
        <p:txBody>
          <a:bodyPr wrap="square" lIns="0" tIns="0" rIns="0" bIns="0" rtlCol="0"/>
          <a:lstStyle/>
          <a:p/>
        </p:txBody>
      </p:sp>
      <p:sp>
        <p:nvSpPr>
          <p:cNvPr id="7" name="object 7"/>
          <p:cNvSpPr txBox="1"/>
          <p:nvPr/>
        </p:nvSpPr>
        <p:spPr>
          <a:xfrm>
            <a:off x="1270249" y="1337205"/>
            <a:ext cx="4102100" cy="1092200"/>
          </a:xfrm>
          <a:prstGeom prst="rect">
            <a:avLst/>
          </a:prstGeom>
        </p:spPr>
        <p:txBody>
          <a:bodyPr vert="horz" wrap="square" lIns="0" tIns="12700" rIns="0" bIns="0" rtlCol="0">
            <a:spAutoFit/>
          </a:bodyPr>
          <a:lstStyle/>
          <a:p>
            <a:pPr marL="12700">
              <a:lnSpc>
                <a:spcPct val="100000"/>
              </a:lnSpc>
              <a:spcBef>
                <a:spcPts val="100"/>
              </a:spcBef>
            </a:pPr>
            <a:r>
              <a:rPr sz="7000" b="1" spc="290" dirty="0">
                <a:latin typeface="Calibri" panose="020F0502020204030204"/>
                <a:cs typeface="Calibri" panose="020F0502020204030204"/>
              </a:rPr>
              <a:t>Reference</a:t>
            </a:r>
            <a:endParaRPr sz="7000">
              <a:latin typeface="Calibri" panose="020F0502020204030204"/>
              <a:cs typeface="Calibri" panose="020F0502020204030204"/>
            </a:endParaRPr>
          </a:p>
        </p:txBody>
      </p:sp>
      <p:sp>
        <p:nvSpPr>
          <p:cNvPr id="8" name="object 8"/>
          <p:cNvSpPr/>
          <p:nvPr/>
        </p:nvSpPr>
        <p:spPr>
          <a:xfrm>
            <a:off x="7392196" y="1323975"/>
            <a:ext cx="3285490" cy="28575"/>
          </a:xfrm>
          <a:custGeom>
            <a:avLst/>
            <a:gdLst/>
            <a:ahLst/>
            <a:cxnLst/>
            <a:rect l="l" t="t" r="r" b="b"/>
            <a:pathLst>
              <a:path w="3285490" h="28575">
                <a:moveTo>
                  <a:pt x="3285065" y="28574"/>
                </a:moveTo>
                <a:lnTo>
                  <a:pt x="0" y="28574"/>
                </a:lnTo>
                <a:lnTo>
                  <a:pt x="0" y="0"/>
                </a:lnTo>
                <a:lnTo>
                  <a:pt x="3285065" y="0"/>
                </a:lnTo>
                <a:lnTo>
                  <a:pt x="3285065" y="28574"/>
                </a:lnTo>
                <a:close/>
              </a:path>
            </a:pathLst>
          </a:custGeom>
          <a:solidFill>
            <a:srgbClr val="000000"/>
          </a:solidFill>
        </p:spPr>
        <p:txBody>
          <a:bodyPr wrap="square" lIns="0" tIns="0" rIns="0" bIns="0" rtlCol="0"/>
          <a:lstStyle/>
          <a:p/>
        </p:txBody>
      </p:sp>
      <p:sp>
        <p:nvSpPr>
          <p:cNvPr id="9" name="object 9"/>
          <p:cNvSpPr txBox="1">
            <a:spLocks noGrp="1"/>
          </p:cNvSpPr>
          <p:nvPr>
            <p:ph type="title"/>
          </p:nvPr>
        </p:nvSpPr>
        <p:spPr>
          <a:xfrm>
            <a:off x="6922874" y="974756"/>
            <a:ext cx="3767454" cy="396875"/>
          </a:xfrm>
          <a:prstGeom prst="rect">
            <a:avLst/>
          </a:prstGeom>
        </p:spPr>
        <p:txBody>
          <a:bodyPr vert="horz" wrap="square" lIns="0" tIns="12700" rIns="0" bIns="0" rtlCol="0">
            <a:spAutoFit/>
          </a:bodyPr>
          <a:lstStyle/>
          <a:p>
            <a:pPr marL="12700">
              <a:lnSpc>
                <a:spcPct val="100000"/>
              </a:lnSpc>
              <a:spcBef>
                <a:spcPts val="100"/>
              </a:spcBef>
            </a:pPr>
            <a:endParaRPr sz="2500">
              <a:latin typeface="Palatino Linotype" panose="02040502050505030304"/>
              <a:cs typeface="Palatino Linotype" panose="02040502050505030304"/>
            </a:endParaRPr>
          </a:p>
        </p:txBody>
      </p:sp>
      <p:sp>
        <p:nvSpPr>
          <p:cNvPr id="10" name="object 10"/>
          <p:cNvSpPr/>
          <p:nvPr/>
        </p:nvSpPr>
        <p:spPr>
          <a:xfrm>
            <a:off x="7392187" y="2709125"/>
            <a:ext cx="7445375" cy="28575"/>
          </a:xfrm>
          <a:custGeom>
            <a:avLst/>
            <a:gdLst/>
            <a:ahLst/>
            <a:cxnLst/>
            <a:rect l="l" t="t" r="r" b="b"/>
            <a:pathLst>
              <a:path w="7445375" h="28575">
                <a:moveTo>
                  <a:pt x="7445108" y="0"/>
                </a:moveTo>
                <a:lnTo>
                  <a:pt x="7092264" y="0"/>
                </a:lnTo>
                <a:lnTo>
                  <a:pt x="2323223" y="0"/>
                </a:lnTo>
                <a:lnTo>
                  <a:pt x="0" y="0"/>
                </a:lnTo>
                <a:lnTo>
                  <a:pt x="0" y="28575"/>
                </a:lnTo>
                <a:lnTo>
                  <a:pt x="2323223" y="28575"/>
                </a:lnTo>
                <a:lnTo>
                  <a:pt x="7092264" y="28575"/>
                </a:lnTo>
                <a:lnTo>
                  <a:pt x="7445108" y="28575"/>
                </a:lnTo>
                <a:lnTo>
                  <a:pt x="7445108" y="0"/>
                </a:lnTo>
                <a:close/>
              </a:path>
            </a:pathLst>
          </a:custGeom>
          <a:solidFill>
            <a:srgbClr val="000000"/>
          </a:solidFill>
        </p:spPr>
        <p:txBody>
          <a:bodyPr wrap="square" lIns="0" tIns="0" rIns="0" bIns="0" rtlCol="0"/>
          <a:lstStyle/>
          <a:p/>
        </p:txBody>
      </p:sp>
      <p:sp>
        <p:nvSpPr>
          <p:cNvPr id="12" name="object 12"/>
          <p:cNvSpPr/>
          <p:nvPr/>
        </p:nvSpPr>
        <p:spPr>
          <a:xfrm>
            <a:off x="7392187" y="4090250"/>
            <a:ext cx="8639810" cy="28575"/>
          </a:xfrm>
          <a:custGeom>
            <a:avLst/>
            <a:gdLst/>
            <a:ahLst/>
            <a:cxnLst/>
            <a:rect l="l" t="t" r="r" b="b"/>
            <a:pathLst>
              <a:path w="8639810" h="28575">
                <a:moveTo>
                  <a:pt x="8639454" y="0"/>
                </a:moveTo>
                <a:lnTo>
                  <a:pt x="8639454" y="0"/>
                </a:lnTo>
                <a:lnTo>
                  <a:pt x="0" y="0"/>
                </a:lnTo>
                <a:lnTo>
                  <a:pt x="0" y="28575"/>
                </a:lnTo>
                <a:lnTo>
                  <a:pt x="8639454" y="28575"/>
                </a:lnTo>
                <a:lnTo>
                  <a:pt x="8639454" y="0"/>
                </a:lnTo>
                <a:close/>
              </a:path>
            </a:pathLst>
          </a:custGeom>
          <a:solidFill>
            <a:srgbClr val="000000"/>
          </a:solidFill>
        </p:spPr>
        <p:txBody>
          <a:bodyPr wrap="square" lIns="0" tIns="0" rIns="0" bIns="0" rtlCol="0"/>
          <a:lstStyle/>
          <a:p/>
        </p:txBody>
      </p:sp>
      <p:sp>
        <p:nvSpPr>
          <p:cNvPr id="14" name="object 14"/>
          <p:cNvSpPr/>
          <p:nvPr/>
        </p:nvSpPr>
        <p:spPr>
          <a:xfrm>
            <a:off x="7392187" y="5471375"/>
            <a:ext cx="5219065" cy="28575"/>
          </a:xfrm>
          <a:custGeom>
            <a:avLst/>
            <a:gdLst/>
            <a:ahLst/>
            <a:cxnLst/>
            <a:rect l="l" t="t" r="r" b="b"/>
            <a:pathLst>
              <a:path w="5219065" h="28575">
                <a:moveTo>
                  <a:pt x="5218493" y="0"/>
                </a:moveTo>
                <a:lnTo>
                  <a:pt x="2768714" y="0"/>
                </a:lnTo>
                <a:lnTo>
                  <a:pt x="1569732" y="0"/>
                </a:lnTo>
                <a:lnTo>
                  <a:pt x="0" y="0"/>
                </a:lnTo>
                <a:lnTo>
                  <a:pt x="0" y="28575"/>
                </a:lnTo>
                <a:lnTo>
                  <a:pt x="1569732" y="28575"/>
                </a:lnTo>
                <a:lnTo>
                  <a:pt x="2768714" y="28575"/>
                </a:lnTo>
                <a:lnTo>
                  <a:pt x="5218493" y="28575"/>
                </a:lnTo>
                <a:lnTo>
                  <a:pt x="5218493" y="0"/>
                </a:lnTo>
                <a:close/>
              </a:path>
            </a:pathLst>
          </a:custGeom>
          <a:solidFill>
            <a:srgbClr val="000000"/>
          </a:solidFill>
        </p:spPr>
        <p:txBody>
          <a:bodyPr wrap="square" lIns="0" tIns="0" rIns="0" bIns="0" rtlCol="0"/>
          <a:lstStyle/>
          <a:p/>
        </p:txBody>
      </p:sp>
      <p:sp>
        <p:nvSpPr>
          <p:cNvPr id="16" name="object 16"/>
          <p:cNvSpPr/>
          <p:nvPr/>
        </p:nvSpPr>
        <p:spPr>
          <a:xfrm>
            <a:off x="7392196" y="6852495"/>
            <a:ext cx="6417310" cy="28575"/>
          </a:xfrm>
          <a:custGeom>
            <a:avLst/>
            <a:gdLst/>
            <a:ahLst/>
            <a:cxnLst/>
            <a:rect l="l" t="t" r="r" b="b"/>
            <a:pathLst>
              <a:path w="6417309" h="28575">
                <a:moveTo>
                  <a:pt x="6416855" y="28574"/>
                </a:moveTo>
                <a:lnTo>
                  <a:pt x="0" y="28574"/>
                </a:lnTo>
                <a:lnTo>
                  <a:pt x="0" y="0"/>
                </a:lnTo>
                <a:lnTo>
                  <a:pt x="6416855" y="0"/>
                </a:lnTo>
                <a:lnTo>
                  <a:pt x="6416855" y="28574"/>
                </a:lnTo>
                <a:close/>
              </a:path>
            </a:pathLst>
          </a:custGeom>
          <a:solidFill>
            <a:srgbClr val="000000"/>
          </a:solidFill>
        </p:spPr>
        <p:txBody>
          <a:bodyPr wrap="square" lIns="0" tIns="0" rIns="0" bIns="0" rtlCol="0"/>
          <a:lstStyle/>
          <a:p/>
        </p:txBody>
      </p:sp>
      <p:grpSp>
        <p:nvGrpSpPr>
          <p:cNvPr id="18" name="object 18"/>
          <p:cNvGrpSpPr/>
          <p:nvPr/>
        </p:nvGrpSpPr>
        <p:grpSpPr>
          <a:xfrm>
            <a:off x="-9524" y="0"/>
            <a:ext cx="18307685" cy="10287000"/>
            <a:chOff x="-9524" y="0"/>
            <a:chExt cx="18307685" cy="10287000"/>
          </a:xfrm>
        </p:grpSpPr>
        <p:sp>
          <p:nvSpPr>
            <p:cNvPr id="19" name="object 19"/>
            <p:cNvSpPr/>
            <p:nvPr/>
          </p:nvSpPr>
          <p:spPr>
            <a:xfrm>
              <a:off x="0" y="704643"/>
              <a:ext cx="18288635" cy="9525"/>
            </a:xfrm>
            <a:custGeom>
              <a:avLst/>
              <a:gdLst/>
              <a:ahLst/>
              <a:cxnLst/>
              <a:rect l="l" t="t" r="r" b="b"/>
              <a:pathLst>
                <a:path w="18288635" h="9525">
                  <a:moveTo>
                    <a:pt x="0" y="0"/>
                  </a:moveTo>
                  <a:lnTo>
                    <a:pt x="18288047" y="9524"/>
                  </a:lnTo>
                </a:path>
              </a:pathLst>
            </a:custGeom>
            <a:ln w="19049">
              <a:solidFill>
                <a:srgbClr val="C1C1C1"/>
              </a:solidFill>
            </a:ln>
          </p:spPr>
          <p:txBody>
            <a:bodyPr wrap="square" lIns="0" tIns="0" rIns="0" bIns="0" rtlCol="0"/>
            <a:lstStyle/>
            <a:p/>
          </p:txBody>
        </p:sp>
        <p:sp>
          <p:nvSpPr>
            <p:cNvPr id="20" name="object 20"/>
            <p:cNvSpPr/>
            <p:nvPr/>
          </p:nvSpPr>
          <p:spPr>
            <a:xfrm>
              <a:off x="5994347" y="0"/>
              <a:ext cx="19050" cy="10287000"/>
            </a:xfrm>
            <a:custGeom>
              <a:avLst/>
              <a:gdLst/>
              <a:ahLst/>
              <a:cxnLst/>
              <a:rect l="l" t="t" r="r" b="b"/>
              <a:pathLst>
                <a:path w="19050" h="10287000">
                  <a:moveTo>
                    <a:pt x="19049" y="10286999"/>
                  </a:moveTo>
                  <a:lnTo>
                    <a:pt x="0" y="10286999"/>
                  </a:lnTo>
                  <a:lnTo>
                    <a:pt x="0" y="0"/>
                  </a:lnTo>
                  <a:lnTo>
                    <a:pt x="19049" y="0"/>
                  </a:lnTo>
                  <a:lnTo>
                    <a:pt x="19049" y="10286999"/>
                  </a:lnTo>
                  <a:close/>
                </a:path>
              </a:pathLst>
            </a:custGeom>
            <a:solidFill>
              <a:srgbClr val="C1C1C1"/>
            </a:solidFill>
          </p:spPr>
          <p:txBody>
            <a:bodyPr wrap="square" lIns="0" tIns="0" rIns="0" bIns="0" rtlCol="0"/>
            <a:lstStyle/>
            <a:p/>
          </p:txBody>
        </p:sp>
      </p:grpSp>
      <p:sp>
        <p:nvSpPr>
          <p:cNvPr id="21" name="Text Box 20"/>
          <p:cNvSpPr txBox="1"/>
          <p:nvPr/>
        </p:nvSpPr>
        <p:spPr>
          <a:xfrm>
            <a:off x="6553200" y="1485900"/>
            <a:ext cx="10066655" cy="1934845"/>
          </a:xfrm>
          <a:prstGeom prst="rect">
            <a:avLst/>
          </a:prstGeom>
          <a:noFill/>
        </p:spPr>
        <p:txBody>
          <a:bodyPr wrap="square" rtlCol="0" anchor="t">
            <a:noAutofit/>
          </a:bodyPr>
          <a:p>
            <a:pPr marL="342900" indent="-342900">
              <a:buFont typeface="Arial" panose="020B0604020202020204" pitchFamily="34" charset="0"/>
              <a:buChar char="•"/>
            </a:pPr>
            <a:r>
              <a:rPr lang="en-GB" altLang="en-US" sz="2400"/>
              <a:t>List of academic papers, research articles, and resources consulted during the project development.</a:t>
            </a:r>
            <a:endParaRPr lang="en-GB" altLang="en-US" sz="2400"/>
          </a:p>
          <a:p>
            <a:pPr marL="342900" indent="-342900">
              <a:buFont typeface="Arial" panose="020B0604020202020204" pitchFamily="34" charset="0"/>
              <a:buChar char="•"/>
            </a:pPr>
            <a:endParaRPr lang="en-GB" altLang="en-US" sz="2400"/>
          </a:p>
          <a:p>
            <a:pPr marL="342900" indent="-342900">
              <a:buFont typeface="Arial" panose="020B0604020202020204" pitchFamily="34" charset="0"/>
              <a:buChar char="•"/>
            </a:pPr>
            <a:endParaRPr lang="en-GB" altLang="en-US" sz="2400"/>
          </a:p>
          <a:p>
            <a:pPr marL="342900" indent="-342900">
              <a:buFont typeface="Arial" panose="020B0604020202020204" pitchFamily="34" charset="0"/>
              <a:buChar char="•"/>
            </a:pPr>
            <a:r>
              <a:rPr lang="en-GB" altLang="en-US" sz="2400"/>
              <a:t>Proper citations for frameworks, libraries, and technologies used in the implementation.</a:t>
            </a:r>
            <a:endParaRPr lang="en-GB" altLang="en-US" sz="2400"/>
          </a:p>
        </p:txBody>
      </p:sp>
      <p:sp>
        <p:nvSpPr>
          <p:cNvPr id="22" name="Text Box 21"/>
          <p:cNvSpPr txBox="1"/>
          <p:nvPr/>
        </p:nvSpPr>
        <p:spPr>
          <a:xfrm>
            <a:off x="6717030" y="4229100"/>
            <a:ext cx="9144000" cy="2553335"/>
          </a:xfrm>
          <a:prstGeom prst="rect">
            <a:avLst/>
          </a:prstGeom>
          <a:noFill/>
        </p:spPr>
        <p:txBody>
          <a:bodyPr wrap="square" rtlCol="0" anchor="t">
            <a:spAutoFit/>
          </a:bodyPr>
          <a:p>
            <a:pPr marL="285750" indent="-285750">
              <a:buFont typeface="Arial" panose="020B0604020202020204" pitchFamily="34" charset="0"/>
              <a:buChar char="•"/>
            </a:pPr>
            <a:r>
              <a:rPr lang="en-GB" altLang="en-US" sz="2000"/>
              <a:t>Smith, J., Johnson, A., &amp; Brown, K. (2019). Patient feedback and satisfaction: Influencing factors in hospital and doctor selection. Journal of Healthcare Management, 25(3), 45-56.</a:t>
            </a:r>
            <a:endParaRPr lang="en-GB" altLang="en-US" sz="2000"/>
          </a:p>
          <a:p>
            <a:pPr marL="285750" indent="-285750">
              <a:buFont typeface="Arial" panose="020B0604020202020204" pitchFamily="34" charset="0"/>
              <a:buChar char="•"/>
            </a:pPr>
            <a:endParaRPr lang="en-GB" altLang="en-US" sz="2000"/>
          </a:p>
          <a:p>
            <a:pPr marL="285750" indent="-285750">
              <a:buFont typeface="Arial" panose="020B0604020202020204" pitchFamily="34" charset="0"/>
              <a:buChar char="•"/>
            </a:pPr>
            <a:endParaRPr lang="en-GB" altLang="en-US" sz="2000"/>
          </a:p>
          <a:p>
            <a:pPr marL="285750" indent="-285750">
              <a:buFont typeface="Arial" panose="020B0604020202020204" pitchFamily="34" charset="0"/>
              <a:buChar char="•"/>
            </a:pPr>
            <a:r>
              <a:rPr lang="en-GB" altLang="en-US" sz="2000"/>
              <a:t>Johnson, R., Kim, S., &amp; Patel, M. (2020). Predictive analytics in healthcare: Applications and implications for patient care. Health Informatics Journal, 17(2), 89-102.</a:t>
            </a:r>
            <a:endParaRPr lang="en-GB" altLang="en-US" sz="2000"/>
          </a:p>
        </p:txBody>
      </p:sp>
      <p:sp>
        <p:nvSpPr>
          <p:cNvPr id="23" name="Text Box 22"/>
          <p:cNvSpPr txBox="1"/>
          <p:nvPr/>
        </p:nvSpPr>
        <p:spPr>
          <a:xfrm>
            <a:off x="6781800" y="6896100"/>
            <a:ext cx="9144000" cy="2245360"/>
          </a:xfrm>
          <a:prstGeom prst="rect">
            <a:avLst/>
          </a:prstGeom>
          <a:noFill/>
        </p:spPr>
        <p:txBody>
          <a:bodyPr wrap="square" rtlCol="0" anchor="t">
            <a:spAutoFit/>
          </a:bodyPr>
          <a:p>
            <a:pPr marL="285750" indent="-285750">
              <a:buFont typeface="Arial" panose="020B0604020202020204" pitchFamily="34" charset="0"/>
              <a:buChar char="•"/>
            </a:pPr>
            <a:r>
              <a:rPr lang="en-GB" altLang="en-US" sz="2000"/>
              <a:t>Chen, L., Wang, Y., &amp; Zhang, H. (2018). The impact of e-commerce on medication adherence and patient convenience. Journal of Medical Internet Research, 20(4), e120.</a:t>
            </a:r>
            <a:endParaRPr lang="en-GB" altLang="en-US" sz="2000"/>
          </a:p>
          <a:p>
            <a:pPr marL="285750" indent="-285750">
              <a:buFont typeface="Arial" panose="020B0604020202020204" pitchFamily="34" charset="0"/>
              <a:buChar char="•"/>
            </a:pPr>
            <a:r>
              <a:rPr lang="en-GB" altLang="en-US" sz="2000"/>
              <a:t>Jones, M., White, E., &amp; Garcia, L. (2021). Cost transparency in healthcare: Improving patient decision-making through budget-based analysis. Healthcare Finance, 37(1), 67-78.</a:t>
            </a:r>
            <a:endParaRPr lang="en-GB" altLang="en-US" sz="2000"/>
          </a:p>
          <a:p>
            <a:pPr marL="285750" indent="-285750">
              <a:buFont typeface="Arial" panose="020B0604020202020204" pitchFamily="34" charset="0"/>
              <a:buChar char="•"/>
            </a:pPr>
            <a:endParaRPr lang="en-GB" altLang="en-US" sz="2000"/>
          </a:p>
        </p:txBody>
      </p:sp>
      <p:sp>
        <p:nvSpPr>
          <p:cNvPr id="24" name="Text Box 23"/>
          <p:cNvSpPr txBox="1"/>
          <p:nvPr/>
        </p:nvSpPr>
        <p:spPr>
          <a:xfrm>
            <a:off x="6922770" y="9029700"/>
            <a:ext cx="9144000" cy="922020"/>
          </a:xfrm>
          <a:prstGeom prst="rect">
            <a:avLst/>
          </a:prstGeom>
          <a:noFill/>
        </p:spPr>
        <p:txBody>
          <a:bodyPr wrap="square" rtlCol="0" anchor="t">
            <a:spAutoFit/>
          </a:bodyPr>
          <a:p>
            <a:r>
              <a:rPr lang="en-GB" altLang="en-US"/>
              <a:t>Kim, D., Lee, H., &amp; Park, S. (2019). AI-driven medicine recommendation systems: Enhancing treatment outcomes through personalized suggestions. Journal of Artificial Intelligence in Healthcare, 5(1), 23-36.</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7970" y="786130"/>
            <a:ext cx="8719820" cy="8893810"/>
          </a:xfrm>
          <a:prstGeom prst="rect">
            <a:avLst/>
          </a:prstGeom>
        </p:spPr>
        <p:txBody>
          <a:bodyPr vert="horz" wrap="square" lIns="0" tIns="197485" rIns="0" bIns="0" rtlCol="0">
            <a:spAutoFit/>
          </a:bodyPr>
          <a:lstStyle/>
          <a:p>
            <a:pPr indent="0" algn="l">
              <a:lnSpc>
                <a:spcPct val="100000"/>
              </a:lnSpc>
              <a:spcBef>
                <a:spcPts val="1555"/>
              </a:spcBef>
              <a:buFont typeface="Arial" panose="020B0604020202020204" pitchFamily="34" charset="0"/>
              <a:buNone/>
            </a:pPr>
            <a:r>
              <a:rPr lang="en-US" sz="3450" dirty="0">
                <a:solidFill>
                  <a:srgbClr val="FFFFFF"/>
                </a:solidFill>
                <a:latin typeface="Georgia" panose="02040502050405020303"/>
                <a:cs typeface="Georgia" panose="02040502050405020303"/>
              </a:rPr>
              <a:t>Submitted by-</a:t>
            </a:r>
            <a:endParaRPr lang="en-US" sz="3450" dirty="0">
              <a:solidFill>
                <a:srgbClr val="FFFFFF"/>
              </a:solidFill>
              <a:latin typeface="Georgia" panose="02040502050405020303"/>
              <a:cs typeface="Georgia" panose="02040502050405020303"/>
            </a:endParaRPr>
          </a:p>
          <a:p>
            <a:pPr indent="0" algn="l">
              <a:lnSpc>
                <a:spcPct val="100000"/>
              </a:lnSpc>
              <a:spcBef>
                <a:spcPts val="1555"/>
              </a:spcBef>
              <a:buFont typeface="Arial" panose="020B0604020202020204" pitchFamily="34" charset="0"/>
              <a:buNone/>
            </a:pPr>
            <a:r>
              <a:rPr sz="3450" dirty="0">
                <a:solidFill>
                  <a:srgbClr val="FFFFFF"/>
                </a:solidFill>
                <a:latin typeface="Georgia" panose="02040502050405020303"/>
                <a:cs typeface="Georgia" panose="02040502050405020303"/>
              </a:rPr>
              <a:t>1.21BCE10604 -AMIT KUMAR BHADRA</a:t>
            </a:r>
            <a:endParaRPr sz="3450" dirty="0">
              <a:solidFill>
                <a:srgbClr val="FFFFFF"/>
              </a:solidFill>
              <a:latin typeface="Georgia" panose="02040502050405020303"/>
              <a:cs typeface="Georgia" panose="02040502050405020303"/>
            </a:endParaRPr>
          </a:p>
          <a:p>
            <a:pPr indent="0" algn="l">
              <a:lnSpc>
                <a:spcPct val="100000"/>
              </a:lnSpc>
              <a:spcBef>
                <a:spcPts val="1555"/>
              </a:spcBef>
              <a:buFont typeface="Arial" panose="020B0604020202020204" pitchFamily="34" charset="0"/>
              <a:buNone/>
            </a:pPr>
            <a:r>
              <a:rPr sz="3450" dirty="0">
                <a:solidFill>
                  <a:srgbClr val="FFFFFF"/>
                </a:solidFill>
                <a:latin typeface="Georgia" panose="02040502050405020303"/>
                <a:cs typeface="Georgia" panose="02040502050405020303"/>
              </a:rPr>
              <a:t>2.21BCE10711-	ADARSH ANAND</a:t>
            </a:r>
            <a:endParaRPr sz="3450" dirty="0">
              <a:solidFill>
                <a:srgbClr val="FFFFFF"/>
              </a:solidFill>
              <a:latin typeface="Georgia" panose="02040502050405020303"/>
              <a:cs typeface="Georgia" panose="02040502050405020303"/>
            </a:endParaRPr>
          </a:p>
          <a:p>
            <a:pPr indent="0" algn="l">
              <a:lnSpc>
                <a:spcPct val="100000"/>
              </a:lnSpc>
              <a:spcBef>
                <a:spcPts val="1555"/>
              </a:spcBef>
              <a:buFont typeface="Arial" panose="020B0604020202020204" pitchFamily="34" charset="0"/>
              <a:buNone/>
            </a:pPr>
            <a:r>
              <a:rPr sz="3450" dirty="0">
                <a:solidFill>
                  <a:srgbClr val="FFFFFF"/>
                </a:solidFill>
                <a:latin typeface="Georgia" panose="02040502050405020303"/>
                <a:cs typeface="Georgia" panose="02040502050405020303"/>
              </a:rPr>
              <a:t>3.21BCE10463-	PRIYANSH SHRIVASTAVA</a:t>
            </a:r>
            <a:endParaRPr sz="3450" dirty="0">
              <a:solidFill>
                <a:srgbClr val="FFFFFF"/>
              </a:solidFill>
              <a:latin typeface="Georgia" panose="02040502050405020303"/>
              <a:cs typeface="Georgia" panose="02040502050405020303"/>
            </a:endParaRPr>
          </a:p>
          <a:p>
            <a:pPr indent="0" algn="l">
              <a:lnSpc>
                <a:spcPct val="100000"/>
              </a:lnSpc>
              <a:spcBef>
                <a:spcPts val="1555"/>
              </a:spcBef>
              <a:buFont typeface="Arial" panose="020B0604020202020204" pitchFamily="34" charset="0"/>
              <a:buNone/>
            </a:pPr>
            <a:r>
              <a:rPr sz="3450" dirty="0">
                <a:solidFill>
                  <a:srgbClr val="FFFFFF"/>
                </a:solidFill>
                <a:latin typeface="Georgia" panose="02040502050405020303"/>
                <a:cs typeface="Georgia" panose="02040502050405020303"/>
              </a:rPr>
              <a:t>4.21BAI10360-	KUMAR PRINCE	</a:t>
            </a:r>
            <a:endParaRPr sz="3450" dirty="0">
              <a:solidFill>
                <a:srgbClr val="FFFFFF"/>
              </a:solidFill>
              <a:latin typeface="Georgia" panose="02040502050405020303"/>
              <a:cs typeface="Georgia" panose="02040502050405020303"/>
            </a:endParaRPr>
          </a:p>
          <a:p>
            <a:pPr indent="0" algn="l">
              <a:lnSpc>
                <a:spcPct val="100000"/>
              </a:lnSpc>
              <a:spcBef>
                <a:spcPts val="1555"/>
              </a:spcBef>
              <a:buFont typeface="Arial" panose="020B0604020202020204" pitchFamily="34" charset="0"/>
              <a:buNone/>
            </a:pPr>
            <a:r>
              <a:rPr sz="3450" dirty="0">
                <a:solidFill>
                  <a:srgbClr val="FFFFFF"/>
                </a:solidFill>
                <a:latin typeface="Georgia" panose="02040502050405020303"/>
                <a:cs typeface="Georgia" panose="02040502050405020303"/>
              </a:rPr>
              <a:t>5.21BCG10102	-SOURABH U PILLAI</a:t>
            </a:r>
            <a:endParaRPr sz="3450" dirty="0">
              <a:solidFill>
                <a:srgbClr val="FFFFFF"/>
              </a:solidFill>
              <a:latin typeface="Georgia" panose="02040502050405020303"/>
              <a:cs typeface="Georgia" panose="02040502050405020303"/>
            </a:endParaRPr>
          </a:p>
          <a:p>
            <a:pPr indent="0" algn="l">
              <a:lnSpc>
                <a:spcPct val="100000"/>
              </a:lnSpc>
              <a:spcBef>
                <a:spcPts val="1555"/>
              </a:spcBef>
              <a:buFont typeface="Arial" panose="020B0604020202020204" pitchFamily="34" charset="0"/>
              <a:buNone/>
            </a:pPr>
            <a:r>
              <a:rPr sz="3450" dirty="0">
                <a:solidFill>
                  <a:srgbClr val="FFFFFF"/>
                </a:solidFill>
                <a:latin typeface="Georgia" panose="02040502050405020303"/>
                <a:cs typeface="Georgia" panose="02040502050405020303"/>
              </a:rPr>
              <a:t>6.21BCE11613	-DHANANJAY VITTHAL THOKAL</a:t>
            </a:r>
            <a:endParaRPr sz="3450" dirty="0">
              <a:solidFill>
                <a:srgbClr val="FFFFFF"/>
              </a:solidFill>
              <a:latin typeface="Georgia" panose="02040502050405020303"/>
              <a:cs typeface="Georgia" panose="02040502050405020303"/>
            </a:endParaRPr>
          </a:p>
          <a:p>
            <a:pPr indent="0" algn="l">
              <a:lnSpc>
                <a:spcPct val="100000"/>
              </a:lnSpc>
              <a:spcBef>
                <a:spcPts val="1555"/>
              </a:spcBef>
              <a:buFont typeface="Arial" panose="020B0604020202020204" pitchFamily="34" charset="0"/>
              <a:buNone/>
            </a:pPr>
            <a:r>
              <a:rPr sz="3450" dirty="0">
                <a:solidFill>
                  <a:srgbClr val="FFFFFF"/>
                </a:solidFill>
                <a:latin typeface="Georgia" panose="02040502050405020303"/>
                <a:cs typeface="Georgia" panose="02040502050405020303"/>
              </a:rPr>
              <a:t>7.21BCE11675-	PRIYANKA KUMARI</a:t>
            </a:r>
            <a:endParaRPr sz="3450" dirty="0">
              <a:solidFill>
                <a:srgbClr val="FFFFFF"/>
              </a:solidFill>
              <a:latin typeface="Georgia" panose="02040502050405020303"/>
              <a:cs typeface="Georgia" panose="02040502050405020303"/>
            </a:endParaRPr>
          </a:p>
          <a:p>
            <a:pPr indent="0" algn="l">
              <a:lnSpc>
                <a:spcPct val="100000"/>
              </a:lnSpc>
              <a:spcBef>
                <a:spcPts val="1555"/>
              </a:spcBef>
              <a:buFont typeface="Arial" panose="020B0604020202020204" pitchFamily="34" charset="0"/>
              <a:buNone/>
            </a:pPr>
            <a:r>
              <a:rPr sz="3450" dirty="0">
                <a:solidFill>
                  <a:srgbClr val="FFFFFF"/>
                </a:solidFill>
                <a:latin typeface="Georgia" panose="02040502050405020303"/>
                <a:cs typeface="Georgia" panose="02040502050405020303"/>
              </a:rPr>
              <a:t>8.21BCE10845	-RISHI R BHUVA	</a:t>
            </a:r>
            <a:endParaRPr sz="3450" dirty="0">
              <a:solidFill>
                <a:srgbClr val="FFFFFF"/>
              </a:solidFill>
              <a:latin typeface="Georgia" panose="02040502050405020303"/>
              <a:cs typeface="Georgia" panose="02040502050405020303"/>
            </a:endParaRPr>
          </a:p>
          <a:p>
            <a:pPr indent="0" algn="l">
              <a:lnSpc>
                <a:spcPct val="100000"/>
              </a:lnSpc>
              <a:spcBef>
                <a:spcPts val="1555"/>
              </a:spcBef>
              <a:buFont typeface="Arial" panose="020B0604020202020204" pitchFamily="34" charset="0"/>
              <a:buNone/>
            </a:pPr>
            <a:r>
              <a:rPr sz="3450" dirty="0">
                <a:solidFill>
                  <a:srgbClr val="FFFFFF"/>
                </a:solidFill>
                <a:latin typeface="Georgia" panose="02040502050405020303"/>
                <a:cs typeface="Georgia" panose="02040502050405020303"/>
              </a:rPr>
              <a:t>9.21BCE11264-	SARTHAK SATYAVAN GADGE</a:t>
            </a:r>
            <a:endParaRPr sz="3450">
              <a:latin typeface="Georgia" panose="02040502050405020303"/>
              <a:cs typeface="Georgia" panose="02040502050405020303"/>
            </a:endParaRPr>
          </a:p>
        </p:txBody>
      </p:sp>
      <p:sp>
        <p:nvSpPr>
          <p:cNvPr id="3" name="object 3"/>
          <p:cNvSpPr/>
          <p:nvPr/>
        </p:nvSpPr>
        <p:spPr>
          <a:xfrm>
            <a:off x="9143982" y="0"/>
            <a:ext cx="0" cy="10283825"/>
          </a:xfrm>
          <a:custGeom>
            <a:avLst/>
            <a:gdLst/>
            <a:ahLst/>
            <a:cxnLst/>
            <a:rect l="l" t="t" r="r" b="b"/>
            <a:pathLst>
              <a:path h="10283825">
                <a:moveTo>
                  <a:pt x="0" y="10283311"/>
                </a:moveTo>
                <a:lnTo>
                  <a:pt x="0" y="0"/>
                </a:lnTo>
              </a:path>
            </a:pathLst>
          </a:custGeom>
          <a:ln w="38099">
            <a:solidFill>
              <a:srgbClr val="000000"/>
            </a:solidFill>
          </a:ln>
        </p:spPr>
        <p:txBody>
          <a:bodyPr wrap="square" lIns="0" tIns="0" rIns="0" bIns="0" rtlCol="0"/>
          <a:lstStyl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BEBEB"/>
          </a:solid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385" dirty="0"/>
              <a:t>Thank</a:t>
            </a:r>
            <a:r>
              <a:rPr spc="415" dirty="0"/>
              <a:t> </a:t>
            </a:r>
            <a:r>
              <a:rPr spc="765" dirty="0"/>
              <a:t>you</a:t>
            </a:r>
            <a:endParaRPr spc="765" dirty="0"/>
          </a:p>
        </p:txBody>
      </p:sp>
      <p:pic>
        <p:nvPicPr>
          <p:cNvPr id="4" name="object 4"/>
          <p:cNvPicPr/>
          <p:nvPr/>
        </p:nvPicPr>
        <p:blipFill>
          <a:blip r:embed="rId1" cstate="print"/>
          <a:stretch>
            <a:fillRect/>
          </a:stretch>
        </p:blipFill>
        <p:spPr>
          <a:xfrm>
            <a:off x="0" y="4370745"/>
            <a:ext cx="18287999" cy="591625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BEBEB"/>
          </a:solidFill>
        </p:spPr>
        <p:txBody>
          <a:bodyPr wrap="square" lIns="0" tIns="0" rIns="0" bIns="0" rtlCol="0"/>
          <a:lstStyle/>
          <a:p/>
        </p:txBody>
      </p:sp>
      <p:sp>
        <p:nvSpPr>
          <p:cNvPr id="3" name="object 3"/>
          <p:cNvSpPr txBox="1"/>
          <p:nvPr/>
        </p:nvSpPr>
        <p:spPr>
          <a:xfrm>
            <a:off x="7010518" y="495082"/>
            <a:ext cx="3902075" cy="1320800"/>
          </a:xfrm>
          <a:prstGeom prst="rect">
            <a:avLst/>
          </a:prstGeom>
        </p:spPr>
        <p:txBody>
          <a:bodyPr vert="horz" wrap="square" lIns="0" tIns="12700" rIns="0" bIns="0" rtlCol="0">
            <a:spAutoFit/>
          </a:bodyPr>
          <a:lstStyle/>
          <a:p>
            <a:pPr marL="12700">
              <a:lnSpc>
                <a:spcPct val="100000"/>
              </a:lnSpc>
              <a:spcBef>
                <a:spcPts val="100"/>
              </a:spcBef>
            </a:pPr>
            <a:r>
              <a:rPr sz="8500" b="1" spc="-40" dirty="0">
                <a:latin typeface="Times New Roman" panose="02020603050405020304"/>
                <a:cs typeface="Times New Roman" panose="02020603050405020304"/>
              </a:rPr>
              <a:t>I</a:t>
            </a:r>
            <a:r>
              <a:rPr sz="8500" b="1" spc="1230" dirty="0">
                <a:latin typeface="Times New Roman" panose="02020603050405020304"/>
                <a:cs typeface="Times New Roman" panose="02020603050405020304"/>
              </a:rPr>
              <a:t>N</a:t>
            </a:r>
            <a:r>
              <a:rPr sz="8500" b="1" spc="1135" dirty="0">
                <a:latin typeface="Times New Roman" panose="02020603050405020304"/>
                <a:cs typeface="Times New Roman" panose="02020603050405020304"/>
              </a:rPr>
              <a:t>D</a:t>
            </a:r>
            <a:r>
              <a:rPr sz="8500" b="1" spc="-245" dirty="0">
                <a:latin typeface="Times New Roman" panose="02020603050405020304"/>
                <a:cs typeface="Times New Roman" panose="02020603050405020304"/>
              </a:rPr>
              <a:t>E</a:t>
            </a:r>
            <a:r>
              <a:rPr sz="8500" b="1" spc="1019" dirty="0">
                <a:latin typeface="Times New Roman" panose="02020603050405020304"/>
                <a:cs typeface="Times New Roman" panose="02020603050405020304"/>
              </a:rPr>
              <a:t>X</a:t>
            </a:r>
            <a:endParaRPr sz="8500">
              <a:latin typeface="Times New Roman" panose="02020603050405020304"/>
              <a:cs typeface="Times New Roman" panose="02020603050405020304"/>
            </a:endParaRPr>
          </a:p>
        </p:txBody>
      </p:sp>
      <p:sp>
        <p:nvSpPr>
          <p:cNvPr id="4" name="object 4"/>
          <p:cNvSpPr/>
          <p:nvPr/>
        </p:nvSpPr>
        <p:spPr>
          <a:xfrm>
            <a:off x="6019918" y="2171767"/>
            <a:ext cx="5123180" cy="0"/>
          </a:xfrm>
          <a:custGeom>
            <a:avLst/>
            <a:gdLst/>
            <a:ahLst/>
            <a:cxnLst/>
            <a:rect l="l" t="t" r="r" b="b"/>
            <a:pathLst>
              <a:path w="5123180">
                <a:moveTo>
                  <a:pt x="0" y="0"/>
                </a:moveTo>
                <a:lnTo>
                  <a:pt x="5122943" y="0"/>
                </a:lnTo>
              </a:path>
            </a:pathLst>
          </a:custGeom>
          <a:ln w="38099">
            <a:solidFill>
              <a:srgbClr val="000000"/>
            </a:solidFill>
          </a:ln>
        </p:spPr>
        <p:txBody>
          <a:bodyPr wrap="square" lIns="0" tIns="0" rIns="0" bIns="0" rtlCol="0"/>
          <a:lstStyle/>
          <a:p/>
        </p:txBody>
      </p:sp>
      <p:sp>
        <p:nvSpPr>
          <p:cNvPr id="10" name="object 10"/>
          <p:cNvSpPr txBox="1">
            <a:spLocks noGrp="1"/>
          </p:cNvSpPr>
          <p:nvPr>
            <p:ph type="title"/>
          </p:nvPr>
        </p:nvSpPr>
        <p:spPr>
          <a:xfrm>
            <a:off x="10703623" y="1220535"/>
            <a:ext cx="3302000" cy="551815"/>
          </a:xfrm>
          <a:prstGeom prst="rect">
            <a:avLst/>
          </a:prstGeom>
        </p:spPr>
        <p:txBody>
          <a:bodyPr vert="horz" wrap="square" lIns="0" tIns="12065" rIns="0" bIns="0" rtlCol="0">
            <a:spAutoFit/>
          </a:bodyPr>
          <a:lstStyle/>
          <a:p>
            <a:pPr marL="12700" marR="5080">
              <a:lnSpc>
                <a:spcPct val="117000"/>
              </a:lnSpc>
              <a:spcBef>
                <a:spcPts val="95"/>
              </a:spcBef>
            </a:pPr>
            <a:r>
              <a:rPr sz="3000" b="0" spc="-5" dirty="0">
                <a:latin typeface="Georgia" panose="02040502050405020303"/>
                <a:cs typeface="Georgia" panose="02040502050405020303"/>
              </a:rPr>
              <a:t> </a:t>
            </a:r>
            <a:endParaRPr sz="3000">
              <a:latin typeface="Georgia" panose="02040502050405020303"/>
              <a:cs typeface="Georgia" panose="02040502050405020303"/>
            </a:endParaRPr>
          </a:p>
        </p:txBody>
      </p:sp>
      <p:sp>
        <p:nvSpPr>
          <p:cNvPr id="14" name="object 14"/>
          <p:cNvSpPr txBox="1"/>
          <p:nvPr/>
        </p:nvSpPr>
        <p:spPr>
          <a:xfrm>
            <a:off x="6172200" y="3543300"/>
            <a:ext cx="6447790" cy="4398010"/>
          </a:xfrm>
          <a:prstGeom prst="rect">
            <a:avLst/>
          </a:prstGeom>
        </p:spPr>
        <p:txBody>
          <a:bodyPr vert="horz" wrap="square" lIns="0" tIns="12065" rIns="0" bIns="0" rtlCol="0">
            <a:spAutoFit/>
          </a:bodyPr>
          <a:lstStyle/>
          <a:p>
            <a:pPr marL="469900" marR="5080" indent="-457200">
              <a:lnSpc>
                <a:spcPts val="4200"/>
              </a:lnSpc>
              <a:spcBef>
                <a:spcPts val="100"/>
              </a:spcBef>
              <a:buFont typeface="Arial" panose="020B0604020202020204" pitchFamily="34" charset="0"/>
              <a:buChar char="•"/>
              <a:tabLst>
                <a:tab pos="2992755" algn="l"/>
              </a:tabLst>
            </a:pPr>
            <a:r>
              <a:rPr sz="3000" spc="-110" dirty="0">
                <a:latin typeface="Georgia" panose="02040502050405020303"/>
                <a:cs typeface="Georgia" panose="02040502050405020303"/>
                <a:sym typeface="+mn-ea"/>
              </a:rPr>
              <a:t>Intr</a:t>
            </a:r>
            <a:r>
              <a:rPr sz="3000" cap="small" spc="-165" dirty="0">
                <a:latin typeface="Georgia" panose="02040502050405020303"/>
                <a:cs typeface="Georgia" panose="02040502050405020303"/>
                <a:sym typeface="+mn-ea"/>
              </a:rPr>
              <a:t>o</a:t>
            </a:r>
            <a:r>
              <a:rPr sz="3000" spc="-55" dirty="0">
                <a:latin typeface="Georgia" panose="02040502050405020303"/>
                <a:cs typeface="Georgia" panose="02040502050405020303"/>
                <a:sym typeface="+mn-ea"/>
              </a:rPr>
              <a:t>duction </a:t>
            </a:r>
            <a:endParaRPr sz="3000" spc="-55" dirty="0">
              <a:latin typeface="Georgia" panose="02040502050405020303"/>
              <a:cs typeface="Georgia" panose="02040502050405020303"/>
              <a:sym typeface="+mn-ea"/>
            </a:endParaRPr>
          </a:p>
          <a:p>
            <a:pPr marL="469900" marR="5080" indent="-457200">
              <a:lnSpc>
                <a:spcPts val="4200"/>
              </a:lnSpc>
              <a:spcBef>
                <a:spcPts val="100"/>
              </a:spcBef>
              <a:buFont typeface="Arial" panose="020B0604020202020204" pitchFamily="34" charset="0"/>
              <a:buChar char="•"/>
              <a:tabLst>
                <a:tab pos="2992755" algn="l"/>
              </a:tabLst>
            </a:pPr>
            <a:r>
              <a:rPr sz="3000" spc="-5" dirty="0">
                <a:latin typeface="Georgia" panose="02040502050405020303"/>
                <a:cs typeface="Georgia" panose="02040502050405020303"/>
                <a:sym typeface="+mn-ea"/>
              </a:rPr>
              <a:t>Objective</a:t>
            </a:r>
            <a:r>
              <a:rPr sz="3000" spc="80" dirty="0">
                <a:latin typeface="Georgia" panose="02040502050405020303"/>
                <a:cs typeface="Georgia" panose="02040502050405020303"/>
                <a:sym typeface="+mn-ea"/>
              </a:rPr>
              <a:t> </a:t>
            </a:r>
            <a:r>
              <a:rPr sz="3000" spc="-434" dirty="0">
                <a:latin typeface="Georgia" panose="02040502050405020303"/>
                <a:cs typeface="Georgia" panose="02040502050405020303"/>
                <a:sym typeface="+mn-ea"/>
              </a:rPr>
              <a:t>/</a:t>
            </a:r>
            <a:r>
              <a:rPr sz="3000" spc="80" dirty="0">
                <a:latin typeface="Georgia" panose="02040502050405020303"/>
                <a:cs typeface="Georgia" panose="02040502050405020303"/>
                <a:sym typeface="+mn-ea"/>
              </a:rPr>
              <a:t> </a:t>
            </a:r>
            <a:r>
              <a:rPr sz="3000" spc="-100" dirty="0">
                <a:latin typeface="Georgia" panose="02040502050405020303"/>
                <a:cs typeface="Georgia" panose="02040502050405020303"/>
                <a:sym typeface="+mn-ea"/>
              </a:rPr>
              <a:t>Pr</a:t>
            </a:r>
            <a:r>
              <a:rPr sz="3000" cap="small" spc="-165" dirty="0">
                <a:latin typeface="Georgia" panose="02040502050405020303"/>
                <a:cs typeface="Georgia" panose="02040502050405020303"/>
                <a:sym typeface="+mn-ea"/>
              </a:rPr>
              <a:t>o</a:t>
            </a:r>
            <a:r>
              <a:rPr sz="3000" spc="-80" dirty="0">
                <a:latin typeface="Georgia" panose="02040502050405020303"/>
                <a:cs typeface="Georgia" panose="02040502050405020303"/>
                <a:sym typeface="+mn-ea"/>
              </a:rPr>
              <a:t>blem</a:t>
            </a:r>
            <a:r>
              <a:rPr lang="en-US" sz="3000" spc="-80" dirty="0">
                <a:latin typeface="Georgia" panose="02040502050405020303"/>
                <a:cs typeface="Georgia" panose="02040502050405020303"/>
                <a:sym typeface="+mn-ea"/>
              </a:rPr>
              <a:t> </a:t>
            </a:r>
            <a:r>
              <a:rPr sz="3000" spc="-125" dirty="0">
                <a:latin typeface="Georgia" panose="02040502050405020303"/>
                <a:cs typeface="Georgia" panose="02040502050405020303"/>
                <a:sym typeface="+mn-ea"/>
              </a:rPr>
              <a:t>statement</a:t>
            </a:r>
            <a:endParaRPr sz="3000">
              <a:latin typeface="Georgia" panose="02040502050405020303"/>
              <a:cs typeface="Georgia" panose="02040502050405020303"/>
            </a:endParaRPr>
          </a:p>
          <a:p>
            <a:pPr marL="469900" marR="5080" indent="-457200">
              <a:lnSpc>
                <a:spcPts val="4200"/>
              </a:lnSpc>
              <a:spcBef>
                <a:spcPts val="100"/>
              </a:spcBef>
              <a:buFont typeface="Arial" panose="020B0604020202020204" pitchFamily="34" charset="0"/>
              <a:buChar char="•"/>
              <a:tabLst>
                <a:tab pos="2992755" algn="l"/>
              </a:tabLst>
            </a:pPr>
            <a:r>
              <a:rPr sz="3000" spc="-80" dirty="0">
                <a:latin typeface="Georgia" panose="02040502050405020303"/>
                <a:cs typeface="Georgia" panose="02040502050405020303"/>
                <a:sym typeface="+mn-ea"/>
              </a:rPr>
              <a:t> </a:t>
            </a:r>
            <a:r>
              <a:rPr sz="3000" spc="-95" dirty="0">
                <a:latin typeface="Georgia" panose="02040502050405020303"/>
                <a:cs typeface="Georgia" panose="02040502050405020303"/>
                <a:sym typeface="+mn-ea"/>
              </a:rPr>
              <a:t>Literature</a:t>
            </a:r>
            <a:r>
              <a:rPr sz="3000" spc="80" dirty="0">
                <a:latin typeface="Georgia" panose="02040502050405020303"/>
                <a:cs typeface="Georgia" panose="02040502050405020303"/>
                <a:sym typeface="+mn-ea"/>
              </a:rPr>
              <a:t> </a:t>
            </a:r>
            <a:r>
              <a:rPr sz="3000" spc="-5" dirty="0">
                <a:latin typeface="Georgia" panose="02040502050405020303"/>
                <a:cs typeface="Georgia" panose="02040502050405020303"/>
                <a:sym typeface="+mn-ea"/>
              </a:rPr>
              <a:t>Review</a:t>
            </a:r>
            <a:endParaRPr sz="3000" spc="-35" dirty="0">
              <a:latin typeface="Georgia" panose="02040502050405020303"/>
              <a:cs typeface="Georgia" panose="02040502050405020303"/>
            </a:endParaRPr>
          </a:p>
          <a:p>
            <a:pPr marL="469900" marR="5080" indent="-457200">
              <a:lnSpc>
                <a:spcPts val="4200"/>
              </a:lnSpc>
              <a:spcBef>
                <a:spcPts val="100"/>
              </a:spcBef>
              <a:buFont typeface="Arial" panose="020B0604020202020204" pitchFamily="34" charset="0"/>
              <a:buChar char="•"/>
              <a:tabLst>
                <a:tab pos="2992755" algn="l"/>
              </a:tabLst>
            </a:pPr>
            <a:r>
              <a:rPr sz="3000" spc="-35" dirty="0">
                <a:latin typeface="Georgia" panose="02040502050405020303"/>
                <a:cs typeface="Georgia" panose="02040502050405020303"/>
              </a:rPr>
              <a:t>Overall</a:t>
            </a:r>
            <a:r>
              <a:rPr sz="3000" spc="80" dirty="0">
                <a:latin typeface="Georgia" panose="02040502050405020303"/>
                <a:cs typeface="Georgia" panose="02040502050405020303"/>
              </a:rPr>
              <a:t> </a:t>
            </a:r>
            <a:r>
              <a:rPr sz="3000" spc="-130" dirty="0">
                <a:latin typeface="Georgia" panose="02040502050405020303"/>
                <a:cs typeface="Georgia" panose="02040502050405020303"/>
              </a:rPr>
              <a:t>system</a:t>
            </a:r>
            <a:r>
              <a:rPr sz="3000" dirty="0">
                <a:latin typeface="Georgia" panose="02040502050405020303"/>
                <a:cs typeface="Georgia" panose="02040502050405020303"/>
              </a:rPr>
              <a:t>	</a:t>
            </a:r>
            <a:r>
              <a:rPr sz="3000" spc="-85" dirty="0">
                <a:latin typeface="Georgia" panose="02040502050405020303"/>
                <a:cs typeface="Georgia" panose="02040502050405020303"/>
              </a:rPr>
              <a:t>architecture  </a:t>
            </a:r>
            <a:r>
              <a:rPr sz="3000" spc="-100" dirty="0">
                <a:latin typeface="Georgia" panose="02040502050405020303"/>
                <a:cs typeface="Georgia" panose="02040502050405020303"/>
              </a:rPr>
              <a:t>diagram</a:t>
            </a:r>
            <a:r>
              <a:rPr lang="en-US" sz="3000" spc="-100" dirty="0">
                <a:latin typeface="Georgia" panose="02040502050405020303"/>
                <a:cs typeface="Georgia" panose="02040502050405020303"/>
              </a:rPr>
              <a:t> and flow diagam</a:t>
            </a:r>
            <a:endParaRPr lang="en-US" sz="3000" spc="-100" dirty="0">
              <a:latin typeface="Georgia" panose="02040502050405020303"/>
              <a:cs typeface="Georgia" panose="02040502050405020303"/>
            </a:endParaRPr>
          </a:p>
          <a:p>
            <a:pPr marL="469900" marR="5080" indent="-457200">
              <a:lnSpc>
                <a:spcPts val="4200"/>
              </a:lnSpc>
              <a:spcBef>
                <a:spcPts val="100"/>
              </a:spcBef>
              <a:buFont typeface="Arial" panose="020B0604020202020204" pitchFamily="34" charset="0"/>
              <a:buChar char="•"/>
              <a:tabLst>
                <a:tab pos="2992755" algn="l"/>
              </a:tabLst>
            </a:pPr>
            <a:r>
              <a:rPr lang="en-US" sz="3000">
                <a:latin typeface="Georgia" panose="02040502050405020303"/>
                <a:cs typeface="Georgia" panose="02040502050405020303"/>
              </a:rPr>
              <a:t>Module splitup and explanation</a:t>
            </a:r>
            <a:endParaRPr lang="en-US" sz="3000">
              <a:latin typeface="Georgia" panose="02040502050405020303"/>
              <a:cs typeface="Georgia" panose="02040502050405020303"/>
            </a:endParaRPr>
          </a:p>
          <a:p>
            <a:pPr marL="469900" marR="5080" indent="-457200">
              <a:lnSpc>
                <a:spcPts val="4200"/>
              </a:lnSpc>
              <a:spcBef>
                <a:spcPts val="100"/>
              </a:spcBef>
              <a:buFont typeface="Arial" panose="020B0604020202020204" pitchFamily="34" charset="0"/>
              <a:buChar char="•"/>
              <a:tabLst>
                <a:tab pos="2992755" algn="l"/>
              </a:tabLst>
            </a:pPr>
            <a:r>
              <a:rPr lang="en-US" sz="3000">
                <a:latin typeface="Georgia" panose="02040502050405020303"/>
                <a:cs typeface="Georgia" panose="02040502050405020303"/>
              </a:rPr>
              <a:t>Module Implementation</a:t>
            </a:r>
            <a:endParaRPr lang="en-US" sz="3000">
              <a:latin typeface="Georgia" panose="02040502050405020303"/>
              <a:cs typeface="Georgia" panose="02040502050405020303"/>
            </a:endParaRPr>
          </a:p>
          <a:p>
            <a:pPr marL="469900" marR="5080" indent="-457200">
              <a:lnSpc>
                <a:spcPts val="4200"/>
              </a:lnSpc>
              <a:spcBef>
                <a:spcPts val="100"/>
              </a:spcBef>
              <a:buFont typeface="Arial" panose="020B0604020202020204" pitchFamily="34" charset="0"/>
              <a:buChar char="•"/>
              <a:tabLst>
                <a:tab pos="2992755" algn="l"/>
              </a:tabLst>
            </a:pPr>
            <a:r>
              <a:rPr lang="en-US" sz="3000">
                <a:latin typeface="Georgia" panose="02040502050405020303"/>
                <a:cs typeface="Georgia" panose="02040502050405020303"/>
              </a:rPr>
              <a:t>References</a:t>
            </a:r>
            <a:endParaRPr lang="en-US" sz="3000">
              <a:latin typeface="Georgia" panose="02040502050405020303"/>
              <a:cs typeface="Georgia" panose="020405020504050203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599" y="2484998"/>
            <a:ext cx="8542655" cy="1168400"/>
          </a:xfrm>
          <a:prstGeom prst="rect">
            <a:avLst/>
          </a:prstGeom>
        </p:spPr>
        <p:txBody>
          <a:bodyPr vert="horz" wrap="square" lIns="0" tIns="12700" rIns="0" bIns="0" rtlCol="0">
            <a:spAutoFit/>
          </a:bodyPr>
          <a:lstStyle/>
          <a:p>
            <a:pPr marL="12700">
              <a:lnSpc>
                <a:spcPct val="100000"/>
              </a:lnSpc>
              <a:spcBef>
                <a:spcPts val="100"/>
              </a:spcBef>
            </a:pPr>
            <a:r>
              <a:rPr sz="7500" spc="585" dirty="0">
                <a:latin typeface="Times New Roman" panose="02020603050405020304"/>
                <a:cs typeface="Times New Roman" panose="02020603050405020304"/>
              </a:rPr>
              <a:t>INTRODUCTION</a:t>
            </a:r>
            <a:endParaRPr sz="7500">
              <a:latin typeface="Times New Roman" panose="02020603050405020304"/>
              <a:cs typeface="Times New Roman" panose="02020603050405020304"/>
            </a:endParaRPr>
          </a:p>
        </p:txBody>
      </p:sp>
      <p:sp>
        <p:nvSpPr>
          <p:cNvPr id="3" name="object 3"/>
          <p:cNvSpPr txBox="1"/>
          <p:nvPr/>
        </p:nvSpPr>
        <p:spPr>
          <a:xfrm>
            <a:off x="1371600" y="3721735"/>
            <a:ext cx="14974570" cy="4827270"/>
          </a:xfrm>
          <a:prstGeom prst="rect">
            <a:avLst/>
          </a:prstGeom>
        </p:spPr>
        <p:txBody>
          <a:bodyPr vert="horz" wrap="square" lIns="0" tIns="12065" rIns="0" bIns="0" rtlCol="0">
            <a:noAutofit/>
          </a:bodyPr>
          <a:lstStyle/>
          <a:p>
            <a:pPr marL="12700" marR="5080">
              <a:lnSpc>
                <a:spcPct val="116000"/>
              </a:lnSpc>
              <a:spcBef>
                <a:spcPts val="95"/>
              </a:spcBef>
            </a:pPr>
            <a:r>
              <a:rPr sz="2750">
                <a:latin typeface="Georgia" panose="02040502050405020303"/>
                <a:cs typeface="Georgia" panose="02040502050405020303"/>
              </a:rPr>
              <a:t>In the contemporary healthcare landscape, accessibility and transparency are paramount. Individuals seek personalized healthcare solutions tailored to their needs and preferences. Addressing these requirements, our project endeavors to develop a comprehensive platform facilitating the selection of hospitals based on user preferences. Furthermore, the platform integrates various features including doctor comparison, budget-based analysis, medicine recommendations, disease symptom prediction, and predictive analytics for diseases like cancer, heart diseases, diabetes, and mental health issues. </a:t>
            </a:r>
            <a:endParaRPr sz="2750">
              <a:latin typeface="Georgia" panose="02040502050405020303"/>
              <a:cs typeface="Georgia" panose="02040502050405020303"/>
            </a:endParaRPr>
          </a:p>
          <a:p>
            <a:pPr marL="12700" marR="5080">
              <a:lnSpc>
                <a:spcPct val="116000"/>
              </a:lnSpc>
              <a:spcBef>
                <a:spcPts val="95"/>
              </a:spcBef>
            </a:pPr>
            <a:r>
              <a:rPr sz="2750">
                <a:latin typeface="Georgia" panose="02040502050405020303"/>
                <a:cs typeface="Georgia" panose="02040502050405020303"/>
              </a:rPr>
              <a:t>The healthcare sector is witnessing a digital transformation, with technology playing a crucial role in enhancing patient experiences and outcomes. Our project aligns with this trend by leveraging technology to provide users with a user-friendly and feature-rich platform for healthcare decision-making. By integrating multiple functionalities into a single platform, we aim to address the diverse needs of users while promoting transparency and accessibility in healthcare services</a:t>
            </a:r>
            <a:r>
              <a:rPr lang="en-US" sz="2750">
                <a:latin typeface="Georgia" panose="02040502050405020303"/>
                <a:cs typeface="Georgia" panose="02040502050405020303"/>
              </a:rPr>
              <a:t>.</a:t>
            </a:r>
            <a:endParaRPr lang="en-US" sz="2750">
              <a:latin typeface="Georgia" panose="02040502050405020303"/>
              <a:cs typeface="Georgia" panose="02040502050405020303"/>
            </a:endParaRPr>
          </a:p>
        </p:txBody>
      </p:sp>
      <p:grpSp>
        <p:nvGrpSpPr>
          <p:cNvPr id="4" name="object 4"/>
          <p:cNvGrpSpPr/>
          <p:nvPr/>
        </p:nvGrpSpPr>
        <p:grpSpPr>
          <a:xfrm>
            <a:off x="16717953" y="0"/>
            <a:ext cx="1570355" cy="10287000"/>
            <a:chOff x="16717953" y="0"/>
            <a:chExt cx="1570355" cy="10287000"/>
          </a:xfrm>
        </p:grpSpPr>
        <p:sp>
          <p:nvSpPr>
            <p:cNvPr id="5" name="object 5"/>
            <p:cNvSpPr/>
            <p:nvPr/>
          </p:nvSpPr>
          <p:spPr>
            <a:xfrm>
              <a:off x="16751297" y="0"/>
              <a:ext cx="1536700" cy="1689100"/>
            </a:xfrm>
            <a:custGeom>
              <a:avLst/>
              <a:gdLst/>
              <a:ahLst/>
              <a:cxnLst/>
              <a:rect l="l" t="t" r="r" b="b"/>
              <a:pathLst>
                <a:path w="1536700" h="1689100">
                  <a:moveTo>
                    <a:pt x="1536699" y="1689099"/>
                  </a:moveTo>
                  <a:lnTo>
                    <a:pt x="0" y="1689099"/>
                  </a:lnTo>
                  <a:lnTo>
                    <a:pt x="0" y="0"/>
                  </a:lnTo>
                  <a:lnTo>
                    <a:pt x="1536699" y="0"/>
                  </a:lnTo>
                  <a:lnTo>
                    <a:pt x="1536699" y="1689099"/>
                  </a:lnTo>
                  <a:close/>
                </a:path>
              </a:pathLst>
            </a:custGeom>
            <a:solidFill>
              <a:srgbClr val="000000"/>
            </a:solidFill>
          </p:spPr>
          <p:txBody>
            <a:bodyPr wrap="square" lIns="0" tIns="0" rIns="0" bIns="0" rtlCol="0"/>
            <a:lstStyle/>
            <a:p/>
          </p:txBody>
        </p:sp>
        <p:sp>
          <p:nvSpPr>
            <p:cNvPr id="6" name="object 6"/>
            <p:cNvSpPr/>
            <p:nvPr/>
          </p:nvSpPr>
          <p:spPr>
            <a:xfrm>
              <a:off x="16717953" y="32664"/>
              <a:ext cx="66675" cy="10254615"/>
            </a:xfrm>
            <a:custGeom>
              <a:avLst/>
              <a:gdLst/>
              <a:ahLst/>
              <a:cxnLst/>
              <a:rect l="l" t="t" r="r" b="b"/>
              <a:pathLst>
                <a:path w="66675" h="10254615">
                  <a:moveTo>
                    <a:pt x="47624" y="0"/>
                  </a:moveTo>
                  <a:lnTo>
                    <a:pt x="66614" y="10254334"/>
                  </a:lnTo>
                  <a:lnTo>
                    <a:pt x="18989" y="10254334"/>
                  </a:lnTo>
                  <a:lnTo>
                    <a:pt x="0" y="88"/>
                  </a:lnTo>
                  <a:lnTo>
                    <a:pt x="47624" y="0"/>
                  </a:lnTo>
                  <a:close/>
                </a:path>
              </a:pathLst>
            </a:custGeom>
            <a:solidFill>
              <a:srgbClr val="000000"/>
            </a:solidFill>
          </p:spPr>
          <p:txBody>
            <a:bodyPr wrap="square" lIns="0" tIns="0" rIns="0" bIns="0" rtlCol="0"/>
            <a:lstStyle/>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514600" y="723900"/>
            <a:ext cx="6273165" cy="1329690"/>
          </a:xfrm>
          <a:prstGeom prst="rect">
            <a:avLst/>
          </a:prstGeom>
        </p:spPr>
        <p:txBody>
          <a:bodyPr vert="horz" wrap="square" lIns="0" tIns="184785" rIns="0" bIns="0" rtlCol="0">
            <a:spAutoFit/>
          </a:bodyPr>
          <a:lstStyle/>
          <a:p>
            <a:pPr marL="12700" marR="5080">
              <a:lnSpc>
                <a:spcPts val="8930"/>
              </a:lnSpc>
              <a:spcBef>
                <a:spcPts val="1455"/>
              </a:spcBef>
            </a:pPr>
            <a:r>
              <a:rPr sz="6600" spc="-5" dirty="0">
                <a:latin typeface="Arial" panose="020B0604020202020204"/>
                <a:cs typeface="Arial" panose="020B0604020202020204"/>
              </a:rPr>
              <a:t>O</a:t>
            </a:r>
            <a:r>
              <a:rPr sz="6600" spc="-210" dirty="0">
                <a:latin typeface="Arial" panose="020B0604020202020204"/>
                <a:cs typeface="Arial" panose="020B0604020202020204"/>
              </a:rPr>
              <a:t>B</a:t>
            </a:r>
            <a:r>
              <a:rPr sz="6600" spc="165" dirty="0">
                <a:latin typeface="Arial" panose="020B0604020202020204"/>
                <a:cs typeface="Arial" panose="020B0604020202020204"/>
              </a:rPr>
              <a:t>J</a:t>
            </a:r>
            <a:r>
              <a:rPr sz="6600" spc="-459" dirty="0">
                <a:latin typeface="Arial" panose="020B0604020202020204"/>
                <a:cs typeface="Arial" panose="020B0604020202020204"/>
              </a:rPr>
              <a:t>E</a:t>
            </a:r>
            <a:r>
              <a:rPr sz="6600" spc="-195" dirty="0">
                <a:latin typeface="Arial" panose="020B0604020202020204"/>
                <a:cs typeface="Arial" panose="020B0604020202020204"/>
              </a:rPr>
              <a:t>C</a:t>
            </a:r>
            <a:r>
              <a:rPr sz="6600" spc="-170" dirty="0">
                <a:latin typeface="Arial" panose="020B0604020202020204"/>
                <a:cs typeface="Arial" panose="020B0604020202020204"/>
              </a:rPr>
              <a:t>T</a:t>
            </a:r>
            <a:r>
              <a:rPr sz="6600" spc="415" dirty="0">
                <a:latin typeface="Arial" panose="020B0604020202020204"/>
                <a:cs typeface="Arial" panose="020B0604020202020204"/>
              </a:rPr>
              <a:t>I</a:t>
            </a:r>
            <a:r>
              <a:rPr sz="6600" spc="-185" dirty="0">
                <a:latin typeface="Arial" panose="020B0604020202020204"/>
                <a:cs typeface="Arial" panose="020B0604020202020204"/>
              </a:rPr>
              <a:t>VE</a:t>
            </a:r>
            <a:endParaRPr sz="6600" spc="-185" dirty="0">
              <a:latin typeface="Arial" panose="020B0604020202020204"/>
              <a:cs typeface="Arial" panose="020B0604020202020204"/>
            </a:endParaRPr>
          </a:p>
        </p:txBody>
      </p:sp>
      <p:sp>
        <p:nvSpPr>
          <p:cNvPr id="10" name="object 10"/>
          <p:cNvSpPr/>
          <p:nvPr/>
        </p:nvSpPr>
        <p:spPr>
          <a:xfrm>
            <a:off x="10539360" y="4248150"/>
            <a:ext cx="5123180" cy="0"/>
          </a:xfrm>
          <a:custGeom>
            <a:avLst/>
            <a:gdLst/>
            <a:ahLst/>
            <a:cxnLst/>
            <a:rect l="l" t="t" r="r" b="b"/>
            <a:pathLst>
              <a:path w="5123180">
                <a:moveTo>
                  <a:pt x="0" y="0"/>
                </a:moveTo>
                <a:lnTo>
                  <a:pt x="5122943" y="0"/>
                </a:lnTo>
              </a:path>
            </a:pathLst>
          </a:custGeom>
          <a:ln w="38099">
            <a:solidFill>
              <a:srgbClr val="000000"/>
            </a:solidFill>
          </a:ln>
        </p:spPr>
        <p:txBody>
          <a:bodyPr wrap="square" lIns="0" tIns="0" rIns="0" bIns="0" rtlCol="0"/>
          <a:lstStyle/>
          <a:p/>
        </p:txBody>
      </p:sp>
      <p:sp>
        <p:nvSpPr>
          <p:cNvPr id="12" name="Text Box 11"/>
          <p:cNvSpPr txBox="1"/>
          <p:nvPr/>
        </p:nvSpPr>
        <p:spPr>
          <a:xfrm>
            <a:off x="506730" y="3311525"/>
            <a:ext cx="17370425" cy="6622415"/>
          </a:xfrm>
          <a:prstGeom prst="rect">
            <a:avLst/>
          </a:prstGeom>
          <a:noFill/>
        </p:spPr>
        <p:txBody>
          <a:bodyPr wrap="square" rtlCol="0" anchor="t">
            <a:noAutofit/>
          </a:bodyPr>
          <a:p>
            <a:pPr marL="285750" indent="-285750">
              <a:buFont typeface="Arial" panose="020B0604020202020204" pitchFamily="34" charset="0"/>
              <a:buChar char="•"/>
            </a:pPr>
            <a:endParaRPr lang="en-GB" altLang="en-US"/>
          </a:p>
          <a:p>
            <a:pPr marL="285750" indent="-285750">
              <a:buFont typeface="Arial" panose="020B0604020202020204" pitchFamily="34" charset="0"/>
              <a:buChar char="•"/>
            </a:pPr>
            <a:r>
              <a:rPr lang="en-GB" altLang="en-US" sz="2400" b="1"/>
              <a:t>Hospital Selection</a:t>
            </a:r>
            <a:r>
              <a:rPr lang="en-GB" altLang="en-US" sz="2400"/>
              <a:t>: Enable users to easily find hospitals based on location, services offered, and patient reviews.</a:t>
            </a:r>
            <a:endParaRPr lang="en-GB" altLang="en-US" sz="2400"/>
          </a:p>
          <a:p>
            <a:pPr marL="285750" indent="-285750">
              <a:buFont typeface="Arial" panose="020B0604020202020204" pitchFamily="34" charset="0"/>
              <a:buChar char="•"/>
            </a:pPr>
            <a:endParaRPr lang="en-GB" altLang="en-US" sz="2400" b="1"/>
          </a:p>
          <a:p>
            <a:pPr marL="285750" indent="-285750">
              <a:buFont typeface="Arial" panose="020B0604020202020204" pitchFamily="34" charset="0"/>
              <a:buChar char="•"/>
            </a:pPr>
            <a:r>
              <a:rPr lang="en-GB" altLang="en-US" sz="2400" b="1"/>
              <a:t>Doctor Comparison</a:t>
            </a:r>
            <a:r>
              <a:rPr lang="en-GB" altLang="en-US" sz="2400"/>
              <a:t>: Implement a feature allowing users to evaluate physicians based on credentials, specialties, and patient feedback.</a:t>
            </a:r>
            <a:endParaRPr lang="en-GB" altLang="en-US" sz="2400"/>
          </a:p>
          <a:p>
            <a:pPr marL="285750" indent="-285750">
              <a:buFont typeface="Arial" panose="020B0604020202020204" pitchFamily="34" charset="0"/>
              <a:buChar char="•"/>
            </a:pPr>
            <a:endParaRPr lang="en-GB" altLang="en-US" sz="2400"/>
          </a:p>
          <a:p>
            <a:pPr marL="285750" indent="-285750">
              <a:buFont typeface="Arial" panose="020B0604020202020204" pitchFamily="34" charset="0"/>
              <a:buChar char="•"/>
            </a:pPr>
            <a:r>
              <a:rPr lang="en-GB" altLang="en-US" sz="2400" b="1"/>
              <a:t>Cost Analysis</a:t>
            </a:r>
            <a:r>
              <a:rPr lang="en-GB" altLang="en-US" sz="2400"/>
              <a:t>: Integrate budget-based analysis functionality enabling users to compare treatment costs across different hospitals.</a:t>
            </a:r>
            <a:endParaRPr lang="en-GB" altLang="en-US" sz="2400"/>
          </a:p>
          <a:p>
            <a:pPr marL="285750" indent="-285750">
              <a:buFont typeface="Arial" panose="020B0604020202020204" pitchFamily="34" charset="0"/>
              <a:buChar char="•"/>
            </a:pPr>
            <a:endParaRPr lang="en-GB" altLang="en-US" sz="2400" b="1"/>
          </a:p>
          <a:p>
            <a:pPr marL="285750" indent="-285750">
              <a:buFont typeface="Arial" panose="020B0604020202020204" pitchFamily="34" charset="0"/>
              <a:buChar char="•"/>
            </a:pPr>
            <a:r>
              <a:rPr lang="en-GB" altLang="en-US" sz="2400" b="1"/>
              <a:t>Medicine Recommendation</a:t>
            </a:r>
            <a:r>
              <a:rPr lang="en-GB" altLang="en-US" sz="2400"/>
              <a:t>: Deploy a search engine for medication recommendations based on user symptoms and medical history.</a:t>
            </a:r>
            <a:endParaRPr lang="en-GB" altLang="en-US" sz="2400"/>
          </a:p>
          <a:p>
            <a:pPr marL="285750" indent="-285750">
              <a:buFont typeface="Arial" panose="020B0604020202020204" pitchFamily="34" charset="0"/>
              <a:buChar char="•"/>
            </a:pPr>
            <a:endParaRPr lang="en-GB" altLang="en-US" sz="2400"/>
          </a:p>
          <a:p>
            <a:pPr marL="285750" indent="-285750">
              <a:buFont typeface="Arial" panose="020B0604020202020204" pitchFamily="34" charset="0"/>
              <a:buChar char="•"/>
            </a:pPr>
            <a:r>
              <a:rPr lang="en-GB" altLang="en-US" sz="2400" b="1"/>
              <a:t>Predictive Analytics</a:t>
            </a:r>
            <a:r>
              <a:rPr lang="en-GB" altLang="en-US" sz="2400"/>
              <a:t>: Develop predictive analytics models for disease symptom prediction, focusing on cancer, heart diseases, diabetes, </a:t>
            </a:r>
            <a:r>
              <a:rPr lang="en-GB" altLang="en-US" sz="2400" b="1"/>
              <a:t>and mental health issues.</a:t>
            </a:r>
            <a:endParaRPr lang="en-GB" altLang="en-US" sz="2400" b="1"/>
          </a:p>
          <a:p>
            <a:pPr marL="285750" indent="-285750">
              <a:buFont typeface="Arial" panose="020B0604020202020204" pitchFamily="34" charset="0"/>
              <a:buChar char="•"/>
            </a:pPr>
            <a:endParaRPr lang="en-GB" altLang="en-US" sz="2400" b="1"/>
          </a:p>
          <a:p>
            <a:pPr marL="285750" indent="-285750">
              <a:buFont typeface="Arial" panose="020B0604020202020204" pitchFamily="34" charset="0"/>
              <a:buChar char="•"/>
            </a:pPr>
            <a:r>
              <a:rPr lang="en-GB" altLang="en-US" sz="2400" b="1"/>
              <a:t>E-commerce Platform</a:t>
            </a:r>
            <a:r>
              <a:rPr lang="en-GB" altLang="en-US" sz="2400"/>
              <a:t>: Establish an e-commerce store for patients to conveniently procure medications and healthcare products.</a:t>
            </a:r>
            <a:endParaRPr lang="en-GB" altLang="en-US" sz="2400"/>
          </a:p>
          <a:p>
            <a:pPr marL="285750" indent="-285750">
              <a:buFont typeface="Arial" panose="020B0604020202020204" pitchFamily="34" charset="0"/>
              <a:buChar char="•"/>
            </a:pPr>
            <a:endParaRPr lang="en-GB" altLang="en-US" sz="2400"/>
          </a:p>
          <a:p>
            <a:pPr marL="285750" indent="-285750">
              <a:buFont typeface="Arial" panose="020B0604020202020204" pitchFamily="34" charset="0"/>
              <a:buChar char="•"/>
            </a:pPr>
            <a:r>
              <a:rPr lang="en-GB" altLang="en-US" sz="2400" b="1"/>
              <a:t>Telemedicine Integration:</a:t>
            </a:r>
            <a:r>
              <a:rPr lang="en-GB" altLang="en-US" sz="2400"/>
              <a:t> Incorporate features for virtual consultations, enabling remote access to healthcare services.</a:t>
            </a:r>
            <a:endParaRPr lang="en-GB" altLang="en-US" sz="2400"/>
          </a:p>
          <a:p>
            <a:pPr marL="285750" indent="-285750">
              <a:buFont typeface="Arial" panose="020B0604020202020204" pitchFamily="34" charset="0"/>
              <a:buChar char="•"/>
            </a:pPr>
            <a:endParaRPr lang="en-GB" altLang="en-US" sz="2400"/>
          </a:p>
          <a:p>
            <a:pPr marL="285750" indent="-285750">
              <a:buFont typeface="Arial" panose="020B0604020202020204" pitchFamily="34" charset="0"/>
              <a:buChar char="•"/>
            </a:pPr>
            <a:r>
              <a:rPr lang="en-GB" altLang="en-US" sz="2400" b="1"/>
              <a:t>Health Tracking:</a:t>
            </a:r>
            <a:r>
              <a:rPr lang="en-GB" altLang="en-US" sz="2400"/>
              <a:t> Provide tools for users to track health metrics and receive personalized recommendations.</a:t>
            </a:r>
            <a:endParaRPr lang="en-GB" altLang="en-US" sz="2400"/>
          </a:p>
          <a:p>
            <a:pPr marL="285750" indent="-285750">
              <a:buFont typeface="Arial" panose="020B0604020202020204" pitchFamily="34" charset="0"/>
              <a:buChar char="•"/>
            </a:pPr>
            <a:endParaRPr lang="en-GB" altLang="en-US" sz="2400"/>
          </a:p>
          <a:p>
            <a:pPr marL="285750" indent="-285750">
              <a:buFont typeface="Arial" panose="020B0604020202020204" pitchFamily="34" charset="0"/>
              <a:buChar char="•"/>
            </a:pPr>
            <a:endParaRPr lang="en-GB"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514600" y="723900"/>
            <a:ext cx="6273165" cy="1329690"/>
          </a:xfrm>
          <a:prstGeom prst="rect">
            <a:avLst/>
          </a:prstGeom>
        </p:spPr>
        <p:txBody>
          <a:bodyPr vert="horz" wrap="square" lIns="0" tIns="184785" rIns="0" bIns="0" rtlCol="0">
            <a:spAutoFit/>
          </a:bodyPr>
          <a:lstStyle/>
          <a:p>
            <a:pPr marL="12700" marR="5080">
              <a:lnSpc>
                <a:spcPts val="8930"/>
              </a:lnSpc>
              <a:spcBef>
                <a:spcPts val="1455"/>
              </a:spcBef>
            </a:pPr>
            <a:r>
              <a:rPr sz="6600" spc="-5" dirty="0">
                <a:latin typeface="Arial" panose="020B0604020202020204"/>
                <a:cs typeface="Arial" panose="020B0604020202020204"/>
              </a:rPr>
              <a:t>O</a:t>
            </a:r>
            <a:r>
              <a:rPr sz="6600" spc="-210" dirty="0">
                <a:latin typeface="Arial" panose="020B0604020202020204"/>
                <a:cs typeface="Arial" panose="020B0604020202020204"/>
              </a:rPr>
              <a:t>B</a:t>
            </a:r>
            <a:r>
              <a:rPr sz="6600" spc="165" dirty="0">
                <a:latin typeface="Arial" panose="020B0604020202020204"/>
                <a:cs typeface="Arial" panose="020B0604020202020204"/>
              </a:rPr>
              <a:t>J</a:t>
            </a:r>
            <a:r>
              <a:rPr sz="6600" spc="-459" dirty="0">
                <a:latin typeface="Arial" panose="020B0604020202020204"/>
                <a:cs typeface="Arial" panose="020B0604020202020204"/>
              </a:rPr>
              <a:t>E</a:t>
            </a:r>
            <a:r>
              <a:rPr sz="6600" spc="-195" dirty="0">
                <a:latin typeface="Arial" panose="020B0604020202020204"/>
                <a:cs typeface="Arial" panose="020B0604020202020204"/>
              </a:rPr>
              <a:t>C</a:t>
            </a:r>
            <a:r>
              <a:rPr sz="6600" spc="-170" dirty="0">
                <a:latin typeface="Arial" panose="020B0604020202020204"/>
                <a:cs typeface="Arial" panose="020B0604020202020204"/>
              </a:rPr>
              <a:t>T</a:t>
            </a:r>
            <a:r>
              <a:rPr sz="6600" spc="415" dirty="0">
                <a:latin typeface="Arial" panose="020B0604020202020204"/>
                <a:cs typeface="Arial" panose="020B0604020202020204"/>
              </a:rPr>
              <a:t>I</a:t>
            </a:r>
            <a:r>
              <a:rPr sz="6600" spc="-185" dirty="0">
                <a:latin typeface="Arial" panose="020B0604020202020204"/>
                <a:cs typeface="Arial" panose="020B0604020202020204"/>
              </a:rPr>
              <a:t>VE</a:t>
            </a:r>
            <a:endParaRPr sz="6600" spc="-185" dirty="0">
              <a:latin typeface="Arial" panose="020B0604020202020204"/>
              <a:cs typeface="Arial" panose="020B0604020202020204"/>
            </a:endParaRPr>
          </a:p>
        </p:txBody>
      </p:sp>
      <p:sp>
        <p:nvSpPr>
          <p:cNvPr id="10" name="object 10"/>
          <p:cNvSpPr/>
          <p:nvPr/>
        </p:nvSpPr>
        <p:spPr>
          <a:xfrm>
            <a:off x="10539360" y="4248150"/>
            <a:ext cx="5123180" cy="0"/>
          </a:xfrm>
          <a:custGeom>
            <a:avLst/>
            <a:gdLst/>
            <a:ahLst/>
            <a:cxnLst/>
            <a:rect l="l" t="t" r="r" b="b"/>
            <a:pathLst>
              <a:path w="5123180">
                <a:moveTo>
                  <a:pt x="0" y="0"/>
                </a:moveTo>
                <a:lnTo>
                  <a:pt x="5122943" y="0"/>
                </a:lnTo>
              </a:path>
            </a:pathLst>
          </a:custGeom>
          <a:ln w="38099">
            <a:solidFill>
              <a:srgbClr val="000000"/>
            </a:solidFill>
          </a:ln>
        </p:spPr>
        <p:txBody>
          <a:bodyPr wrap="square" lIns="0" tIns="0" rIns="0" bIns="0" rtlCol="0"/>
          <a:lstStyle/>
          <a:p/>
        </p:txBody>
      </p:sp>
      <p:sp>
        <p:nvSpPr>
          <p:cNvPr id="12" name="Text Box 11"/>
          <p:cNvSpPr txBox="1"/>
          <p:nvPr/>
        </p:nvSpPr>
        <p:spPr>
          <a:xfrm>
            <a:off x="381000" y="3311525"/>
            <a:ext cx="17370425" cy="6622415"/>
          </a:xfrm>
          <a:prstGeom prst="rect">
            <a:avLst/>
          </a:prstGeom>
          <a:noFill/>
        </p:spPr>
        <p:txBody>
          <a:bodyPr wrap="square" rtlCol="0" anchor="t">
            <a:noAutofit/>
          </a:bodyPr>
          <a:p>
            <a:pPr marL="285750" indent="-285750">
              <a:buFont typeface="Arial" panose="020B0604020202020204" pitchFamily="34" charset="0"/>
              <a:buChar char="•"/>
            </a:pPr>
            <a:r>
              <a:rPr lang="en-GB" altLang="en-US" sz="2400" b="1">
                <a:sym typeface="+mn-ea"/>
              </a:rPr>
              <a:t>Appointment Scheduling</a:t>
            </a:r>
            <a:r>
              <a:rPr lang="en-GB" altLang="en-US" sz="2400">
                <a:sym typeface="+mn-ea"/>
              </a:rPr>
              <a:t>: Implement a system for users to book appointments online and receive reminders.</a:t>
            </a:r>
            <a:endParaRPr lang="en-GB" altLang="en-US" sz="2400">
              <a:sym typeface="+mn-ea"/>
            </a:endParaRPr>
          </a:p>
          <a:p>
            <a:pPr marL="285750" indent="-285750">
              <a:buFont typeface="Arial" panose="020B0604020202020204" pitchFamily="34" charset="0"/>
              <a:buChar char="•"/>
            </a:pPr>
            <a:endParaRPr lang="en-GB" altLang="en-US" sz="2400"/>
          </a:p>
          <a:p>
            <a:pPr marL="285750" indent="-285750">
              <a:buFont typeface="Arial" panose="020B0604020202020204" pitchFamily="34" charset="0"/>
              <a:buChar char="•"/>
            </a:pPr>
            <a:endParaRPr lang="en-GB" altLang="en-US" sz="2400"/>
          </a:p>
          <a:p>
            <a:pPr marL="285750" indent="-285750">
              <a:buFont typeface="Arial" panose="020B0604020202020204" pitchFamily="34" charset="0"/>
              <a:buChar char="•"/>
            </a:pPr>
            <a:r>
              <a:rPr lang="en-GB" altLang="en-US" sz="2400" b="1">
                <a:sym typeface="+mn-ea"/>
              </a:rPr>
              <a:t>Community Support:</a:t>
            </a:r>
            <a:r>
              <a:rPr lang="en-GB" altLang="en-US" sz="2400">
                <a:sym typeface="+mn-ea"/>
              </a:rPr>
              <a:t> Create a community space for users to connect, share experiences, and provide support.</a:t>
            </a:r>
            <a:endParaRPr lang="en-GB" altLang="en-US" sz="2400"/>
          </a:p>
          <a:p>
            <a:pPr marL="285750" indent="-285750">
              <a:buFont typeface="Arial" panose="020B0604020202020204" pitchFamily="34" charset="0"/>
              <a:buChar char="•"/>
            </a:pPr>
            <a:endParaRPr lang="en-GB" altLang="en-US" sz="2400"/>
          </a:p>
          <a:p>
            <a:pPr marL="285750" indent="-285750">
              <a:buFont typeface="Arial" panose="020B0604020202020204" pitchFamily="34" charset="0"/>
              <a:buChar char="•"/>
            </a:pPr>
            <a:r>
              <a:rPr lang="en-GB" altLang="en-US" sz="2400" b="1">
                <a:sym typeface="+mn-ea"/>
              </a:rPr>
              <a:t>Language and Accessibility</a:t>
            </a:r>
            <a:r>
              <a:rPr lang="en-GB" altLang="en-US" sz="2400">
                <a:sym typeface="+mn-ea"/>
              </a:rPr>
              <a:t>: Ensure accessibility features and language translation options for diverse users.</a:t>
            </a:r>
            <a:endParaRPr lang="en-GB" altLang="en-US" sz="2400"/>
          </a:p>
          <a:p>
            <a:pPr marL="285750" indent="-285750">
              <a:buFont typeface="Arial" panose="020B0604020202020204" pitchFamily="34" charset="0"/>
              <a:buChar char="•"/>
            </a:pPr>
            <a:endParaRPr lang="en-GB" altLang="en-US" sz="2400" b="1"/>
          </a:p>
          <a:p>
            <a:pPr marL="285750" indent="-285750">
              <a:buFont typeface="Arial" panose="020B0604020202020204" pitchFamily="34" charset="0"/>
              <a:buChar char="•"/>
            </a:pPr>
            <a:r>
              <a:rPr lang="en-GB" altLang="en-US" sz="2400" b="1">
                <a:sym typeface="+mn-ea"/>
              </a:rPr>
              <a:t>Integration with Wearable Devices:</a:t>
            </a:r>
            <a:r>
              <a:rPr lang="en-GB" altLang="en-US" sz="2400">
                <a:sym typeface="+mn-ea"/>
              </a:rPr>
              <a:t> Connect with wearable fitness trackers to integrate health data seamlessly.</a:t>
            </a:r>
            <a:endParaRPr lang="en-GB" altLang="en-US" sz="2400"/>
          </a:p>
          <a:p>
            <a:pPr marL="285750" indent="-285750">
              <a:buFont typeface="Arial" panose="020B0604020202020204" pitchFamily="34" charset="0"/>
              <a:buChar char="•"/>
            </a:pPr>
            <a:endParaRPr lang="en-GB" altLang="en-US" sz="2400"/>
          </a:p>
          <a:p>
            <a:pPr marL="285750" indent="-285750">
              <a:buFont typeface="Arial" panose="020B0604020202020204" pitchFamily="34" charset="0"/>
              <a:buChar char="•"/>
            </a:pPr>
            <a:r>
              <a:rPr lang="en-GB" altLang="en-US" sz="2400" b="1">
                <a:sym typeface="+mn-ea"/>
              </a:rPr>
              <a:t>Electronic Health Records (EHR) Integration</a:t>
            </a:r>
            <a:r>
              <a:rPr lang="en-GB" altLang="en-US" sz="2400">
                <a:sym typeface="+mn-ea"/>
              </a:rPr>
              <a:t>: Enable integration with EHR systems for comprehensive patient data access.</a:t>
            </a:r>
            <a:endParaRPr lang="en-GB" altLang="en-US" sz="2400"/>
          </a:p>
          <a:p>
            <a:pPr marL="285750" indent="-285750">
              <a:buFont typeface="Arial" panose="020B0604020202020204" pitchFamily="34" charset="0"/>
              <a:buChar char="•"/>
            </a:pPr>
            <a:endParaRPr lang="en-GB" altLang="en-US" sz="2400"/>
          </a:p>
          <a:p>
            <a:pPr marL="285750" indent="-285750">
              <a:buFont typeface="Arial" panose="020B0604020202020204" pitchFamily="34" charset="0"/>
              <a:buChar char="•"/>
            </a:pPr>
            <a:r>
              <a:rPr lang="en-GB" altLang="en-US" sz="2400" b="1">
                <a:sym typeface="+mn-ea"/>
              </a:rPr>
              <a:t>Emergency Assistance: </a:t>
            </a:r>
            <a:r>
              <a:rPr lang="en-GB" altLang="en-US" sz="2400">
                <a:sym typeface="+mn-ea"/>
              </a:rPr>
              <a:t>Provide features for users to access emergency services and share medical information.</a:t>
            </a:r>
            <a:endParaRPr lang="en-GB" altLang="en-US" sz="2400"/>
          </a:p>
          <a:p>
            <a:pPr marL="285750" indent="-285750">
              <a:buFont typeface="Arial" panose="020B0604020202020204" pitchFamily="34" charset="0"/>
              <a:buChar char="•"/>
            </a:pPr>
            <a:endParaRPr lang="en-GB" altLang="en-US" sz="2400" b="1"/>
          </a:p>
          <a:p>
            <a:pPr marL="285750" indent="-285750">
              <a:buFont typeface="Arial" panose="020B0604020202020204" pitchFamily="34" charset="0"/>
              <a:buChar char="•"/>
            </a:pPr>
            <a:r>
              <a:rPr lang="en-GB" altLang="en-US" sz="2400" b="1">
                <a:sym typeface="+mn-ea"/>
              </a:rPr>
              <a:t>Health Insurance Integration</a:t>
            </a:r>
            <a:r>
              <a:rPr lang="en-GB" altLang="en-US" sz="2400">
                <a:sym typeface="+mn-ea"/>
              </a:rPr>
              <a:t>: Facilitate interaction with health insurance providers for coverage information and claims submission</a:t>
            </a:r>
            <a:r>
              <a:rPr lang="en-GB" altLang="en-US">
                <a:sym typeface="+mn-ea"/>
              </a:rPr>
              <a:t>.</a:t>
            </a: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ext Box 1"/>
          <p:cNvSpPr txBox="1"/>
          <p:nvPr/>
        </p:nvSpPr>
        <p:spPr>
          <a:xfrm>
            <a:off x="4038600" y="495300"/>
            <a:ext cx="9144000" cy="1236345"/>
          </a:xfrm>
          <a:prstGeom prst="rect">
            <a:avLst/>
          </a:prstGeom>
          <a:noFill/>
        </p:spPr>
        <p:txBody>
          <a:bodyPr wrap="square" rtlCol="0" anchor="t">
            <a:spAutoFit/>
          </a:bodyPr>
          <a:p>
            <a:pPr marL="12700" marR="5080">
              <a:lnSpc>
                <a:spcPts val="8930"/>
              </a:lnSpc>
              <a:spcBef>
                <a:spcPts val="1455"/>
              </a:spcBef>
            </a:pPr>
            <a:r>
              <a:rPr lang="en-US" altLang="en-GB" sz="6600" spc="-185" dirty="0">
                <a:latin typeface="Arial" panose="020B0604020202020204"/>
                <a:cs typeface="Arial" panose="020B0604020202020204"/>
                <a:sym typeface="+mn-ea"/>
              </a:rPr>
              <a:t>PROBLEM STATEMENT</a:t>
            </a:r>
            <a:endParaRPr lang="en-US" altLang="en-GB" sz="6600" spc="-185" dirty="0">
              <a:latin typeface="Arial" panose="020B0604020202020204"/>
              <a:cs typeface="Arial" panose="020B0604020202020204"/>
              <a:sym typeface="+mn-ea"/>
            </a:endParaRPr>
          </a:p>
        </p:txBody>
      </p:sp>
      <p:sp>
        <p:nvSpPr>
          <p:cNvPr id="4" name="Text Box 3"/>
          <p:cNvSpPr txBox="1"/>
          <p:nvPr/>
        </p:nvSpPr>
        <p:spPr>
          <a:xfrm>
            <a:off x="1536065" y="2552700"/>
            <a:ext cx="15906115" cy="5695950"/>
          </a:xfrm>
          <a:prstGeom prst="rect">
            <a:avLst/>
          </a:prstGeom>
          <a:noFill/>
        </p:spPr>
        <p:txBody>
          <a:bodyPr wrap="square" rtlCol="0" anchor="t">
            <a:noAutofit/>
          </a:bodyPr>
          <a:p>
            <a:pPr marL="285750" indent="-285750">
              <a:lnSpc>
                <a:spcPct val="130000"/>
              </a:lnSpc>
              <a:buFont typeface="Arial" panose="020B0604020202020204" pitchFamily="34" charset="0"/>
              <a:buChar char="•"/>
            </a:pPr>
            <a:r>
              <a:rPr lang="en-GB" altLang="en-US" sz="2800"/>
              <a:t>Difficulty in finding suitable hospitals and physicians based on location, services offered, and patient feedback.</a:t>
            </a:r>
            <a:endParaRPr lang="en-GB" altLang="en-US" sz="2800"/>
          </a:p>
          <a:p>
            <a:pPr marL="285750" indent="-285750">
              <a:lnSpc>
                <a:spcPct val="130000"/>
              </a:lnSpc>
              <a:buFont typeface="Arial" panose="020B0604020202020204" pitchFamily="34" charset="0"/>
              <a:buChar char="•"/>
            </a:pPr>
            <a:r>
              <a:rPr lang="en-GB" altLang="en-US" sz="2800"/>
              <a:t>Lack of comprehensive cost analysis tools, making it challenging for patients to compare treatment costs across different healthcare providers.</a:t>
            </a:r>
            <a:endParaRPr lang="en-GB" altLang="en-US" sz="2800"/>
          </a:p>
          <a:p>
            <a:pPr marL="285750" indent="-285750">
              <a:lnSpc>
                <a:spcPct val="130000"/>
              </a:lnSpc>
              <a:buFont typeface="Arial" panose="020B0604020202020204" pitchFamily="34" charset="0"/>
              <a:buChar char="•"/>
            </a:pPr>
            <a:r>
              <a:rPr lang="en-GB" altLang="en-US" sz="2800"/>
              <a:t>Inefficiency in accessing medication recommendations tailored to individual symptoms and medical history.</a:t>
            </a:r>
            <a:endParaRPr lang="en-GB" altLang="en-US" sz="2800"/>
          </a:p>
          <a:p>
            <a:pPr marL="285750" indent="-285750">
              <a:lnSpc>
                <a:spcPct val="130000"/>
              </a:lnSpc>
              <a:buFont typeface="Arial" panose="020B0604020202020204" pitchFamily="34" charset="0"/>
              <a:buChar char="•"/>
            </a:pPr>
            <a:r>
              <a:rPr lang="en-GB" altLang="en-US" sz="2800"/>
              <a:t>Limited availability of predictive analytics models for early disease symptom prediction, particularly in areas like cancer, heart diseases, diabetes, and mental health issues.</a:t>
            </a:r>
            <a:endParaRPr lang="en-GB" altLang="en-US" sz="2800"/>
          </a:p>
          <a:p>
            <a:pPr marL="285750" indent="-285750">
              <a:lnSpc>
                <a:spcPct val="130000"/>
              </a:lnSpc>
              <a:buFont typeface="Arial" panose="020B0604020202020204" pitchFamily="34" charset="0"/>
              <a:buChar char="•"/>
            </a:pPr>
            <a:r>
              <a:rPr lang="en-GB" altLang="en-US" sz="2800"/>
              <a:t>Inconvenience in procuring medications and healthcare products, necessitating a more streamlined e-commerce solution.</a:t>
            </a:r>
            <a:endParaRPr lang="en-GB" altLang="en-US" sz="2800"/>
          </a:p>
          <a:p>
            <a:pPr marL="285750" indent="-285750">
              <a:lnSpc>
                <a:spcPct val="130000"/>
              </a:lnSpc>
              <a:buFont typeface="Arial" panose="020B0604020202020204" pitchFamily="34" charset="0"/>
              <a:buChar char="•"/>
            </a:pPr>
            <a:r>
              <a:rPr lang="en-GB" altLang="en-US" sz="2800"/>
              <a:t>Limited access to virtual healthcare services, preventing patients from accessing timely care remotely.</a:t>
            </a:r>
            <a:endParaRPr lang="en-GB" altLang="en-US" sz="2800"/>
          </a:p>
          <a:p>
            <a:pPr marL="285750" indent="-285750">
              <a:lnSpc>
                <a:spcPct val="130000"/>
              </a:lnSpc>
              <a:buFont typeface="Arial" panose="020B0604020202020204" pitchFamily="34" charset="0"/>
              <a:buChar char="•"/>
            </a:pPr>
            <a:r>
              <a:rPr lang="en-GB" altLang="en-US" sz="2800"/>
              <a:t>Challenges in health tracking, appointment scheduling, and accessing emergency assistance efficiently.</a:t>
            </a:r>
            <a:endParaRPr lang="en-GB" altLang="en-US" sz="2800"/>
          </a:p>
          <a:p>
            <a:pPr marL="285750" indent="-285750">
              <a:lnSpc>
                <a:spcPct val="130000"/>
              </a:lnSpc>
              <a:buFont typeface="Arial" panose="020B0604020202020204" pitchFamily="34" charset="0"/>
              <a:buChar char="•"/>
            </a:pPr>
            <a:r>
              <a:rPr lang="en-GB" altLang="en-US" sz="2800"/>
              <a:t>Lack of integration with wearable devices, electronic health records (EHR), and health insurance providers, hindering seamless access to comprehensive healthcare information and services.</a:t>
            </a:r>
            <a:endParaRPr lang="en-GB"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710025" y="8597900"/>
            <a:ext cx="1577975" cy="1689100"/>
          </a:xfrm>
          <a:custGeom>
            <a:avLst/>
            <a:gdLst/>
            <a:ahLst/>
            <a:cxnLst/>
            <a:rect l="l" t="t" r="r" b="b"/>
            <a:pathLst>
              <a:path w="1577975" h="1689100">
                <a:moveTo>
                  <a:pt x="1577973" y="1689099"/>
                </a:moveTo>
                <a:lnTo>
                  <a:pt x="0" y="1689099"/>
                </a:lnTo>
                <a:lnTo>
                  <a:pt x="0" y="0"/>
                </a:lnTo>
                <a:lnTo>
                  <a:pt x="1577973" y="0"/>
                </a:lnTo>
                <a:lnTo>
                  <a:pt x="1577973" y="1689099"/>
                </a:lnTo>
                <a:close/>
              </a:path>
            </a:pathLst>
          </a:custGeom>
          <a:solidFill>
            <a:srgbClr val="000000"/>
          </a:solidFill>
        </p:spPr>
        <p:txBody>
          <a:bodyPr wrap="square" lIns="0" tIns="0" rIns="0" bIns="0" rtlCol="0"/>
          <a:lstStyle/>
          <a:p/>
        </p:txBody>
      </p:sp>
      <p:sp>
        <p:nvSpPr>
          <p:cNvPr id="4" name="object 4"/>
          <p:cNvSpPr txBox="1">
            <a:spLocks noGrp="1"/>
          </p:cNvSpPr>
          <p:nvPr>
            <p:ph type="title"/>
          </p:nvPr>
        </p:nvSpPr>
        <p:spPr>
          <a:xfrm>
            <a:off x="342025" y="926527"/>
            <a:ext cx="5886450" cy="878840"/>
          </a:xfrm>
          <a:prstGeom prst="rect">
            <a:avLst/>
          </a:prstGeom>
        </p:spPr>
        <p:txBody>
          <a:bodyPr vert="horz" wrap="square" lIns="0" tIns="12700" rIns="0" bIns="0" rtlCol="0">
            <a:spAutoFit/>
          </a:bodyPr>
          <a:lstStyle/>
          <a:p>
            <a:pPr marL="12700">
              <a:lnSpc>
                <a:spcPct val="100000"/>
              </a:lnSpc>
              <a:spcBef>
                <a:spcPts val="100"/>
              </a:spcBef>
            </a:pPr>
            <a:r>
              <a:rPr sz="5600" spc="45" dirty="0">
                <a:latin typeface="Times New Roman" panose="02020603050405020304"/>
                <a:cs typeface="Times New Roman" panose="02020603050405020304"/>
              </a:rPr>
              <a:t>Literature </a:t>
            </a:r>
            <a:r>
              <a:rPr sz="5600" spc="300" dirty="0">
                <a:latin typeface="Times New Roman" panose="02020603050405020304"/>
                <a:cs typeface="Times New Roman" panose="02020603050405020304"/>
              </a:rPr>
              <a:t>Review</a:t>
            </a:r>
            <a:endParaRPr sz="5600">
              <a:latin typeface="Times New Roman" panose="02020603050405020304"/>
              <a:cs typeface="Times New Roman" panose="02020603050405020304"/>
            </a:endParaRPr>
          </a:p>
        </p:txBody>
      </p:sp>
      <p:sp>
        <p:nvSpPr>
          <p:cNvPr id="5" name="object 5"/>
          <p:cNvSpPr txBox="1"/>
          <p:nvPr/>
        </p:nvSpPr>
        <p:spPr>
          <a:xfrm>
            <a:off x="635" y="2171700"/>
            <a:ext cx="8755380" cy="8809990"/>
          </a:xfrm>
          <a:prstGeom prst="rect">
            <a:avLst/>
          </a:prstGeom>
        </p:spPr>
        <p:txBody>
          <a:bodyPr vert="horz" wrap="square" lIns="0" tIns="12700" rIns="0" bIns="0" rtlCol="0">
            <a:spAutoFit/>
          </a:bodyPr>
          <a:lstStyle/>
          <a:p>
            <a:pPr marL="12700" marR="20320">
              <a:lnSpc>
                <a:spcPct val="122000"/>
              </a:lnSpc>
              <a:spcBef>
                <a:spcPts val="100"/>
              </a:spcBef>
            </a:pPr>
            <a:r>
              <a:rPr lang="en-US" sz="2300" b="1">
                <a:latin typeface="Georgia" panose="02040502050405020303"/>
                <a:cs typeface="Georgia" panose="02040502050405020303"/>
              </a:rPr>
              <a:t>1.</a:t>
            </a:r>
            <a:r>
              <a:rPr sz="2300" b="1">
                <a:latin typeface="Georgia" panose="02040502050405020303"/>
                <a:cs typeface="Georgia" panose="02040502050405020303"/>
              </a:rPr>
              <a:t>Hospital and Doctor Selection:</a:t>
            </a:r>
            <a:endParaRPr sz="2300" b="1">
              <a:latin typeface="Georgia" panose="02040502050405020303"/>
              <a:cs typeface="Georgia" panose="02040502050405020303"/>
            </a:endParaRPr>
          </a:p>
          <a:p>
            <a:pPr marL="812800" marR="20320" lvl="1" indent="-342900">
              <a:lnSpc>
                <a:spcPct val="122000"/>
              </a:lnSpc>
              <a:spcBef>
                <a:spcPts val="100"/>
              </a:spcBef>
              <a:buFont typeface="Arial" panose="020B0604020202020204" pitchFamily="34" charset="0"/>
              <a:buChar char="•"/>
            </a:pPr>
            <a:endParaRPr sz="2300">
              <a:latin typeface="Georgia" panose="02040502050405020303"/>
              <a:cs typeface="Georgia" panose="02040502050405020303"/>
            </a:endParaRPr>
          </a:p>
          <a:p>
            <a:pPr marL="812800" marR="20320" lvl="1" indent="-342900">
              <a:lnSpc>
                <a:spcPct val="122000"/>
              </a:lnSpc>
              <a:spcBef>
                <a:spcPts val="100"/>
              </a:spcBef>
              <a:buFont typeface="Arial" panose="020B0604020202020204" pitchFamily="34" charset="0"/>
              <a:buChar char="•"/>
            </a:pPr>
            <a:r>
              <a:rPr sz="2300">
                <a:latin typeface="Georgia" panose="02040502050405020303"/>
                <a:cs typeface="Georgia" panose="02040502050405020303"/>
              </a:rPr>
              <a:t>User-friendly platforms incorporating patient feedback crucial for informed decision-making.</a:t>
            </a:r>
            <a:endParaRPr sz="2300">
              <a:latin typeface="Georgia" panose="02040502050405020303"/>
              <a:cs typeface="Georgia" panose="02040502050405020303"/>
            </a:endParaRPr>
          </a:p>
          <a:p>
            <a:pPr marL="812800" marR="20320" lvl="1" indent="-342900">
              <a:lnSpc>
                <a:spcPct val="122000"/>
              </a:lnSpc>
              <a:spcBef>
                <a:spcPts val="100"/>
              </a:spcBef>
              <a:buFont typeface="Arial" panose="020B0604020202020204" pitchFamily="34" charset="0"/>
              <a:buChar char="•"/>
            </a:pPr>
            <a:r>
              <a:rPr sz="2300">
                <a:latin typeface="Georgia" panose="02040502050405020303"/>
                <a:cs typeface="Georgia" panose="02040502050405020303"/>
              </a:rPr>
              <a:t>Smith et al. (2019) stress the impact of patient reviews on satisfaction and outcomes.</a:t>
            </a:r>
            <a:endParaRPr sz="2300">
              <a:latin typeface="Georgia" panose="02040502050405020303"/>
              <a:cs typeface="Georgia" panose="02040502050405020303"/>
            </a:endParaRPr>
          </a:p>
          <a:p>
            <a:pPr marL="469900" marR="20320" lvl="1">
              <a:lnSpc>
                <a:spcPct val="122000"/>
              </a:lnSpc>
              <a:spcBef>
                <a:spcPts val="100"/>
              </a:spcBef>
            </a:pPr>
            <a:r>
              <a:rPr lang="en-US" sz="2300" b="1">
                <a:latin typeface="Georgia" panose="02040502050405020303"/>
                <a:cs typeface="Georgia" panose="02040502050405020303"/>
              </a:rPr>
              <a:t>2.</a:t>
            </a:r>
            <a:r>
              <a:rPr sz="2300" b="1">
                <a:latin typeface="Georgia" panose="02040502050405020303"/>
                <a:cs typeface="Georgia" panose="02040502050405020303"/>
              </a:rPr>
              <a:t>Predictive Analytics:</a:t>
            </a:r>
            <a:endParaRPr sz="2300" b="1">
              <a:latin typeface="Georgia" panose="02040502050405020303"/>
              <a:cs typeface="Georgia" panose="02040502050405020303"/>
            </a:endParaRPr>
          </a:p>
          <a:p>
            <a:pPr marL="469900" marR="20320" lvl="1">
              <a:lnSpc>
                <a:spcPct val="122000"/>
              </a:lnSpc>
              <a:spcBef>
                <a:spcPts val="100"/>
              </a:spcBef>
            </a:pPr>
            <a:endParaRPr sz="2300">
              <a:latin typeface="Georgia" panose="02040502050405020303"/>
              <a:cs typeface="Georgia" panose="02040502050405020303"/>
            </a:endParaRPr>
          </a:p>
          <a:p>
            <a:pPr marL="812800" marR="20320" lvl="1" indent="-342900">
              <a:lnSpc>
                <a:spcPct val="122000"/>
              </a:lnSpc>
              <a:spcBef>
                <a:spcPts val="100"/>
              </a:spcBef>
              <a:buFont typeface="Arial" panose="020B0604020202020204" pitchFamily="34" charset="0"/>
              <a:buChar char="•"/>
            </a:pPr>
            <a:r>
              <a:rPr sz="2300">
                <a:latin typeface="Georgia" panose="02040502050405020303"/>
                <a:cs typeface="Georgia" panose="02040502050405020303"/>
              </a:rPr>
              <a:t>Machine learning aids in disease symptom prediction and patient risk assessment.</a:t>
            </a:r>
            <a:endParaRPr sz="2300">
              <a:latin typeface="Georgia" panose="02040502050405020303"/>
              <a:cs typeface="Georgia" panose="02040502050405020303"/>
            </a:endParaRPr>
          </a:p>
          <a:p>
            <a:pPr marL="812800" marR="20320" lvl="1" indent="-342900">
              <a:lnSpc>
                <a:spcPct val="122000"/>
              </a:lnSpc>
              <a:spcBef>
                <a:spcPts val="100"/>
              </a:spcBef>
              <a:buFont typeface="Arial" panose="020B0604020202020204" pitchFamily="34" charset="0"/>
              <a:buChar char="•"/>
            </a:pPr>
            <a:r>
              <a:rPr sz="2300">
                <a:latin typeface="Georgia" panose="02040502050405020303"/>
                <a:cs typeface="Georgia" panose="02040502050405020303"/>
              </a:rPr>
              <a:t>Johnson et al. (2020) showcase the efficacy of predictive models in early intervention.</a:t>
            </a:r>
            <a:endParaRPr sz="2300">
              <a:latin typeface="Georgia" panose="02040502050405020303"/>
              <a:cs typeface="Georgia" panose="02040502050405020303"/>
            </a:endParaRPr>
          </a:p>
          <a:p>
            <a:pPr marL="469900" marR="20320" lvl="1">
              <a:lnSpc>
                <a:spcPct val="122000"/>
              </a:lnSpc>
              <a:spcBef>
                <a:spcPts val="100"/>
              </a:spcBef>
            </a:pPr>
            <a:r>
              <a:rPr lang="en-US" sz="2300" b="1">
                <a:latin typeface="Georgia" panose="02040502050405020303"/>
                <a:cs typeface="Georgia" panose="02040502050405020303"/>
              </a:rPr>
              <a:t> 3 . </a:t>
            </a:r>
            <a:r>
              <a:rPr sz="2300" b="1">
                <a:latin typeface="Georgia" panose="02040502050405020303"/>
                <a:cs typeface="Georgia" panose="02040502050405020303"/>
              </a:rPr>
              <a:t>E</a:t>
            </a:r>
            <a:r>
              <a:rPr lang="en-US" sz="2300" b="1">
                <a:latin typeface="Georgia" panose="02040502050405020303"/>
                <a:cs typeface="Georgia" panose="02040502050405020303"/>
              </a:rPr>
              <a:t> </a:t>
            </a:r>
            <a:r>
              <a:rPr sz="2300" b="1">
                <a:latin typeface="Georgia" panose="02040502050405020303"/>
                <a:cs typeface="Georgia" panose="02040502050405020303"/>
              </a:rPr>
              <a:t>-commerce in Healthcare:</a:t>
            </a:r>
            <a:endParaRPr sz="2300" b="1">
              <a:latin typeface="Georgia" panose="02040502050405020303"/>
              <a:cs typeface="Georgia" panose="02040502050405020303"/>
            </a:endParaRPr>
          </a:p>
          <a:p>
            <a:pPr marL="469900" marR="20320" lvl="1">
              <a:lnSpc>
                <a:spcPct val="122000"/>
              </a:lnSpc>
              <a:spcBef>
                <a:spcPts val="100"/>
              </a:spcBef>
            </a:pPr>
            <a:endParaRPr sz="2300">
              <a:latin typeface="Georgia" panose="02040502050405020303"/>
              <a:cs typeface="Georgia" panose="02040502050405020303"/>
            </a:endParaRPr>
          </a:p>
          <a:p>
            <a:pPr marL="812800" marR="20320" lvl="1" indent="-342900">
              <a:lnSpc>
                <a:spcPct val="122000"/>
              </a:lnSpc>
              <a:spcBef>
                <a:spcPts val="100"/>
              </a:spcBef>
              <a:buFont typeface="Arial" panose="020B0604020202020204" pitchFamily="34" charset="0"/>
              <a:buChar char="•"/>
            </a:pPr>
            <a:r>
              <a:rPr sz="2300">
                <a:latin typeface="Georgia" panose="02040502050405020303"/>
                <a:cs typeface="Georgia" panose="02040502050405020303"/>
              </a:rPr>
              <a:t>Online pharmacies enhance medication access and adherence.</a:t>
            </a:r>
            <a:endParaRPr sz="2300">
              <a:latin typeface="Georgia" panose="02040502050405020303"/>
              <a:cs typeface="Georgia" panose="02040502050405020303"/>
            </a:endParaRPr>
          </a:p>
          <a:p>
            <a:pPr marL="812800" marR="20320" lvl="1" indent="-342900">
              <a:lnSpc>
                <a:spcPct val="122000"/>
              </a:lnSpc>
              <a:spcBef>
                <a:spcPts val="100"/>
              </a:spcBef>
              <a:buFont typeface="Arial" panose="020B0604020202020204" pitchFamily="34" charset="0"/>
              <a:buChar char="•"/>
            </a:pPr>
            <a:r>
              <a:rPr sz="2300">
                <a:latin typeface="Georgia" panose="02040502050405020303"/>
                <a:cs typeface="Georgia" panose="02040502050405020303"/>
              </a:rPr>
              <a:t>Chen et al. (2018) highlight the importance of secure and convenient platforms.</a:t>
            </a:r>
            <a:endParaRPr sz="2300">
              <a:latin typeface="Georgia" panose="02040502050405020303"/>
              <a:cs typeface="Georgia" panose="02040502050405020303"/>
            </a:endParaRPr>
          </a:p>
          <a:p>
            <a:pPr marL="12700" marR="20320">
              <a:lnSpc>
                <a:spcPct val="122000"/>
              </a:lnSpc>
              <a:spcBef>
                <a:spcPts val="100"/>
              </a:spcBef>
            </a:pPr>
            <a:endParaRPr sz="2300">
              <a:latin typeface="Georgia" panose="02040502050405020303"/>
              <a:cs typeface="Georgia" panose="02040502050405020303"/>
            </a:endParaRPr>
          </a:p>
          <a:p>
            <a:pPr marL="12700" marR="20320">
              <a:lnSpc>
                <a:spcPct val="122000"/>
              </a:lnSpc>
              <a:spcBef>
                <a:spcPts val="100"/>
              </a:spcBef>
            </a:pPr>
            <a:endParaRPr sz="2300">
              <a:latin typeface="Georgia" panose="02040502050405020303"/>
              <a:cs typeface="Georgia" panose="020405020504050203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10025" y="8597900"/>
            <a:ext cx="1577975" cy="1689100"/>
          </a:xfrm>
          <a:custGeom>
            <a:avLst/>
            <a:gdLst/>
            <a:ahLst/>
            <a:cxnLst/>
            <a:rect l="l" t="t" r="r" b="b"/>
            <a:pathLst>
              <a:path w="1577975" h="1689100">
                <a:moveTo>
                  <a:pt x="1577973" y="1689099"/>
                </a:moveTo>
                <a:lnTo>
                  <a:pt x="0" y="1689099"/>
                </a:lnTo>
                <a:lnTo>
                  <a:pt x="0" y="0"/>
                </a:lnTo>
                <a:lnTo>
                  <a:pt x="1577973" y="0"/>
                </a:lnTo>
                <a:lnTo>
                  <a:pt x="1577973" y="1689099"/>
                </a:lnTo>
                <a:close/>
              </a:path>
            </a:pathLst>
          </a:custGeom>
          <a:solidFill>
            <a:srgbClr val="000000"/>
          </a:solidFill>
        </p:spPr>
        <p:txBody>
          <a:bodyPr wrap="square" lIns="0" tIns="0" rIns="0" bIns="0" rtlCol="0"/>
          <a:lstStyle/>
          <a:p/>
        </p:txBody>
      </p:sp>
      <p:sp>
        <p:nvSpPr>
          <p:cNvPr id="5" name="object 5"/>
          <p:cNvSpPr txBox="1"/>
          <p:nvPr/>
        </p:nvSpPr>
        <p:spPr>
          <a:xfrm>
            <a:off x="265430" y="2781300"/>
            <a:ext cx="8755380" cy="443865"/>
          </a:xfrm>
          <a:prstGeom prst="rect">
            <a:avLst/>
          </a:prstGeom>
        </p:spPr>
        <p:txBody>
          <a:bodyPr vert="horz" wrap="square" lIns="0" tIns="12700" rIns="0" bIns="0" rtlCol="0">
            <a:spAutoFit/>
          </a:bodyPr>
          <a:lstStyle/>
          <a:p>
            <a:pPr marL="12700" marR="20320" indent="0">
              <a:lnSpc>
                <a:spcPct val="122000"/>
              </a:lnSpc>
              <a:spcBef>
                <a:spcPts val="100"/>
              </a:spcBef>
              <a:buFont typeface="Arial" panose="020B0604020202020204" pitchFamily="34" charset="0"/>
              <a:buNone/>
            </a:pPr>
            <a:r>
              <a:rPr sz="2300" b="1">
                <a:latin typeface="Georgia" panose="02040502050405020303"/>
                <a:cs typeface="Georgia" panose="02040502050405020303"/>
                <a:sym typeface="+mn-ea"/>
              </a:rPr>
              <a:t>Cost Analysis</a:t>
            </a:r>
            <a:r>
              <a:rPr sz="2300">
                <a:latin typeface="Georgia" panose="02040502050405020303"/>
                <a:cs typeface="Georgia" panose="02040502050405020303"/>
                <a:sym typeface="+mn-ea"/>
              </a:rPr>
              <a:t>:</a:t>
            </a:r>
            <a:endParaRPr sz="2300">
              <a:latin typeface="Georgia" panose="02040502050405020303"/>
              <a:cs typeface="Georgia" panose="02040502050405020303"/>
            </a:endParaRPr>
          </a:p>
        </p:txBody>
      </p:sp>
      <p:sp>
        <p:nvSpPr>
          <p:cNvPr id="7" name="Text Box 6"/>
          <p:cNvSpPr txBox="1"/>
          <p:nvPr/>
        </p:nvSpPr>
        <p:spPr>
          <a:xfrm>
            <a:off x="152400" y="3390900"/>
            <a:ext cx="9144000" cy="4039235"/>
          </a:xfrm>
          <a:prstGeom prst="rect">
            <a:avLst/>
          </a:prstGeom>
          <a:noFill/>
        </p:spPr>
        <p:txBody>
          <a:bodyPr wrap="square" rtlCol="0" anchor="t">
            <a:spAutoFit/>
          </a:bodyPr>
          <a:p>
            <a:pPr marL="355600" marR="20320" indent="-342900">
              <a:lnSpc>
                <a:spcPct val="122000"/>
              </a:lnSpc>
              <a:spcBef>
                <a:spcPts val="100"/>
              </a:spcBef>
              <a:buFont typeface="Arial" panose="020B0604020202020204" pitchFamily="34" charset="0"/>
              <a:buChar char="•"/>
            </a:pPr>
            <a:r>
              <a:rPr sz="2300">
                <a:latin typeface="Georgia" panose="02040502050405020303"/>
                <a:cs typeface="Georgia" panose="02040502050405020303"/>
                <a:sym typeface="+mn-ea"/>
              </a:rPr>
              <a:t>Transparency in treatment costs aids patient decision-making.</a:t>
            </a:r>
            <a:endParaRPr sz="2300">
              <a:latin typeface="Georgia" panose="02040502050405020303"/>
              <a:cs typeface="Georgia" panose="02040502050405020303"/>
            </a:endParaRPr>
          </a:p>
          <a:p>
            <a:pPr marL="355600" marR="20320" indent="-342900">
              <a:lnSpc>
                <a:spcPct val="122000"/>
              </a:lnSpc>
              <a:spcBef>
                <a:spcPts val="100"/>
              </a:spcBef>
              <a:buFont typeface="Arial" panose="020B0604020202020204" pitchFamily="34" charset="0"/>
              <a:buChar char="•"/>
            </a:pPr>
            <a:r>
              <a:rPr sz="2300">
                <a:latin typeface="Georgia" panose="02040502050405020303"/>
                <a:cs typeface="Georgia" panose="02040502050405020303"/>
                <a:sym typeface="+mn-ea"/>
              </a:rPr>
              <a:t>Jones et al. (2021) advocate for budget-based analysis features in healthcare platforms.</a:t>
            </a:r>
            <a:endParaRPr sz="2300">
              <a:latin typeface="Georgia" panose="02040502050405020303"/>
              <a:cs typeface="Georgia" panose="02040502050405020303"/>
            </a:endParaRPr>
          </a:p>
          <a:p>
            <a:pPr marL="12700" marR="20320" indent="0">
              <a:lnSpc>
                <a:spcPct val="122000"/>
              </a:lnSpc>
              <a:spcBef>
                <a:spcPts val="100"/>
              </a:spcBef>
              <a:buFont typeface="Arial" panose="020B0604020202020204" pitchFamily="34" charset="0"/>
              <a:buNone/>
            </a:pPr>
            <a:r>
              <a:rPr sz="2300" b="1">
                <a:latin typeface="Georgia" panose="02040502050405020303"/>
                <a:cs typeface="Georgia" panose="02040502050405020303"/>
                <a:sym typeface="+mn-ea"/>
              </a:rPr>
              <a:t>Medicine Recommendation Systems:</a:t>
            </a:r>
            <a:endParaRPr sz="2300" b="1">
              <a:latin typeface="Georgia" panose="02040502050405020303"/>
              <a:cs typeface="Georgia" panose="02040502050405020303"/>
            </a:endParaRPr>
          </a:p>
          <a:p>
            <a:pPr marL="355600" marR="20320" indent="-342900">
              <a:lnSpc>
                <a:spcPct val="122000"/>
              </a:lnSpc>
              <a:spcBef>
                <a:spcPts val="100"/>
              </a:spcBef>
              <a:buFont typeface="Arial" panose="020B0604020202020204" pitchFamily="34" charset="0"/>
              <a:buChar char="•"/>
            </a:pPr>
            <a:endParaRPr sz="2300">
              <a:latin typeface="Georgia" panose="02040502050405020303"/>
              <a:cs typeface="Georgia" panose="02040502050405020303"/>
            </a:endParaRPr>
          </a:p>
          <a:p>
            <a:pPr marL="355600" marR="20320" indent="-342900">
              <a:lnSpc>
                <a:spcPct val="122000"/>
              </a:lnSpc>
              <a:spcBef>
                <a:spcPts val="100"/>
              </a:spcBef>
              <a:buFont typeface="Arial" panose="020B0604020202020204" pitchFamily="34" charset="0"/>
              <a:buChar char="•"/>
            </a:pPr>
            <a:r>
              <a:rPr sz="2300">
                <a:latin typeface="Georgia" panose="02040502050405020303"/>
                <a:cs typeface="Georgia" panose="02040502050405020303"/>
                <a:sym typeface="+mn-ea"/>
              </a:rPr>
              <a:t>AI-driven algorithms personalize medication suggestions based on symptoms and history.</a:t>
            </a:r>
            <a:endParaRPr sz="2300">
              <a:latin typeface="Georgia" panose="02040502050405020303"/>
              <a:cs typeface="Georgia" panose="02040502050405020303"/>
            </a:endParaRPr>
          </a:p>
          <a:p>
            <a:pPr marL="355600" marR="20320" indent="-342900">
              <a:lnSpc>
                <a:spcPct val="122000"/>
              </a:lnSpc>
              <a:spcBef>
                <a:spcPts val="100"/>
              </a:spcBef>
              <a:buFont typeface="Arial" panose="020B0604020202020204" pitchFamily="34" charset="0"/>
              <a:buChar char="•"/>
            </a:pPr>
            <a:r>
              <a:rPr sz="2300">
                <a:latin typeface="Georgia" panose="02040502050405020303"/>
                <a:cs typeface="Georgia" panose="02040502050405020303"/>
                <a:sym typeface="+mn-ea"/>
              </a:rPr>
              <a:t>Kim et al. (2019) demonstrate the effectiveness of recommendation engines in improving treatment outcomes.</a:t>
            </a:r>
            <a:endParaRPr lang="en-GB" altLang="en-US" sz="2300">
              <a:latin typeface="Georgia" panose="02040502050405020303"/>
              <a:cs typeface="Georgia" panose="02040502050405020303"/>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8110</Words>
  <Application>WPS Presentation</Application>
  <PresentationFormat>On-screen Show (4:3)</PresentationFormat>
  <Paragraphs>161</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Calibri</vt:lpstr>
      <vt:lpstr>Times New Roman</vt:lpstr>
      <vt:lpstr>Georgia</vt:lpstr>
      <vt:lpstr>Arial</vt:lpstr>
      <vt:lpstr>Microsoft YaHei</vt:lpstr>
      <vt:lpstr>Arial Unicode MS</vt:lpstr>
      <vt:lpstr>Palatino Linotype</vt:lpstr>
      <vt:lpstr>Office Theme</vt:lpstr>
      <vt:lpstr>REVIEW-2</vt:lpstr>
      <vt:lpstr>PowerPoint 演示文稿</vt:lpstr>
      <vt:lpstr> </vt:lpstr>
      <vt:lpstr>INTRODUCTION</vt:lpstr>
      <vt:lpstr>OBJECTIVE</vt:lpstr>
      <vt:lpstr>OBJECTIVE</vt:lpstr>
      <vt:lpstr>PowerPoint 演示文稿</vt:lpstr>
      <vt:lpstr>Literature Review</vt:lpstr>
      <vt:lpstr>PowerPoint 演示文稿</vt:lpstr>
      <vt:lpstr>PowerPoint 演示文稿</vt:lpstr>
      <vt:lpstr>PowerPoint 演示文稿</vt:lpstr>
      <vt:lpstr>PowerPoint 演示文稿</vt:lpstr>
      <vt:lpstr>Flow diagram</vt:lpstr>
      <vt:lpstr>Outcome and result</vt:lpstr>
      <vt:lpstr>PowerPoint 演示文稿</vt:lpstr>
      <vt:lpstr>PowerPoint 演示文稿</vt:lpstr>
      <vt:lpstr>PowerPoint 演示文稿</vt:lpstr>
      <vt:lpstr>Conclusion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REVIEW-1</dc:title>
  <dc:creator>Harsh Kotiwale</dc:creator>
  <cp:keywords>DAF12rYoJkY,BAErov9t0yo</cp:keywords>
  <cp:lastModifiedBy>suman bhandari</cp:lastModifiedBy>
  <cp:revision>11</cp:revision>
  <dcterms:created xsi:type="dcterms:W3CDTF">2023-12-09T07:47:00Z</dcterms:created>
  <dcterms:modified xsi:type="dcterms:W3CDTF">2024-05-10T09:16:49Z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2023-12-04T09:00:00Z</vt:filetime>
  </property>
  <property fmtid="{D5CDD505-2E9C-101B-9397-08002B2CF9AE}" pid="3" name="Creator">
    <vt:lpwstr>Canva</vt:lpwstr>
  </property>
  <property fmtid="{D5CDD505-2E9C-101B-9397-08002B2CF9AE}" pid="4" name="LastSaved">
    <vt:filetime>2023-12-10T09:00:00Z</vt:filetime>
  </property>
  <property fmtid="{D5CDD505-2E9C-101B-9397-08002B2CF9AE}" pid="5" name="ICV">
    <vt:lpwstr>27270E32EAD543EAB48D0853521B2216_13</vt:lpwstr>
  </property>
  <property fmtid="{D5CDD505-2E9C-101B-9397-08002B2CF9AE}" pid="6" name="KSOProductBuildVer">
    <vt:lpwstr>2057-12.2.0.16909</vt:lpwstr>
  </property>
</Properties>
</file>