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FA"/>
          </a:solidFill>
        </a:fill>
      </a:tcStyle>
    </a:wholeTbl>
    <a:band2H>
      <a:tcTxStyle/>
      <a:tcStyle>
        <a:tcBdr/>
        <a:fill>
          <a:solidFill>
            <a:srgbClr val="E6F2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7E1"/>
          </a:solidFill>
        </a:fill>
      </a:tcStyle>
    </a:wholeTbl>
    <a:band2H>
      <a:tcTxStyle/>
      <a:tcStyle>
        <a:tcBdr/>
        <a:fill>
          <a:solidFill>
            <a:srgbClr val="E7F3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0CB"/>
          </a:solidFill>
        </a:fill>
      </a:tcStyle>
    </a:wholeTbl>
    <a:band2H>
      <a:tcTxStyle/>
      <a:tcStyle>
        <a:tcBdr/>
        <a:fill>
          <a:solidFill>
            <a:srgbClr val="FD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1143000" y="685800"/>
            <a:ext cx="4572000" cy="3429000"/>
          </a:xfrm>
          <a:prstGeom prst="rect">
            <a:avLst/>
          </a:prstGeom>
        </p:spPr>
        <p:txBody>
          <a:bodyPr/>
          <a:lstStyle/>
          <a:p>
            <a:endParaRPr/>
          </a:p>
        </p:txBody>
      </p:sp>
      <p:sp>
        <p:nvSpPr>
          <p:cNvPr id="176" name="Shape 17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0982846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Neue Haas Grotesk Text Pro"/>
      </a:defRPr>
    </a:lvl1pPr>
    <a:lvl2pPr indent="228600" latinLnBrk="0">
      <a:defRPr sz="1200">
        <a:latin typeface="+mj-lt"/>
        <a:ea typeface="+mj-ea"/>
        <a:cs typeface="+mj-cs"/>
        <a:sym typeface="Neue Haas Grotesk Text Pro"/>
      </a:defRPr>
    </a:lvl2pPr>
    <a:lvl3pPr indent="457200" latinLnBrk="0">
      <a:defRPr sz="1200">
        <a:latin typeface="+mj-lt"/>
        <a:ea typeface="+mj-ea"/>
        <a:cs typeface="+mj-cs"/>
        <a:sym typeface="Neue Haas Grotesk Text Pro"/>
      </a:defRPr>
    </a:lvl3pPr>
    <a:lvl4pPr indent="685800" latinLnBrk="0">
      <a:defRPr sz="1200">
        <a:latin typeface="+mj-lt"/>
        <a:ea typeface="+mj-ea"/>
        <a:cs typeface="+mj-cs"/>
        <a:sym typeface="Neue Haas Grotesk Text Pro"/>
      </a:defRPr>
    </a:lvl4pPr>
    <a:lvl5pPr indent="914400" latinLnBrk="0">
      <a:defRPr sz="1200">
        <a:latin typeface="+mj-lt"/>
        <a:ea typeface="+mj-ea"/>
        <a:cs typeface="+mj-cs"/>
        <a:sym typeface="Neue Haas Grotesk Text Pro"/>
      </a:defRPr>
    </a:lvl5pPr>
    <a:lvl6pPr indent="1143000" latinLnBrk="0">
      <a:defRPr sz="1200">
        <a:latin typeface="+mj-lt"/>
        <a:ea typeface="+mj-ea"/>
        <a:cs typeface="+mj-cs"/>
        <a:sym typeface="Neue Haas Grotesk Text Pro"/>
      </a:defRPr>
    </a:lvl6pPr>
    <a:lvl7pPr indent="1371600" latinLnBrk="0">
      <a:defRPr sz="1200">
        <a:latin typeface="+mj-lt"/>
        <a:ea typeface="+mj-ea"/>
        <a:cs typeface="+mj-cs"/>
        <a:sym typeface="Neue Haas Grotesk Text Pro"/>
      </a:defRPr>
    </a:lvl7pPr>
    <a:lvl8pPr indent="1600200" latinLnBrk="0">
      <a:defRPr sz="1200">
        <a:latin typeface="+mj-lt"/>
        <a:ea typeface="+mj-ea"/>
        <a:cs typeface="+mj-cs"/>
        <a:sym typeface="Neue Haas Grotesk Text Pro"/>
      </a:defRPr>
    </a:lvl8pPr>
    <a:lvl9pPr indent="1828800" latinLnBrk="0">
      <a:defRPr sz="1200">
        <a:latin typeface="+mj-lt"/>
        <a:ea typeface="+mj-ea"/>
        <a:cs typeface="+mj-cs"/>
        <a:sym typeface="Neue Haas Grotesk Text Pro"/>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44" name="Group 42"/>
          <p:cNvGrpSpPr/>
          <p:nvPr/>
        </p:nvGrpSpPr>
        <p:grpSpPr>
          <a:xfrm>
            <a:off x="6201385" y="0"/>
            <a:ext cx="5990617" cy="6858002"/>
            <a:chOff x="-1" y="0"/>
            <a:chExt cx="5990615" cy="6858001"/>
          </a:xfrm>
        </p:grpSpPr>
        <p:sp>
          <p:nvSpPr>
            <p:cNvPr id="20" name="Oval 44"/>
            <p:cNvSpPr/>
            <p:nvPr/>
          </p:nvSpPr>
          <p:spPr>
            <a:xfrm>
              <a:off x="-2"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2"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 name="Oval 50"/>
            <p:cNvSpPr/>
            <p:nvPr/>
          </p:nvSpPr>
          <p:spPr>
            <a:xfrm>
              <a:off x="1362864"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 name="Oval 59"/>
            <p:cNvSpPr/>
            <p:nvPr/>
          </p:nvSpPr>
          <p:spPr>
            <a:xfrm>
              <a:off x="1362864" y="2177880"/>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5" name="Oval 62"/>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6"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 name="Oval 66"/>
            <p:cNvSpPr/>
            <p:nvPr/>
          </p:nvSpPr>
          <p:spPr>
            <a:xfrm>
              <a:off x="2725730" y="4920910"/>
              <a:ext cx="1130728"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9" name="Oval 67"/>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 name="Oval 68"/>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1" name="Oval 69"/>
            <p:cNvSpPr/>
            <p:nvPr/>
          </p:nvSpPr>
          <p:spPr>
            <a:xfrm>
              <a:off x="2725730" y="806366"/>
              <a:ext cx="1130728"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3"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4" name="Oval 72"/>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5" name="Oval 73"/>
            <p:cNvSpPr/>
            <p:nvPr/>
          </p:nvSpPr>
          <p:spPr>
            <a:xfrm>
              <a:off x="4088596"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6" name="Oval 74"/>
            <p:cNvSpPr/>
            <p:nvPr/>
          </p:nvSpPr>
          <p:spPr>
            <a:xfrm>
              <a:off x="4088596" y="806366"/>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7"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8"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9"/>
                    <a:pt x="7764" y="2362"/>
                    <a:pt x="18085" y="33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9"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40"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41"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42"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43"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85" y="21261"/>
                  </a:lnTo>
                  <a:cubicBezTo>
                    <a:pt x="7764" y="19238"/>
                    <a:pt x="0" y="10491"/>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45" name="Title Text"/>
          <p:cNvSpPr txBox="1">
            <a:spLocks noGrp="1"/>
          </p:cNvSpPr>
          <p:nvPr>
            <p:ph type="title"/>
          </p:nvPr>
        </p:nvSpPr>
        <p:spPr>
          <a:xfrm>
            <a:off x="565150" y="768334"/>
            <a:ext cx="5066001" cy="2866407"/>
          </a:xfrm>
          <a:prstGeom prst="rect">
            <a:avLst/>
          </a:prstGeom>
        </p:spPr>
        <p:txBody>
          <a:bodyPr/>
          <a:lstStyle>
            <a:lvl1pPr>
              <a:defRPr sz="6000"/>
            </a:lvl1pPr>
          </a:lstStyle>
          <a:p>
            <a:r>
              <a:t>Title Text</a:t>
            </a:r>
          </a:p>
        </p:txBody>
      </p:sp>
      <p:sp>
        <p:nvSpPr>
          <p:cNvPr id="46" name="Body Level One…"/>
          <p:cNvSpPr txBox="1">
            <a:spLocks noGrp="1"/>
          </p:cNvSpPr>
          <p:nvPr>
            <p:ph type="body" sz="quarter" idx="1"/>
          </p:nvPr>
        </p:nvSpPr>
        <p:spPr>
          <a:xfrm>
            <a:off x="565150" y="4283238"/>
            <a:ext cx="5066001" cy="1475179"/>
          </a:xfrm>
          <a:prstGeom prst="rect">
            <a:avLst/>
          </a:prstGeom>
        </p:spPr>
        <p:txBody>
          <a:bodyPr anchor="b"/>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47" name="Straight Connector 6"/>
          <p:cNvSpPr/>
          <p:nvPr/>
        </p:nvSpPr>
        <p:spPr>
          <a:xfrm>
            <a:off x="565148" y="6087109"/>
            <a:ext cx="5066004" cy="2"/>
          </a:xfrm>
          <a:prstGeom prst="line">
            <a:avLst/>
          </a:prstGeom>
          <a:ln w="12700">
            <a:solidFill>
              <a:srgbClr val="A6A6A6"/>
            </a:solidFill>
            <a:miter/>
          </a:ln>
        </p:spPr>
        <p:txBody>
          <a:bodyPr lIns="45718" tIns="45718" rIns="45718" bIns="45718"/>
          <a:lstStyle/>
          <a:p>
            <a:endParaRPr/>
          </a:p>
        </p:txBody>
      </p:sp>
      <p:sp>
        <p:nvSpPr>
          <p:cNvPr id="48" name="Slide Number"/>
          <p:cNvSpPr txBox="1">
            <a:spLocks noGrp="1"/>
          </p:cNvSpPr>
          <p:nvPr>
            <p:ph type="sldNum" sz="quarter" idx="2"/>
          </p:nvPr>
        </p:nvSpPr>
        <p:spPr>
          <a:xfrm>
            <a:off x="5385751" y="6201728"/>
            <a:ext cx="245401" cy="2438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68" name="Group 21"/>
          <p:cNvGrpSpPr/>
          <p:nvPr/>
        </p:nvGrpSpPr>
        <p:grpSpPr>
          <a:xfrm>
            <a:off x="8928527" y="-2"/>
            <a:ext cx="3263475" cy="6858004"/>
            <a:chOff x="0" y="0"/>
            <a:chExt cx="3263474" cy="6858002"/>
          </a:xfrm>
        </p:grpSpPr>
        <p:sp>
          <p:nvSpPr>
            <p:cNvPr id="55" name="Oval 22"/>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56" name="Freeform 23"/>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57" name="Freeform 24"/>
            <p:cNvSpPr/>
            <p:nvPr/>
          </p:nvSpPr>
          <p:spPr>
            <a:xfrm>
              <a:off x="1362863" y="6292417"/>
              <a:ext cx="1130726" cy="5655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58" name="Oval 25"/>
            <p:cNvSpPr/>
            <p:nvPr/>
          </p:nvSpPr>
          <p:spPr>
            <a:xfrm>
              <a:off x="1362864" y="3549389"/>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59" name="Oval 26"/>
            <p:cNvSpPr/>
            <p:nvPr/>
          </p:nvSpPr>
          <p:spPr>
            <a:xfrm>
              <a:off x="1362864" y="2177875"/>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0" name="Oval 27"/>
            <p:cNvSpPr/>
            <p:nvPr/>
          </p:nvSpPr>
          <p:spPr>
            <a:xfrm>
              <a:off x="1362864" y="806362"/>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1" name="Freeform 28"/>
            <p:cNvSpPr/>
            <p:nvPr/>
          </p:nvSpPr>
          <p:spPr>
            <a:xfrm>
              <a:off x="1362864" y="-1"/>
              <a:ext cx="1130726"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2" name="Freeform 29"/>
            <p:cNvSpPr/>
            <p:nvPr/>
          </p:nvSpPr>
          <p:spPr>
            <a:xfrm>
              <a:off x="2725728" y="6295201"/>
              <a:ext cx="537746" cy="562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6"/>
                    <a:pt x="7784" y="2357"/>
                    <a:pt x="18133" y="33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3" name="Freeform 30"/>
            <p:cNvSpPr/>
            <p:nvPr/>
          </p:nvSpPr>
          <p:spPr>
            <a:xfrm>
              <a:off x="2725728" y="4923686"/>
              <a:ext cx="537746" cy="11251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4" name="Freeform 31"/>
            <p:cNvSpPr/>
            <p:nvPr/>
          </p:nvSpPr>
          <p:spPr>
            <a:xfrm>
              <a:off x="2725728" y="3552172"/>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5" name="Freeform 32"/>
            <p:cNvSpPr/>
            <p:nvPr/>
          </p:nvSpPr>
          <p:spPr>
            <a:xfrm>
              <a:off x="2725728" y="2180658"/>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6" name="Freeform 33"/>
            <p:cNvSpPr/>
            <p:nvPr/>
          </p:nvSpPr>
          <p:spPr>
            <a:xfrm>
              <a:off x="2725728" y="809145"/>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7" name="Freeform 34"/>
            <p:cNvSpPr/>
            <p:nvPr/>
          </p:nvSpPr>
          <p:spPr>
            <a:xfrm>
              <a:off x="2725728" y="-1"/>
              <a:ext cx="537746" cy="56279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133" y="21266"/>
                  </a:lnTo>
                  <a:cubicBezTo>
                    <a:pt x="7784" y="19243"/>
                    <a:pt x="0" y="10494"/>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69" name="Title Text"/>
          <p:cNvSpPr txBox="1">
            <a:spLocks noGrp="1"/>
          </p:cNvSpPr>
          <p:nvPr>
            <p:ph type="title"/>
          </p:nvPr>
        </p:nvSpPr>
        <p:spPr>
          <a:prstGeom prst="rect">
            <a:avLst/>
          </a:prstGeom>
        </p:spPr>
        <p:txBody>
          <a:bodyPr/>
          <a:lstStyle/>
          <a:p>
            <a:r>
              <a:t>Title Text</a:t>
            </a:r>
          </a:p>
        </p:txBody>
      </p:sp>
      <p:sp>
        <p:nvSpPr>
          <p:cNvPr id="70" name="Body Level One…"/>
          <p:cNvSpPr txBox="1">
            <a:spLocks noGrp="1"/>
          </p:cNvSpPr>
          <p:nvPr>
            <p:ph type="body" sz="half" idx="1"/>
          </p:nvPr>
        </p:nvSpPr>
        <p:spPr>
          <a:xfrm>
            <a:off x="565150" y="2160016"/>
            <a:ext cx="7335836" cy="360121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1" name="Straight Connector 6"/>
          <p:cNvSpPr/>
          <p:nvPr/>
        </p:nvSpPr>
        <p:spPr>
          <a:xfrm>
            <a:off x="565149" y="6087109"/>
            <a:ext cx="7335837" cy="2"/>
          </a:xfrm>
          <a:prstGeom prst="line">
            <a:avLst/>
          </a:prstGeom>
          <a:ln w="12700">
            <a:solidFill>
              <a:srgbClr val="A6A6A6"/>
            </a:solidFill>
            <a:miter/>
          </a:ln>
        </p:spPr>
        <p:txBody>
          <a:bodyPr lIns="45718" tIns="45718" rIns="45718" bIns="45718"/>
          <a:lstStyle/>
          <a:p>
            <a:endParaRPr/>
          </a:p>
        </p:txBody>
      </p:sp>
      <p:sp>
        <p:nvSpPr>
          <p:cNvPr id="72" name="Slide Number"/>
          <p:cNvSpPr txBox="1">
            <a:spLocks noGrp="1"/>
          </p:cNvSpPr>
          <p:nvPr>
            <p:ph type="sldNum" sz="quarter" idx="2"/>
          </p:nvPr>
        </p:nvSpPr>
        <p:spPr>
          <a:xfrm>
            <a:off x="7655584" y="6201728"/>
            <a:ext cx="245402" cy="2438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103" name="Group 38"/>
          <p:cNvGrpSpPr/>
          <p:nvPr/>
        </p:nvGrpSpPr>
        <p:grpSpPr>
          <a:xfrm>
            <a:off x="6201385" y="0"/>
            <a:ext cx="5990617" cy="6858002"/>
            <a:chOff x="-1" y="0"/>
            <a:chExt cx="5990615" cy="6858001"/>
          </a:xfrm>
        </p:grpSpPr>
        <p:sp>
          <p:nvSpPr>
            <p:cNvPr id="79" name="Oval 39"/>
            <p:cNvSpPr/>
            <p:nvPr/>
          </p:nvSpPr>
          <p:spPr>
            <a:xfrm>
              <a:off x="-2"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0" name="Freeform 40"/>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1" name="Freeform 41"/>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2" name="Oval 42"/>
            <p:cNvSpPr/>
            <p:nvPr/>
          </p:nvSpPr>
          <p:spPr>
            <a:xfrm>
              <a:off x="1362864"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3" name="Oval 43"/>
            <p:cNvSpPr/>
            <p:nvPr/>
          </p:nvSpPr>
          <p:spPr>
            <a:xfrm>
              <a:off x="1362864" y="2177880"/>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4" name="Oval 44"/>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5" name="Freeform 45"/>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6" name="Freeform 46"/>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7" name="Oval 47"/>
            <p:cNvSpPr/>
            <p:nvPr/>
          </p:nvSpPr>
          <p:spPr>
            <a:xfrm>
              <a:off x="2725730" y="4920910"/>
              <a:ext cx="1130728"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8" name="Oval 48"/>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9" name="Oval 49"/>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0" name="Oval 50"/>
            <p:cNvSpPr/>
            <p:nvPr/>
          </p:nvSpPr>
          <p:spPr>
            <a:xfrm>
              <a:off x="2725730" y="806366"/>
              <a:ext cx="1130728"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1" name="Freeform 51"/>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2" name="Freeform 52"/>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3" name="Oval 53"/>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4" name="Oval 54"/>
            <p:cNvSpPr/>
            <p:nvPr/>
          </p:nvSpPr>
          <p:spPr>
            <a:xfrm>
              <a:off x="4088596" y="3549395"/>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5" name="Oval 55"/>
            <p:cNvSpPr/>
            <p:nvPr/>
          </p:nvSpPr>
          <p:spPr>
            <a:xfrm>
              <a:off x="4088596" y="806366"/>
              <a:ext cx="1130729"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6" name="Freeform 56"/>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7" name="Freeform 57"/>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9"/>
                    <a:pt x="7764" y="2362"/>
                    <a:pt x="18085" y="33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8" name="Freeform 58"/>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99" name="Freeform 59"/>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00" name="Freeform 60"/>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01" name="Freeform 61"/>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02" name="Freeform 62"/>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85" y="21261"/>
                  </a:lnTo>
                  <a:cubicBezTo>
                    <a:pt x="7764" y="19238"/>
                    <a:pt x="0" y="10491"/>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104" name="Title Text"/>
          <p:cNvSpPr txBox="1">
            <a:spLocks noGrp="1"/>
          </p:cNvSpPr>
          <p:nvPr>
            <p:ph type="title"/>
          </p:nvPr>
        </p:nvSpPr>
        <p:spPr>
          <a:xfrm>
            <a:off x="565150" y="768351"/>
            <a:ext cx="5066001" cy="2334768"/>
          </a:xfrm>
          <a:prstGeom prst="rect">
            <a:avLst/>
          </a:prstGeom>
        </p:spPr>
        <p:txBody>
          <a:bodyPr/>
          <a:lstStyle>
            <a:lvl1pPr>
              <a:defRPr sz="4800"/>
            </a:lvl1pPr>
          </a:lstStyle>
          <a:p>
            <a:r>
              <a:t>Title Text</a:t>
            </a:r>
          </a:p>
        </p:txBody>
      </p:sp>
      <p:sp>
        <p:nvSpPr>
          <p:cNvPr id="105" name="Body Level One…"/>
          <p:cNvSpPr txBox="1">
            <a:spLocks noGrp="1"/>
          </p:cNvSpPr>
          <p:nvPr>
            <p:ph type="body" sz="quarter" idx="1"/>
          </p:nvPr>
        </p:nvSpPr>
        <p:spPr>
          <a:xfrm>
            <a:off x="565150" y="4255453"/>
            <a:ext cx="5066001" cy="1500189"/>
          </a:xfrm>
          <a:prstGeom prst="rect">
            <a:avLst/>
          </a:prstGeom>
        </p:spPr>
        <p:txBody>
          <a:bodyPr anchor="b"/>
          <a:lstStyle>
            <a:lvl1pPr marL="0" indent="0">
              <a:buSzTx/>
              <a:buFontTx/>
              <a:buNone/>
              <a:defRPr>
                <a:solidFill>
                  <a:srgbClr val="A6A6A6"/>
                </a:solidFill>
              </a:defRPr>
            </a:lvl1pPr>
            <a:lvl2pPr marL="0" indent="0">
              <a:buSzTx/>
              <a:buFontTx/>
              <a:buNone/>
              <a:defRPr>
                <a:solidFill>
                  <a:srgbClr val="A6A6A6"/>
                </a:solidFill>
              </a:defRPr>
            </a:lvl2pPr>
            <a:lvl3pPr marL="0" indent="0">
              <a:buSzTx/>
              <a:buFontTx/>
              <a:buNone/>
              <a:defRPr>
                <a:solidFill>
                  <a:srgbClr val="A6A6A6"/>
                </a:solidFill>
              </a:defRPr>
            </a:lvl3pPr>
            <a:lvl4pPr marL="0" indent="0">
              <a:buSzTx/>
              <a:buFontTx/>
              <a:buNone/>
              <a:defRPr>
                <a:solidFill>
                  <a:srgbClr val="A6A6A6"/>
                </a:solidFill>
              </a:defRPr>
            </a:lvl4pPr>
            <a:lvl5pPr marL="0" indent="0">
              <a:buSzTx/>
              <a:buFontTx/>
              <a:buNone/>
              <a:defRPr>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106" name="Straight Connector 6"/>
          <p:cNvSpPr/>
          <p:nvPr/>
        </p:nvSpPr>
        <p:spPr>
          <a:xfrm>
            <a:off x="565148" y="6087109"/>
            <a:ext cx="5066004" cy="2"/>
          </a:xfrm>
          <a:prstGeom prst="line">
            <a:avLst/>
          </a:prstGeom>
          <a:ln w="12700">
            <a:solidFill>
              <a:srgbClr val="A6A6A6"/>
            </a:solidFill>
            <a:miter/>
          </a:ln>
        </p:spPr>
        <p:txBody>
          <a:bodyPr lIns="45718" tIns="45718" rIns="45718" bIns="45718"/>
          <a:lstStyle/>
          <a:p>
            <a:endParaRPr/>
          </a:p>
        </p:txBody>
      </p:sp>
      <p:sp>
        <p:nvSpPr>
          <p:cNvPr id="107" name="Slide Number"/>
          <p:cNvSpPr txBox="1">
            <a:spLocks noGrp="1"/>
          </p:cNvSpPr>
          <p:nvPr>
            <p:ph type="sldNum" sz="quarter" idx="2"/>
          </p:nvPr>
        </p:nvSpPr>
        <p:spPr>
          <a:xfrm>
            <a:off x="5385751" y="6201728"/>
            <a:ext cx="245401" cy="2438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4" name="Title Text"/>
          <p:cNvSpPr txBox="1">
            <a:spLocks noGrp="1"/>
          </p:cNvSpPr>
          <p:nvPr>
            <p:ph type="title"/>
          </p:nvPr>
        </p:nvSpPr>
        <p:spPr>
          <a:prstGeom prst="rect">
            <a:avLst/>
          </a:prstGeom>
        </p:spPr>
        <p:txBody>
          <a:bodyPr/>
          <a:lstStyle/>
          <a:p>
            <a:r>
              <a:t>Title Text</a:t>
            </a:r>
          </a:p>
        </p:txBody>
      </p:sp>
      <p:sp>
        <p:nvSpPr>
          <p:cNvPr id="115" name="Body Level One…"/>
          <p:cNvSpPr txBox="1">
            <a:spLocks noGrp="1"/>
          </p:cNvSpPr>
          <p:nvPr>
            <p:ph type="body" sz="half" idx="1"/>
          </p:nvPr>
        </p:nvSpPr>
        <p:spPr>
          <a:xfrm>
            <a:off x="562851" y="2365755"/>
            <a:ext cx="5239512" cy="33954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566927" y="768094"/>
            <a:ext cx="7333491" cy="1271019"/>
          </a:xfrm>
          <a:prstGeom prst="rect">
            <a:avLst/>
          </a:prstGeom>
        </p:spPr>
        <p:txBody>
          <a:bodyPr/>
          <a:lstStyle/>
          <a:p>
            <a:r>
              <a:t>Title Text</a:t>
            </a:r>
          </a:p>
        </p:txBody>
      </p:sp>
      <p:sp>
        <p:nvSpPr>
          <p:cNvPr id="124" name="Body Level One…"/>
          <p:cNvSpPr txBox="1">
            <a:spLocks noGrp="1"/>
          </p:cNvSpPr>
          <p:nvPr>
            <p:ph type="body" sz="quarter" idx="1"/>
          </p:nvPr>
        </p:nvSpPr>
        <p:spPr>
          <a:xfrm>
            <a:off x="562149" y="2365755"/>
            <a:ext cx="5239512" cy="823914"/>
          </a:xfrm>
          <a:prstGeom prst="rect">
            <a:avLst/>
          </a:prstGeom>
        </p:spPr>
        <p:txBody>
          <a:bodyPr anchor="b"/>
          <a:lstStyle>
            <a:lvl1pPr marL="0" indent="0">
              <a:buSzTx/>
              <a:buFontTx/>
              <a:buNone/>
              <a:defRPr b="1"/>
            </a:lvl1pPr>
            <a:lvl2pPr marL="0" indent="0">
              <a:buSzTx/>
              <a:buFontTx/>
              <a:buNone/>
              <a:defRPr b="1"/>
            </a:lvl2pPr>
            <a:lvl3pPr marL="0" indent="0">
              <a:buSzTx/>
              <a:buFontTx/>
              <a:buNone/>
              <a:defRPr b="1"/>
            </a:lvl3pPr>
            <a:lvl4pPr marL="0" indent="0">
              <a:buSzTx/>
              <a:buFontTx/>
              <a:buNone/>
              <a:defRPr b="1"/>
            </a:lvl4pPr>
            <a:lvl5pPr marL="0" indent="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125" name="Text Placeholder 4"/>
          <p:cNvSpPr>
            <a:spLocks noGrp="1"/>
          </p:cNvSpPr>
          <p:nvPr>
            <p:ph type="body" sz="quarter" idx="21"/>
          </p:nvPr>
        </p:nvSpPr>
        <p:spPr>
          <a:xfrm>
            <a:off x="6383064" y="2365755"/>
            <a:ext cx="5239515" cy="823914"/>
          </a:xfrm>
          <a:prstGeom prst="rect">
            <a:avLst/>
          </a:prstGeom>
        </p:spPr>
        <p:txBody>
          <a:bodyPr anchor="b"/>
          <a:lstStyle/>
          <a:p>
            <a:endParaRP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3" name="Title Text"/>
          <p:cNvSpPr txBox="1">
            <a:spLocks noGrp="1"/>
          </p:cNvSpPr>
          <p:nvPr>
            <p:ph type="title"/>
          </p:nvPr>
        </p:nvSpPr>
        <p:spPr>
          <a:prstGeom prst="rect">
            <a:avLst/>
          </a:prstGeom>
        </p:spPr>
        <p:txBody>
          <a:bodyPr/>
          <a:lstStyle/>
          <a:p>
            <a:r>
              <a:t>Title Text</a:t>
            </a: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54" name="Group 15"/>
          <p:cNvGrpSpPr/>
          <p:nvPr/>
        </p:nvGrpSpPr>
        <p:grpSpPr>
          <a:xfrm>
            <a:off x="10290315" y="-3"/>
            <a:ext cx="1901689" cy="6858004"/>
            <a:chOff x="0" y="0"/>
            <a:chExt cx="1901688" cy="6858002"/>
          </a:xfrm>
        </p:grpSpPr>
        <p:sp>
          <p:nvSpPr>
            <p:cNvPr id="148" name="Freeform 17"/>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49" name="Freeform 18"/>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50" name="Freeform 19"/>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51" name="Freeform 20"/>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52" name="Freeform 21"/>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53" name="Freeform 22"/>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155" name="Title Text"/>
          <p:cNvSpPr txBox="1">
            <a:spLocks noGrp="1"/>
          </p:cNvSpPr>
          <p:nvPr>
            <p:ph type="title"/>
          </p:nvPr>
        </p:nvSpPr>
        <p:spPr>
          <a:xfrm>
            <a:off x="565151" y="764972"/>
            <a:ext cx="3609982" cy="1395045"/>
          </a:xfrm>
          <a:prstGeom prst="rect">
            <a:avLst/>
          </a:prstGeom>
        </p:spPr>
        <p:txBody>
          <a:bodyPr/>
          <a:lstStyle>
            <a:lvl1pPr>
              <a:defRPr sz="3200"/>
            </a:lvl1pPr>
          </a:lstStyle>
          <a:p>
            <a:r>
              <a:t>Title Text</a:t>
            </a:r>
          </a:p>
        </p:txBody>
      </p:sp>
      <p:sp>
        <p:nvSpPr>
          <p:cNvPr id="156" name="Body Level One…"/>
          <p:cNvSpPr txBox="1">
            <a:spLocks noGrp="1"/>
          </p:cNvSpPr>
          <p:nvPr>
            <p:ph type="body" sz="half" idx="1"/>
          </p:nvPr>
        </p:nvSpPr>
        <p:spPr>
          <a:xfrm>
            <a:off x="5104831" y="770890"/>
            <a:ext cx="6112519" cy="4800571"/>
          </a:xfrm>
          <a:prstGeom prst="rect">
            <a:avLst/>
          </a:prstGeom>
        </p:spPr>
        <p:txBody>
          <a:bodyPr/>
          <a:lstStyle>
            <a:lvl1pPr>
              <a:defRPr sz="2800"/>
            </a:lvl1pPr>
            <a:lvl2pPr marL="723900" indent="-266700">
              <a:defRPr sz="2800"/>
            </a:lvl2pPr>
            <a:lvl3pPr marL="1234438" indent="-320038">
              <a:defRPr sz="2800"/>
            </a:lvl3pPr>
            <a:lvl4pPr marL="1727200" indent="-355600">
              <a:defRPr sz="2800"/>
            </a:lvl4pPr>
            <a:lvl5pPr marL="2228850" indent="-400050">
              <a:defRPr sz="2800"/>
            </a:lvl5pPr>
          </a:lstStyle>
          <a:p>
            <a:r>
              <a:t>Body Level One</a:t>
            </a:r>
          </a:p>
          <a:p>
            <a:pPr lvl="1"/>
            <a:r>
              <a:t>Body Level Two</a:t>
            </a:r>
          </a:p>
          <a:p>
            <a:pPr lvl="2"/>
            <a:r>
              <a:t>Body Level Three</a:t>
            </a:r>
          </a:p>
          <a:p>
            <a:pPr lvl="3"/>
            <a:r>
              <a:t>Body Level Four</a:t>
            </a:r>
          </a:p>
          <a:p>
            <a:pPr lvl="4"/>
            <a:r>
              <a:t>Body Level Five</a:t>
            </a:r>
          </a:p>
        </p:txBody>
      </p:sp>
      <p:sp>
        <p:nvSpPr>
          <p:cNvPr id="157" name="Text Placeholder 3"/>
          <p:cNvSpPr>
            <a:spLocks noGrp="1"/>
          </p:cNvSpPr>
          <p:nvPr>
            <p:ph type="body" sz="quarter" idx="21"/>
          </p:nvPr>
        </p:nvSpPr>
        <p:spPr>
          <a:xfrm>
            <a:off x="565148" y="2160015"/>
            <a:ext cx="3609987" cy="3708975"/>
          </a:xfrm>
          <a:prstGeom prst="rect">
            <a:avLst/>
          </a:prstGeom>
        </p:spPr>
        <p:txBody>
          <a:bodyPr/>
          <a:lstStyle/>
          <a:p>
            <a:endParaRPr/>
          </a:p>
        </p:txBody>
      </p:sp>
      <p:sp>
        <p:nvSpPr>
          <p:cNvPr id="158" name="Straight Connector 7"/>
          <p:cNvSpPr/>
          <p:nvPr/>
        </p:nvSpPr>
        <p:spPr>
          <a:xfrm>
            <a:off x="565150" y="6087109"/>
            <a:ext cx="11058344" cy="2"/>
          </a:xfrm>
          <a:prstGeom prst="line">
            <a:avLst/>
          </a:prstGeom>
          <a:ln w="12700">
            <a:solidFill>
              <a:srgbClr val="A6A6A6"/>
            </a:solidFill>
            <a:miter/>
          </a:ln>
        </p:spPr>
        <p:txBody>
          <a:bodyPr lIns="45718" tIns="45718" rIns="45718" bIns="45718"/>
          <a:lstStyle/>
          <a:p>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565150" y="770888"/>
            <a:ext cx="3609984" cy="1389129"/>
          </a:xfrm>
          <a:prstGeom prst="rect">
            <a:avLst/>
          </a:prstGeom>
        </p:spPr>
        <p:txBody>
          <a:bodyPr/>
          <a:lstStyle>
            <a:lvl1pPr>
              <a:defRPr sz="3200"/>
            </a:lvl1pPr>
          </a:lstStyle>
          <a:p>
            <a:r>
              <a:t>Title Text</a:t>
            </a:r>
          </a:p>
        </p:txBody>
      </p:sp>
      <p:sp>
        <p:nvSpPr>
          <p:cNvPr id="167" name="Picture Placeholder 2"/>
          <p:cNvSpPr>
            <a:spLocks noGrp="1"/>
          </p:cNvSpPr>
          <p:nvPr>
            <p:ph type="pic" sz="half" idx="21"/>
          </p:nvPr>
        </p:nvSpPr>
        <p:spPr>
          <a:xfrm>
            <a:off x="5223838" y="890815"/>
            <a:ext cx="6060138" cy="4870413"/>
          </a:xfrm>
          <a:prstGeom prst="rect">
            <a:avLst/>
          </a:prstGeom>
        </p:spPr>
        <p:txBody>
          <a:bodyPr lIns="91439" tIns="45719" rIns="91439" bIns="45719">
            <a:noAutofit/>
          </a:bodyPr>
          <a:lstStyle/>
          <a:p>
            <a:endParaRPr/>
          </a:p>
        </p:txBody>
      </p:sp>
      <p:sp>
        <p:nvSpPr>
          <p:cNvPr id="168" name="Body Level One…"/>
          <p:cNvSpPr txBox="1">
            <a:spLocks noGrp="1"/>
          </p:cNvSpPr>
          <p:nvPr>
            <p:ph type="body" sz="quarter" idx="1"/>
          </p:nvPr>
        </p:nvSpPr>
        <p:spPr>
          <a:xfrm>
            <a:off x="565150" y="2160016"/>
            <a:ext cx="3609984" cy="3601211"/>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14"/>
          <p:cNvGrpSpPr/>
          <p:nvPr/>
        </p:nvGrpSpPr>
        <p:grpSpPr>
          <a:xfrm>
            <a:off x="10290315" y="-3"/>
            <a:ext cx="1901689" cy="6858004"/>
            <a:chOff x="0" y="0"/>
            <a:chExt cx="1901688" cy="6858002"/>
          </a:xfrm>
        </p:grpSpPr>
        <p:sp>
          <p:nvSpPr>
            <p:cNvPr id="2" name="Oval 15"/>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 name="Freeform 16"/>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4" name="Freeform 17"/>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5" name="Freeform 18"/>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6" name="Freeform 19"/>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7" name="Freeform 20"/>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8" name="Freeform 21"/>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10" name="Title Text"/>
          <p:cNvSpPr txBox="1">
            <a:spLocks noGrp="1"/>
          </p:cNvSpPr>
          <p:nvPr>
            <p:ph type="title"/>
          </p:nvPr>
        </p:nvSpPr>
        <p:spPr>
          <a:xfrm>
            <a:off x="565150" y="770890"/>
            <a:ext cx="7335836" cy="1268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11" name="Straight Connector 5"/>
          <p:cNvSpPr/>
          <p:nvPr/>
        </p:nvSpPr>
        <p:spPr>
          <a:xfrm>
            <a:off x="565150" y="6087109"/>
            <a:ext cx="11058344" cy="2"/>
          </a:xfrm>
          <a:prstGeom prst="line">
            <a:avLst/>
          </a:prstGeom>
          <a:ln w="12700">
            <a:solidFill>
              <a:srgbClr val="A6A6A6"/>
            </a:solidFill>
            <a:miter/>
          </a:ln>
        </p:spPr>
        <p:txBody>
          <a:bodyPr lIns="45718" tIns="45718" rIns="45718" bIns="45718"/>
          <a:lstStyle/>
          <a:p>
            <a:endParaRPr/>
          </a:p>
        </p:txBody>
      </p:sp>
      <p:sp>
        <p:nvSpPr>
          <p:cNvPr id="12"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378094" y="6201728"/>
            <a:ext cx="245401" cy="243839"/>
          </a:xfrm>
          <a:prstGeom prst="rect">
            <a:avLst/>
          </a:prstGeom>
          <a:ln w="12700">
            <a:miter lim="400000"/>
          </a:ln>
        </p:spPr>
        <p:txBody>
          <a:bodyPr wrap="none" lIns="45718" tIns="45718" rIns="45718" bIns="45718" anchor="ctr">
            <a:spAutoFit/>
          </a:bodyPr>
          <a:lstStyle>
            <a:lvl1pPr algn="r">
              <a:defRPr sz="1000">
                <a:solidFill>
                  <a:srgbClr val="888888"/>
                </a:solidFill>
                <a:latin typeface="+mj-lt"/>
                <a:ea typeface="+mj-ea"/>
                <a:cs typeface="+mj-cs"/>
                <a:sym typeface="Neue Haas Grotesk Text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mj-lt"/>
          <a:ea typeface="+mj-ea"/>
          <a:cs typeface="+mj-cs"/>
          <a:sym typeface="Neue Haas Grotesk Text Pro"/>
        </a:defRPr>
      </a:lvl9pPr>
    </p:titleStyle>
    <p:bodyStyle>
      <a:lvl1pPr marL="228600" marR="0" indent="-2286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1pPr>
      <a:lvl2pPr marL="731519" marR="0" indent="-274319"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2pPr>
      <a:lvl3pPr marL="1219200" marR="0" indent="-3048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3pPr>
      <a:lvl4pPr marL="1714500" marR="0" indent="-3429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4pPr>
      <a:lvl5pPr marL="2220684" marR="0" indent="-391884"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5pPr>
      <a:lvl6pPr marL="2590800" marR="0" indent="-3048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6pPr>
      <a:lvl7pPr marL="3048000" marR="0" indent="-3048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7pPr>
      <a:lvl8pPr marL="3505200" marR="0" indent="-3048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8pPr>
      <a:lvl9pPr marL="3962400" marR="0" indent="-304800" algn="l" defTabSz="914400" rtl="0" latinLnBrk="0">
        <a:lnSpc>
          <a:spcPct val="100000"/>
        </a:lnSpc>
        <a:spcBef>
          <a:spcPts val="9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eue Haas Grotesk Text Pr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re.ac.uk/download/pdf/155779036.pdf" TargetMode="External"/><Relationship Id="rId2" Type="http://schemas.openxmlformats.org/officeDocument/2006/relationships/hyperlink" Target="https://www.mdpi.com/1424-8220/21/17/58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grpSp>
        <p:nvGrpSpPr>
          <p:cNvPr id="186" name="Group 15"/>
          <p:cNvGrpSpPr/>
          <p:nvPr/>
        </p:nvGrpSpPr>
        <p:grpSpPr>
          <a:xfrm>
            <a:off x="10290315" y="-3"/>
            <a:ext cx="1901689" cy="6858004"/>
            <a:chOff x="0" y="0"/>
            <a:chExt cx="1901688" cy="6858002"/>
          </a:xfrm>
        </p:grpSpPr>
        <p:sp>
          <p:nvSpPr>
            <p:cNvPr id="179" name="Oval 16"/>
            <p:cNvSpPr/>
            <p:nvPr/>
          </p:nvSpPr>
          <p:spPr>
            <a:xfrm>
              <a:off x="-1" y="3549389"/>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0" name="Freeform 85"/>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1" name="Freeform 86"/>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2" name="Freeform 87"/>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3" name="Freeform 88"/>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4" name="Freeform 89"/>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85" name="Freeform 98"/>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187" name="Title 1"/>
          <p:cNvSpPr txBox="1">
            <a:spLocks noGrp="1"/>
          </p:cNvSpPr>
          <p:nvPr>
            <p:ph type="ctrTitle"/>
          </p:nvPr>
        </p:nvSpPr>
        <p:spPr>
          <a:xfrm>
            <a:off x="7486646" y="768332"/>
            <a:ext cx="4025903" cy="2866409"/>
          </a:xfrm>
          <a:prstGeom prst="rect">
            <a:avLst/>
          </a:prstGeom>
        </p:spPr>
        <p:txBody>
          <a:bodyPr/>
          <a:lstStyle/>
          <a:p>
            <a:pPr defTabSz="722376">
              <a:lnSpc>
                <a:spcPct val="90000"/>
              </a:lnSpc>
              <a:defRPr sz="3900"/>
            </a:pPr>
            <a:r>
              <a:rPr dirty="0" err="1"/>
              <a:t>Blockchain</a:t>
            </a:r>
            <a:r>
              <a:rPr dirty="0"/>
              <a:t> Ballot: Revolutionizing Voting </a:t>
            </a:r>
            <a:br>
              <a:rPr dirty="0"/>
            </a:br>
            <a:endParaRPr dirty="0"/>
          </a:p>
        </p:txBody>
      </p:sp>
      <p:sp>
        <p:nvSpPr>
          <p:cNvPr id="188" name="Subtitle 2"/>
          <p:cNvSpPr txBox="1">
            <a:spLocks noGrp="1"/>
          </p:cNvSpPr>
          <p:nvPr>
            <p:ph type="subTitle" sz="quarter" idx="1"/>
          </p:nvPr>
        </p:nvSpPr>
        <p:spPr>
          <a:xfrm>
            <a:off x="7486650" y="4283238"/>
            <a:ext cx="4025900" cy="1475179"/>
          </a:xfrm>
          <a:prstGeom prst="rect">
            <a:avLst/>
          </a:prstGeom>
        </p:spPr>
        <p:txBody>
          <a:bodyPr/>
          <a:lstStyle/>
          <a:p>
            <a:r>
              <a:t>COURSE CODE -DSN2099</a:t>
            </a:r>
          </a:p>
        </p:txBody>
      </p:sp>
      <p:pic>
        <p:nvPicPr>
          <p:cNvPr id="189" name="Picture 4" descr="Picture 4"/>
          <p:cNvPicPr>
            <a:picLocks noChangeAspect="1"/>
          </p:cNvPicPr>
          <p:nvPr/>
        </p:nvPicPr>
        <p:blipFill>
          <a:blip r:embed="rId2">
            <a:extLst/>
          </a:blip>
          <a:stretch>
            <a:fillRect/>
          </a:stretch>
        </p:blipFill>
        <p:spPr>
          <a:xfrm>
            <a:off x="651489" y="1716232"/>
            <a:ext cx="6150394" cy="3416885"/>
          </a:xfrm>
          <a:prstGeom prst="rect">
            <a:avLst/>
          </a:prstGeom>
          <a:ln w="12700">
            <a:miter lim="400000"/>
          </a:ln>
        </p:spPr>
      </p:pic>
      <p:sp>
        <p:nvSpPr>
          <p:cNvPr id="190" name="Straight Connector 24"/>
          <p:cNvSpPr/>
          <p:nvPr/>
        </p:nvSpPr>
        <p:spPr>
          <a:xfrm>
            <a:off x="7486649" y="6087109"/>
            <a:ext cx="4134539" cy="2"/>
          </a:xfrm>
          <a:prstGeom prst="line">
            <a:avLst/>
          </a:prstGeom>
          <a:ln w="12700">
            <a:solidFill>
              <a:srgbClr val="A6A6A6"/>
            </a:solidFill>
            <a:miter/>
          </a:ln>
        </p:spPr>
        <p:txBody>
          <a:bodyPr lIns="45718" tIns="45718" rIns="45718" bIns="45718"/>
          <a:lstStyle/>
          <a:p>
            <a:endParaRPr/>
          </a:p>
        </p:txBody>
      </p:sp>
      <p:sp>
        <p:nvSpPr>
          <p:cNvPr id="191" name="TextBox 4"/>
          <p:cNvSpPr txBox="1"/>
          <p:nvPr/>
        </p:nvSpPr>
        <p:spPr>
          <a:xfrm>
            <a:off x="462997" y="5348378"/>
            <a:ext cx="5436151" cy="459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spcBef>
                <a:spcPts val="600"/>
              </a:spcBef>
              <a:defRPr sz="2400">
                <a:latin typeface="+mj-lt"/>
                <a:ea typeface="+mj-ea"/>
                <a:cs typeface="+mj-cs"/>
                <a:sym typeface="Neue Haas Grotesk Text Pro"/>
              </a:defRPr>
            </a:lvl1pPr>
          </a:lstStyle>
          <a:p>
            <a:r>
              <a:t>Faculty Supervisor :Dr.S.Vairachillai</a:t>
            </a:r>
          </a:p>
        </p:txBody>
      </p:sp>
      <p:sp>
        <p:nvSpPr>
          <p:cNvPr id="192" name="TextBox 23"/>
          <p:cNvSpPr txBox="1"/>
          <p:nvPr/>
        </p:nvSpPr>
        <p:spPr>
          <a:xfrm>
            <a:off x="457981" y="914802"/>
            <a:ext cx="5830694" cy="4447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a:latin typeface="Calibri Light"/>
                <a:ea typeface="Calibri Light"/>
                <a:cs typeface="Calibri Light"/>
                <a:sym typeface="Calibri Light"/>
              </a:defRPr>
            </a:lvl1pPr>
          </a:lstStyle>
          <a:p>
            <a:r>
              <a:t>SCHOOL OF COMPUTER SCIENCE (SCSE)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Picture 2" descr="Picture 2"/>
          <p:cNvPicPr>
            <a:picLocks noChangeAspect="1"/>
          </p:cNvPicPr>
          <p:nvPr/>
        </p:nvPicPr>
        <p:blipFill>
          <a:blip r:embed="rId2">
            <a:extLst/>
          </a:blip>
          <a:stretch>
            <a:fillRect/>
          </a:stretch>
        </p:blipFill>
        <p:spPr>
          <a:xfrm>
            <a:off x="0" y="1143000"/>
            <a:ext cx="9552383" cy="5526360"/>
          </a:xfrm>
          <a:prstGeom prst="rect">
            <a:avLst/>
          </a:prstGeom>
          <a:ln w="12700">
            <a:miter lim="400000"/>
          </a:ln>
        </p:spPr>
      </p:pic>
      <p:pic>
        <p:nvPicPr>
          <p:cNvPr id="296" name="Picture 3" descr="Picture 3"/>
          <p:cNvPicPr>
            <a:picLocks noChangeAspect="1"/>
          </p:cNvPicPr>
          <p:nvPr/>
        </p:nvPicPr>
        <p:blipFill>
          <a:blip r:embed="rId3">
            <a:extLst/>
          </a:blip>
          <a:stretch>
            <a:fillRect/>
          </a:stretch>
        </p:blipFill>
        <p:spPr>
          <a:xfrm>
            <a:off x="9552384" y="1772816"/>
            <a:ext cx="2160241" cy="4824537"/>
          </a:xfrm>
          <a:prstGeom prst="rect">
            <a:avLst/>
          </a:prstGeom>
          <a:ln w="12700">
            <a:miter lim="400000"/>
          </a:ln>
        </p:spPr>
      </p:pic>
      <p:sp>
        <p:nvSpPr>
          <p:cNvPr id="2" name="Rectangle 1"/>
          <p:cNvSpPr/>
          <p:nvPr/>
        </p:nvSpPr>
        <p:spPr>
          <a:xfrm>
            <a:off x="4655840" y="332656"/>
            <a:ext cx="1980029" cy="369332"/>
          </a:xfrm>
          <a:prstGeom prst="rect">
            <a:avLst/>
          </a:prstGeom>
        </p:spPr>
        <p:txBody>
          <a:bodyPr wrap="none">
            <a:spAutoFit/>
          </a:bodyPr>
          <a:lstStyle/>
          <a:p>
            <a:r>
              <a:rPr lang="en-IN" dirty="0"/>
              <a:t>Literature Review</a:t>
            </a:r>
            <a:endParaRPr lang="en-IN"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6" y="1196752"/>
            <a:ext cx="11665296" cy="547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223792" y="404664"/>
            <a:ext cx="1980029" cy="369332"/>
          </a:xfrm>
          <a:prstGeom prst="rect">
            <a:avLst/>
          </a:prstGeom>
        </p:spPr>
        <p:txBody>
          <a:bodyPr wrap="none">
            <a:spAutoFit/>
          </a:bodyPr>
          <a:lstStyle/>
          <a:p>
            <a:r>
              <a:rPr lang="en-IN" dirty="0"/>
              <a:t>Literature Review</a:t>
            </a:r>
            <a:endParaRPr lang="en-IN" dirty="0"/>
          </a:p>
        </p:txBody>
      </p:sp>
    </p:spTree>
    <p:extLst>
      <p:ext uri="{BB962C8B-B14F-4D97-AF65-F5344CB8AC3E}">
        <p14:creationId xmlns:p14="http://schemas.microsoft.com/office/powerpoint/2010/main" val="388394134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ctangle 5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299" name="Title 1"/>
          <p:cNvSpPr txBox="1">
            <a:spLocks noGrp="1"/>
          </p:cNvSpPr>
          <p:nvPr>
            <p:ph type="title"/>
          </p:nvPr>
        </p:nvSpPr>
        <p:spPr>
          <a:xfrm>
            <a:off x="565150" y="224550"/>
            <a:ext cx="9198761" cy="1268984"/>
          </a:xfrm>
          <a:prstGeom prst="rect">
            <a:avLst/>
          </a:prstGeom>
        </p:spPr>
        <p:txBody>
          <a:bodyPr/>
          <a:lstStyle/>
          <a:p>
            <a:r>
              <a:t>Purpose Work </a:t>
            </a:r>
          </a:p>
        </p:txBody>
      </p:sp>
      <p:sp>
        <p:nvSpPr>
          <p:cNvPr id="300" name="Content Placeholder 2"/>
          <p:cNvSpPr txBox="1">
            <a:spLocks noGrp="1"/>
          </p:cNvSpPr>
          <p:nvPr>
            <p:ph type="body" idx="1"/>
          </p:nvPr>
        </p:nvSpPr>
        <p:spPr>
          <a:xfrm>
            <a:off x="310847" y="1177659"/>
            <a:ext cx="11786689" cy="5139588"/>
          </a:xfrm>
          <a:prstGeom prst="rect">
            <a:avLst/>
          </a:prstGeom>
        </p:spPr>
        <p:txBody>
          <a:bodyPr/>
          <a:lstStyle/>
          <a:p>
            <a:pPr marL="0" indent="0" algn="just">
              <a:lnSpc>
                <a:spcPct val="90000"/>
              </a:lnSpc>
              <a:buSzTx/>
              <a:buNone/>
              <a:defRPr sz="2200"/>
            </a:pPr>
            <a:r>
              <a:t>Some of the key areas of proposed work in blockchain voting include:</a:t>
            </a:r>
          </a:p>
          <a:p>
            <a:pPr marL="0" indent="0" algn="just">
              <a:lnSpc>
                <a:spcPct val="90000"/>
              </a:lnSpc>
              <a:buSzTx/>
              <a:buNone/>
              <a:defRPr sz="2200"/>
            </a:pPr>
            <a:endParaRPr/>
          </a:p>
          <a:p>
            <a:pPr algn="just">
              <a:lnSpc>
                <a:spcPct val="90000"/>
              </a:lnSpc>
              <a:defRPr sz="2200" u="sng"/>
            </a:pPr>
            <a:r>
              <a:t>Security Enhancements</a:t>
            </a:r>
            <a:r>
              <a:rPr u="none"/>
              <a:t>: Researchers and developers are constantly working on developing advanced cryptographic algorithms, implementing multi-factor authentication, and addressing potential vulnerabilities in the system to ensure that votes are securely recorded and stored on the blockchain.</a:t>
            </a:r>
          </a:p>
          <a:p>
            <a:pPr algn="just">
              <a:lnSpc>
                <a:spcPct val="90000"/>
              </a:lnSpc>
              <a:defRPr sz="2200"/>
            </a:pPr>
            <a:endParaRPr u="none"/>
          </a:p>
          <a:p>
            <a:pPr algn="just">
              <a:lnSpc>
                <a:spcPct val="90000"/>
              </a:lnSpc>
              <a:defRPr sz="2200" u="sng"/>
            </a:pPr>
            <a:r>
              <a:t>Privacy Solutions</a:t>
            </a:r>
            <a:r>
              <a:rPr u="none"/>
              <a:t>: Privacy is a critical consideration in voting, and proposed work in blockchain voting often involves finding ways to protect voter privacy while maintaining transparency.</a:t>
            </a:r>
          </a:p>
          <a:p>
            <a:pPr algn="just">
              <a:lnSpc>
                <a:spcPct val="90000"/>
              </a:lnSpc>
              <a:defRPr sz="2200"/>
            </a:pPr>
            <a:endParaRPr u="none"/>
          </a:p>
          <a:p>
            <a:pPr algn="just">
              <a:lnSpc>
                <a:spcPct val="90000"/>
              </a:lnSpc>
              <a:defRPr sz="2200" u="sng"/>
            </a:pPr>
            <a:r>
              <a:t>Usability and Accessibility</a:t>
            </a:r>
            <a:r>
              <a:rPr u="none"/>
              <a:t>: Ensuring that blockchain voting systems are user-friendly and accessible to all voters is an important area of proposed work. </a:t>
            </a:r>
          </a:p>
        </p:txBody>
      </p:sp>
      <p:sp>
        <p:nvSpPr>
          <p:cNvPr id="301" name="Straight Connector 60"/>
          <p:cNvSpPr/>
          <p:nvPr/>
        </p:nvSpPr>
        <p:spPr>
          <a:xfrm>
            <a:off x="565150" y="6087109"/>
            <a:ext cx="9198763" cy="2"/>
          </a:xfrm>
          <a:prstGeom prst="line">
            <a:avLst/>
          </a:prstGeom>
          <a:ln w="12700">
            <a:solidFill>
              <a:srgbClr val="A6A6A6"/>
            </a:solidFill>
            <a:miter/>
          </a:ln>
        </p:spPr>
        <p:txBody>
          <a:bodyPr lIns="45718" tIns="45718" rIns="45718" bIns="45718"/>
          <a:lstStyle/>
          <a:p>
            <a:endParaRPr/>
          </a:p>
        </p:txBody>
      </p:sp>
      <p:grpSp>
        <p:nvGrpSpPr>
          <p:cNvPr id="309" name="Group 62"/>
          <p:cNvGrpSpPr/>
          <p:nvPr/>
        </p:nvGrpSpPr>
        <p:grpSpPr>
          <a:xfrm>
            <a:off x="10616240" y="-729933"/>
            <a:ext cx="1901689" cy="6858004"/>
            <a:chOff x="0" y="0"/>
            <a:chExt cx="1901688" cy="6858002"/>
          </a:xfrm>
        </p:grpSpPr>
        <p:sp>
          <p:nvSpPr>
            <p:cNvPr id="302" name="Oval 63"/>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3" name="Freeform 24"/>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4" name="Freeform 25"/>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5" name="Freeform 26"/>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6" name="Freeform 27"/>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7" name="Freeform 28"/>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08" name="Freeform 29"/>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22"/>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312" name="Title 1"/>
          <p:cNvSpPr txBox="1">
            <a:spLocks noGrp="1"/>
          </p:cNvSpPr>
          <p:nvPr>
            <p:ph type="title"/>
          </p:nvPr>
        </p:nvSpPr>
        <p:spPr>
          <a:xfrm>
            <a:off x="565149" y="770890"/>
            <a:ext cx="7335836" cy="1268984"/>
          </a:xfrm>
          <a:prstGeom prst="rect">
            <a:avLst/>
          </a:prstGeom>
        </p:spPr>
        <p:txBody>
          <a:bodyPr/>
          <a:lstStyle/>
          <a:p>
            <a:r>
              <a:t>Purpose Work</a:t>
            </a:r>
          </a:p>
        </p:txBody>
      </p:sp>
      <p:sp>
        <p:nvSpPr>
          <p:cNvPr id="313" name="Content Placeholder 2"/>
          <p:cNvSpPr txBox="1">
            <a:spLocks noGrp="1"/>
          </p:cNvSpPr>
          <p:nvPr>
            <p:ph type="body" sz="half" idx="1"/>
          </p:nvPr>
        </p:nvSpPr>
        <p:spPr>
          <a:xfrm>
            <a:off x="565149" y="2160015"/>
            <a:ext cx="9059244" cy="3629969"/>
          </a:xfrm>
          <a:prstGeom prst="rect">
            <a:avLst/>
          </a:prstGeom>
        </p:spPr>
        <p:txBody>
          <a:bodyPr/>
          <a:lstStyle/>
          <a:p>
            <a:pPr algn="just">
              <a:defRPr sz="2800" u="sng"/>
            </a:pPr>
            <a:r>
              <a:t>Real-world Pilot Projects</a:t>
            </a:r>
            <a:r>
              <a:rPr u="none"/>
              <a:t>: These pilot projects are typically conducted in controlled environments, such as local elections or community-based decision-making processes, to gather data and insights on the feasibility, benefits, and limitations of blockchain voting in practice.</a:t>
            </a:r>
          </a:p>
        </p:txBody>
      </p:sp>
      <p:sp>
        <p:nvSpPr>
          <p:cNvPr id="314" name="Straight Connector 24"/>
          <p:cNvSpPr/>
          <p:nvPr/>
        </p:nvSpPr>
        <p:spPr>
          <a:xfrm>
            <a:off x="565149" y="6087109"/>
            <a:ext cx="7335837" cy="2"/>
          </a:xfrm>
          <a:prstGeom prst="line">
            <a:avLst/>
          </a:prstGeom>
          <a:ln w="12700">
            <a:solidFill>
              <a:srgbClr val="A6A6A6"/>
            </a:solidFill>
            <a:miter/>
          </a:ln>
        </p:spPr>
        <p:txBody>
          <a:bodyPr lIns="45718" tIns="45718" rIns="45718" bIns="45718"/>
          <a:lstStyle/>
          <a:p>
            <a:endParaRPr/>
          </a:p>
        </p:txBody>
      </p:sp>
      <p:grpSp>
        <p:nvGrpSpPr>
          <p:cNvPr id="328" name="Group 26"/>
          <p:cNvGrpSpPr/>
          <p:nvPr/>
        </p:nvGrpSpPr>
        <p:grpSpPr>
          <a:xfrm>
            <a:off x="8928527" y="-2"/>
            <a:ext cx="3263475" cy="6858004"/>
            <a:chOff x="0" y="0"/>
            <a:chExt cx="3263474" cy="6858002"/>
          </a:xfrm>
        </p:grpSpPr>
        <p:sp>
          <p:nvSpPr>
            <p:cNvPr id="315" name="Oval 27"/>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16" name="Freeform 41"/>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17" name="Freeform 42"/>
            <p:cNvSpPr/>
            <p:nvPr/>
          </p:nvSpPr>
          <p:spPr>
            <a:xfrm>
              <a:off x="1362863" y="6292417"/>
              <a:ext cx="1130726" cy="5655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18" name="Oval 30"/>
            <p:cNvSpPr/>
            <p:nvPr/>
          </p:nvSpPr>
          <p:spPr>
            <a:xfrm>
              <a:off x="1362864" y="3549389"/>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19" name="Oval 31"/>
            <p:cNvSpPr/>
            <p:nvPr/>
          </p:nvSpPr>
          <p:spPr>
            <a:xfrm>
              <a:off x="1362864" y="2177875"/>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0" name="Oval 32"/>
            <p:cNvSpPr/>
            <p:nvPr/>
          </p:nvSpPr>
          <p:spPr>
            <a:xfrm>
              <a:off x="1362864" y="806362"/>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1" name="Freeform 46"/>
            <p:cNvSpPr/>
            <p:nvPr/>
          </p:nvSpPr>
          <p:spPr>
            <a:xfrm>
              <a:off x="1362864" y="-1"/>
              <a:ext cx="1130726"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2" name="Freeform 47"/>
            <p:cNvSpPr/>
            <p:nvPr/>
          </p:nvSpPr>
          <p:spPr>
            <a:xfrm>
              <a:off x="2725728" y="6295201"/>
              <a:ext cx="537746" cy="562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6"/>
                    <a:pt x="7784" y="2357"/>
                    <a:pt x="18133" y="33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3" name="Freeform 48"/>
            <p:cNvSpPr/>
            <p:nvPr/>
          </p:nvSpPr>
          <p:spPr>
            <a:xfrm>
              <a:off x="2725728" y="4923686"/>
              <a:ext cx="537746" cy="11251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4" name="Freeform 49"/>
            <p:cNvSpPr/>
            <p:nvPr/>
          </p:nvSpPr>
          <p:spPr>
            <a:xfrm>
              <a:off x="2725728" y="3552172"/>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5" name="Freeform 50"/>
            <p:cNvSpPr/>
            <p:nvPr/>
          </p:nvSpPr>
          <p:spPr>
            <a:xfrm>
              <a:off x="2725728" y="2180658"/>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6" name="Freeform 51"/>
            <p:cNvSpPr/>
            <p:nvPr/>
          </p:nvSpPr>
          <p:spPr>
            <a:xfrm>
              <a:off x="2725728" y="809145"/>
              <a:ext cx="537746" cy="11251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327" name="Freeform 52"/>
            <p:cNvSpPr/>
            <p:nvPr/>
          </p:nvSpPr>
          <p:spPr>
            <a:xfrm>
              <a:off x="2725728" y="-1"/>
              <a:ext cx="537746" cy="56279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133" y="21266"/>
                  </a:lnTo>
                  <a:cubicBezTo>
                    <a:pt x="7784" y="19243"/>
                    <a:pt x="0" y="10494"/>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500"/>
                                  </p:stCondLst>
                                  <p:iterate>
                                    <p:tmAbs val="0"/>
                                  </p:iterate>
                                  <p:childTnLst>
                                    <p:set>
                                      <p:cBhvr>
                                        <p:cTn id="6" fill="hold"/>
                                        <p:tgtEl>
                                          <p:spTgt spid="312"/>
                                        </p:tgtEl>
                                        <p:attrNameLst>
                                          <p:attrName>style.visibility</p:attrName>
                                        </p:attrNameLst>
                                      </p:cBhvr>
                                      <p:to>
                                        <p:strVal val="visible"/>
                                      </p:to>
                                    </p:set>
                                    <p:animEffect transition="in" filter="fade">
                                      <p:cBhvr>
                                        <p:cTn id="7" dur="4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ontent Placeholder 2"/>
          <p:cNvSpPr txBox="1">
            <a:spLocks noGrp="1"/>
          </p:cNvSpPr>
          <p:nvPr>
            <p:ph type="body" sz="half" idx="1"/>
          </p:nvPr>
        </p:nvSpPr>
        <p:spPr>
          <a:xfrm>
            <a:off x="434816" y="1628394"/>
            <a:ext cx="8685519" cy="3601212"/>
          </a:xfrm>
          <a:prstGeom prst="rect">
            <a:avLst/>
          </a:prstGeom>
        </p:spPr>
        <p:txBody>
          <a:bodyPr/>
          <a:lstStyle/>
          <a:p>
            <a:pPr marL="0" indent="0" algn="just" defTabSz="365760">
              <a:buSzTx/>
              <a:buNone/>
              <a:defRPr sz="1920"/>
            </a:pPr>
            <a:r>
              <a:t>While a voting system using blockchain offers many   advantages, there    are also some challenges that need to be addressed.</a:t>
            </a:r>
          </a:p>
          <a:p>
            <a:pPr marL="0" indent="0" algn="just" defTabSz="365760">
              <a:buSzTx/>
              <a:buNone/>
              <a:defRPr sz="1920"/>
            </a:pPr>
            <a:endParaRPr/>
          </a:p>
          <a:p>
            <a:pPr marL="182879" indent="-182879" algn="just" defTabSz="365760">
              <a:defRPr sz="1920"/>
            </a:pPr>
            <a:r>
              <a:t>One of the main challenges is scalability. Blockchain technology is still in its early stages, and current systems may not be able to handle the volume of transactions required during a large-scale election.</a:t>
            </a:r>
          </a:p>
          <a:p>
            <a:pPr marL="182879" indent="-182879" algn="just" defTabSz="365760">
              <a:defRPr sz="1920"/>
            </a:pPr>
            <a:endParaRPr/>
          </a:p>
          <a:p>
            <a:pPr marL="182879" indent="-182879" algn="just" defTabSz="365760">
              <a:defRPr sz="1920"/>
            </a:pPr>
            <a:r>
              <a:t>Another challenge is ensuring that the system is accessible to everyone, regardless of their technological literacy. This may require additional resources and support to ensure that everyone can participate in the election.</a:t>
            </a:r>
          </a:p>
        </p:txBody>
      </p:sp>
      <p:sp>
        <p:nvSpPr>
          <p:cNvPr id="331" name="Title 1"/>
          <p:cNvSpPr txBox="1">
            <a:spLocks noGrp="1"/>
          </p:cNvSpPr>
          <p:nvPr>
            <p:ph type="title"/>
          </p:nvPr>
        </p:nvSpPr>
        <p:spPr>
          <a:xfrm>
            <a:off x="434817" y="462830"/>
            <a:ext cx="7335836" cy="1268987"/>
          </a:xfrm>
          <a:prstGeom prst="rect">
            <a:avLst/>
          </a:prstGeom>
        </p:spPr>
        <p:txBody>
          <a:bodyPr/>
          <a:lstStyle/>
          <a:p>
            <a:r>
              <a:t>CHALLENGES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itle 1"/>
          <p:cNvSpPr txBox="1">
            <a:spLocks noGrp="1"/>
          </p:cNvSpPr>
          <p:nvPr>
            <p:ph type="title"/>
          </p:nvPr>
        </p:nvSpPr>
        <p:spPr>
          <a:xfrm>
            <a:off x="565149" y="818282"/>
            <a:ext cx="7896553" cy="1268987"/>
          </a:xfrm>
          <a:prstGeom prst="rect">
            <a:avLst/>
          </a:prstGeom>
        </p:spPr>
        <p:txBody>
          <a:bodyPr/>
          <a:lstStyle>
            <a:lvl1pPr>
              <a:defRPr sz="3600"/>
            </a:lvl1pPr>
          </a:lstStyle>
          <a:p>
            <a:r>
              <a:t>REAL WORLD EXAMPLES</a:t>
            </a:r>
          </a:p>
        </p:txBody>
      </p:sp>
      <p:sp>
        <p:nvSpPr>
          <p:cNvPr id="334" name="Content Placeholder 2"/>
          <p:cNvSpPr txBox="1">
            <a:spLocks noGrp="1"/>
          </p:cNvSpPr>
          <p:nvPr>
            <p:ph type="body" sz="half" idx="1"/>
          </p:nvPr>
        </p:nvSpPr>
        <p:spPr>
          <a:xfrm>
            <a:off x="565148" y="1887502"/>
            <a:ext cx="8555189" cy="3601213"/>
          </a:xfrm>
          <a:prstGeom prst="rect">
            <a:avLst/>
          </a:prstGeom>
        </p:spPr>
        <p:txBody>
          <a:bodyPr/>
          <a:lstStyle/>
          <a:p>
            <a:pPr marL="0" indent="0" algn="just" defTabSz="295990">
              <a:lnSpc>
                <a:spcPct val="90000"/>
              </a:lnSpc>
              <a:spcBef>
                <a:spcPts val="700"/>
              </a:spcBef>
              <a:buSzTx/>
              <a:buNone/>
              <a:defRPr sz="1992"/>
            </a:pPr>
            <a:r>
              <a:t>Despite the challenges, several countries have already implemented blockchain-based voting systems. </a:t>
            </a:r>
          </a:p>
          <a:p>
            <a:pPr marL="0" indent="0" algn="just" defTabSz="295990">
              <a:lnSpc>
                <a:spcPct val="90000"/>
              </a:lnSpc>
              <a:spcBef>
                <a:spcPts val="700"/>
              </a:spcBef>
              <a:buSzTx/>
              <a:buNone/>
              <a:defRPr sz="1992"/>
            </a:pPr>
            <a:endParaRPr/>
          </a:p>
          <a:p>
            <a:pPr marL="189737" indent="-189737" algn="just" defTabSz="295990">
              <a:lnSpc>
                <a:spcPct val="90000"/>
              </a:lnSpc>
              <a:spcBef>
                <a:spcPts val="700"/>
              </a:spcBef>
              <a:defRPr sz="1992"/>
            </a:pPr>
            <a:r>
              <a:t>Estonia, has been using a blockchain-based system for remote voting since 2014, which has been praised for its security and efficiency.</a:t>
            </a:r>
          </a:p>
          <a:p>
            <a:pPr marL="189737" indent="-189737" algn="just" defTabSz="295990">
              <a:lnSpc>
                <a:spcPct val="90000"/>
              </a:lnSpc>
              <a:spcBef>
                <a:spcPts val="700"/>
              </a:spcBef>
              <a:defRPr sz="1992"/>
            </a:pPr>
            <a:endParaRPr/>
          </a:p>
          <a:p>
            <a:pPr marL="189737" indent="-189737" algn="just" defTabSz="295990">
              <a:lnSpc>
                <a:spcPct val="90000"/>
              </a:lnSpc>
              <a:spcBef>
                <a:spcPts val="700"/>
              </a:spcBef>
              <a:defRPr sz="1992"/>
            </a:pPr>
            <a:r>
              <a:t>Other countries, such as Sierra Leone and West Virginia, have also experimented with blockchain-based voting systems, with mixed results. While these systems have shown promise, more research and development are needed to address the challenges and ensure that they can be scaled up for use in larger elections.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itle 1"/>
          <p:cNvSpPr txBox="1">
            <a:spLocks noGrp="1"/>
          </p:cNvSpPr>
          <p:nvPr>
            <p:ph type="title"/>
          </p:nvPr>
        </p:nvSpPr>
        <p:spPr>
          <a:xfrm>
            <a:off x="565149" y="770890"/>
            <a:ext cx="8069082" cy="1268984"/>
          </a:xfrm>
          <a:prstGeom prst="rect">
            <a:avLst/>
          </a:prstGeom>
        </p:spPr>
        <p:txBody>
          <a:bodyPr/>
          <a:lstStyle>
            <a:lvl1pPr>
              <a:defRPr sz="3600" b="0"/>
            </a:lvl1pPr>
          </a:lstStyle>
          <a:p>
            <a:r>
              <a:t>Hardware &amp; software requirements</a:t>
            </a:r>
          </a:p>
        </p:txBody>
      </p:sp>
      <p:sp>
        <p:nvSpPr>
          <p:cNvPr id="337" name=".  For a simple proof of concept project, a basic computer or laptop with a minimum of 4GB RAM, an internet connection, and a web browser would be sufficient.…"/>
          <p:cNvSpPr txBox="1">
            <a:spLocks noGrp="1"/>
          </p:cNvSpPr>
          <p:nvPr>
            <p:ph type="body" idx="1"/>
          </p:nvPr>
        </p:nvSpPr>
        <p:spPr>
          <a:xfrm>
            <a:off x="565149" y="1484657"/>
            <a:ext cx="7335837" cy="4697985"/>
          </a:xfrm>
          <a:prstGeom prst="rect">
            <a:avLst/>
          </a:prstGeom>
        </p:spPr>
        <p:txBody>
          <a:bodyPr/>
          <a:lstStyle/>
          <a:p>
            <a:pPr marL="0" indent="0" algn="just" defTabSz="452627">
              <a:spcBef>
                <a:spcPts val="1900"/>
              </a:spcBef>
              <a:buSzTx/>
              <a:buFontTx/>
              <a:buNone/>
              <a:defRPr sz="2376">
                <a:solidFill>
                  <a:srgbClr val="374151"/>
                </a:solidFill>
              </a:defRPr>
            </a:pPr>
            <a:r>
              <a:rPr sz="2574"/>
              <a:t>. </a:t>
            </a:r>
            <a:r>
              <a:t> For a simple proof of concept project, a basic computer or laptop with a minimum of 4GB RAM, an internet connection, and a web browser would be sufficient.</a:t>
            </a:r>
          </a:p>
          <a:p>
            <a:pPr marL="0" indent="0" defTabSz="452627">
              <a:spcBef>
                <a:spcPts val="1900"/>
              </a:spcBef>
              <a:buSzTx/>
              <a:buFontTx/>
              <a:buNone/>
              <a:defRPr sz="2376">
                <a:solidFill>
                  <a:srgbClr val="374151"/>
                </a:solidFill>
              </a:defRPr>
            </a:pPr>
            <a:endParaRPr/>
          </a:p>
          <a:p>
            <a:pPr marL="0" indent="0" algn="just" defTabSz="452627">
              <a:spcBef>
                <a:spcPts val="1900"/>
              </a:spcBef>
              <a:buSzTx/>
              <a:buFontTx/>
              <a:buNone/>
              <a:defRPr sz="2376">
                <a:solidFill>
                  <a:srgbClr val="374151"/>
                </a:solidFill>
              </a:defRPr>
            </a:pPr>
            <a:r>
              <a:rPr b="1"/>
              <a:t>.  </a:t>
            </a:r>
            <a:r>
              <a:t>Blockchain platform, smart contract language, front-end and back-end development tools, database, development environment, security tools.</a:t>
            </a:r>
          </a:p>
          <a:p>
            <a:pPr marL="0" indent="0" algn="just" defTabSz="452627">
              <a:spcBef>
                <a:spcPts val="1900"/>
              </a:spcBef>
              <a:buSzTx/>
              <a:buFontTx/>
              <a:buNone/>
              <a:defRPr sz="2376">
                <a:solidFill>
                  <a:srgbClr val="374151"/>
                </a:solidFill>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itle 1"/>
          <p:cNvSpPr txBox="1">
            <a:spLocks noGrp="1"/>
          </p:cNvSpPr>
          <p:nvPr>
            <p:ph type="title"/>
          </p:nvPr>
        </p:nvSpPr>
        <p:spPr>
          <a:xfrm>
            <a:off x="623392" y="260647"/>
            <a:ext cx="7115027" cy="353855"/>
          </a:xfrm>
          <a:prstGeom prst="rect">
            <a:avLst/>
          </a:prstGeom>
        </p:spPr>
        <p:txBody>
          <a:bodyPr>
            <a:noAutofit/>
          </a:bodyPr>
          <a:lstStyle>
            <a:lvl1pPr defTabSz="493776">
              <a:defRPr sz="1728" b="0"/>
            </a:lvl1pPr>
          </a:lstStyle>
          <a:p>
            <a:r>
              <a:rPr sz="2000" dirty="0"/>
              <a:t>Overall system architecture diagram</a:t>
            </a:r>
          </a:p>
        </p:txBody>
      </p:sp>
      <p:pic>
        <p:nvPicPr>
          <p:cNvPr id="340" name="Picture 2" descr="Picture 2"/>
          <p:cNvPicPr>
            <a:picLocks noChangeAspect="1"/>
          </p:cNvPicPr>
          <p:nvPr/>
        </p:nvPicPr>
        <p:blipFill>
          <a:blip r:embed="rId2">
            <a:extLst/>
          </a:blip>
          <a:stretch>
            <a:fillRect/>
          </a:stretch>
        </p:blipFill>
        <p:spPr>
          <a:xfrm>
            <a:off x="767408" y="836712"/>
            <a:ext cx="9529989" cy="5419543"/>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itle 1"/>
          <p:cNvSpPr txBox="1">
            <a:spLocks noGrp="1"/>
          </p:cNvSpPr>
          <p:nvPr>
            <p:ph type="title"/>
          </p:nvPr>
        </p:nvSpPr>
        <p:spPr>
          <a:xfrm>
            <a:off x="565149" y="770890"/>
            <a:ext cx="8069082" cy="1268984"/>
          </a:xfrm>
          <a:prstGeom prst="rect">
            <a:avLst/>
          </a:prstGeom>
        </p:spPr>
        <p:txBody>
          <a:bodyPr/>
          <a:lstStyle>
            <a:lvl1pPr>
              <a:defRPr sz="3600" b="0"/>
            </a:lvl1pPr>
          </a:lstStyle>
          <a:p>
            <a:r>
              <a:t>Overall system architecture diagram</a:t>
            </a:r>
          </a:p>
        </p:txBody>
      </p:sp>
      <p:pic>
        <p:nvPicPr>
          <p:cNvPr id="343" name="Picture 4" descr="Picture 4"/>
          <p:cNvPicPr>
            <a:picLocks noChangeAspect="1"/>
          </p:cNvPicPr>
          <p:nvPr/>
        </p:nvPicPr>
        <p:blipFill>
          <a:blip r:embed="rId2">
            <a:extLst/>
          </a:blip>
          <a:stretch>
            <a:fillRect/>
          </a:stretch>
        </p:blipFill>
        <p:spPr>
          <a:xfrm>
            <a:off x="1199455" y="1700808"/>
            <a:ext cx="7810757" cy="4985612"/>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itle 1"/>
          <p:cNvSpPr txBox="1">
            <a:spLocks noGrp="1"/>
          </p:cNvSpPr>
          <p:nvPr>
            <p:ph type="title"/>
          </p:nvPr>
        </p:nvSpPr>
        <p:spPr>
          <a:xfrm>
            <a:off x="565149" y="770890"/>
            <a:ext cx="7335836" cy="1268984"/>
          </a:xfrm>
          <a:prstGeom prst="rect">
            <a:avLst/>
          </a:prstGeom>
        </p:spPr>
        <p:txBody>
          <a:bodyPr/>
          <a:lstStyle>
            <a:lvl1pPr>
              <a:defRPr b="0"/>
            </a:lvl1pPr>
          </a:lstStyle>
          <a:p>
            <a:r>
              <a:t> References</a:t>
            </a:r>
          </a:p>
        </p:txBody>
      </p:sp>
      <p:sp>
        <p:nvSpPr>
          <p:cNvPr id="346" name="Rectangle 1"/>
          <p:cNvSpPr txBox="1"/>
          <p:nvPr/>
        </p:nvSpPr>
        <p:spPr>
          <a:xfrm>
            <a:off x="730206" y="2105081"/>
            <a:ext cx="7498120" cy="181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2800">
                <a:latin typeface="+mj-lt"/>
                <a:ea typeface="+mj-ea"/>
                <a:cs typeface="+mj-cs"/>
                <a:sym typeface="Neue Haas Grotesk Text Pro"/>
              </a:defRPr>
            </a:pPr>
            <a:r>
              <a:rPr u="sng">
                <a:solidFill>
                  <a:srgbClr val="0000FF"/>
                </a:solidFill>
                <a:uFill>
                  <a:solidFill>
                    <a:srgbClr val="0000FF"/>
                  </a:solidFill>
                </a:uFill>
                <a:hlinkClick r:id="rId2"/>
              </a:rPr>
              <a:t>https://www.mdpi.com/1424-8220/21/17/5874</a:t>
            </a:r>
          </a:p>
          <a:p>
            <a:pPr>
              <a:defRPr sz="2800">
                <a:latin typeface="+mj-lt"/>
                <a:ea typeface="+mj-ea"/>
                <a:cs typeface="+mj-cs"/>
                <a:sym typeface="Neue Haas Grotesk Text Pro"/>
              </a:defRPr>
            </a:pPr>
            <a:endParaRPr u="sng">
              <a:solidFill>
                <a:srgbClr val="0000FF"/>
              </a:solidFill>
              <a:uFill>
                <a:solidFill>
                  <a:srgbClr val="0000FF"/>
                </a:solidFill>
              </a:uFill>
              <a:hlinkClick r:id="rId2"/>
            </a:endParaRPr>
          </a:p>
          <a:p>
            <a:pPr>
              <a:defRPr sz="2800">
                <a:latin typeface="+mj-lt"/>
                <a:ea typeface="+mj-ea"/>
                <a:cs typeface="+mj-cs"/>
                <a:sym typeface="Neue Haas Grotesk Text Pro"/>
              </a:defRPr>
            </a:pPr>
            <a:endParaRPr u="sng">
              <a:solidFill>
                <a:srgbClr val="0000FF"/>
              </a:solidFill>
              <a:uFill>
                <a:solidFill>
                  <a:srgbClr val="0000FF"/>
                </a:solidFill>
              </a:uFill>
              <a:hlinkClick r:id="rId2"/>
            </a:endParaRPr>
          </a:p>
          <a:p>
            <a:pPr>
              <a:defRPr sz="2800">
                <a:latin typeface="+mj-lt"/>
                <a:ea typeface="+mj-ea"/>
                <a:cs typeface="+mj-cs"/>
                <a:sym typeface="Neue Haas Grotesk Text Pro"/>
              </a:defRPr>
            </a:pPr>
            <a:r>
              <a:rPr u="sng">
                <a:solidFill>
                  <a:srgbClr val="0000FF"/>
                </a:solidFill>
                <a:uFill>
                  <a:solidFill>
                    <a:srgbClr val="0000FF"/>
                  </a:solidFill>
                </a:uFill>
                <a:hlinkClick r:id="rId3"/>
              </a:rPr>
              <a:t>https://core.ac.uk/download/pdf/155779036.pdf</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195" name="Title 1"/>
          <p:cNvSpPr txBox="1">
            <a:spLocks noGrp="1"/>
          </p:cNvSpPr>
          <p:nvPr>
            <p:ph type="title"/>
          </p:nvPr>
        </p:nvSpPr>
        <p:spPr>
          <a:xfrm>
            <a:off x="565148" y="687951"/>
            <a:ext cx="5066004" cy="1268985"/>
          </a:xfrm>
          <a:prstGeom prst="rect">
            <a:avLst/>
          </a:prstGeom>
        </p:spPr>
        <p:txBody>
          <a:bodyPr/>
          <a:lstStyle/>
          <a:p>
            <a:r>
              <a:t>Team Members </a:t>
            </a:r>
          </a:p>
        </p:txBody>
      </p:sp>
      <p:sp>
        <p:nvSpPr>
          <p:cNvPr id="196" name="Content Placeholder 2"/>
          <p:cNvSpPr txBox="1">
            <a:spLocks noGrp="1"/>
          </p:cNvSpPr>
          <p:nvPr>
            <p:ph type="body" sz="half" idx="1"/>
          </p:nvPr>
        </p:nvSpPr>
        <p:spPr>
          <a:xfrm>
            <a:off x="363726" y="1780867"/>
            <a:ext cx="8006003" cy="3601214"/>
          </a:xfrm>
          <a:prstGeom prst="rect">
            <a:avLst/>
          </a:prstGeom>
        </p:spPr>
        <p:txBody>
          <a:bodyPr/>
          <a:lstStyle/>
          <a:p>
            <a:pPr>
              <a:defRPr sz="3600"/>
            </a:pPr>
            <a:r>
              <a:t>Naman Mishra      21MIP10007</a:t>
            </a:r>
          </a:p>
          <a:p>
            <a:pPr>
              <a:defRPr sz="3600"/>
            </a:pPr>
            <a:r>
              <a:t>Akshat Agrawal    21MIP10022</a:t>
            </a:r>
          </a:p>
          <a:p>
            <a:pPr>
              <a:defRPr sz="3600"/>
            </a:pPr>
            <a:r>
              <a:t>Suman Bhandari  21MIP10028</a:t>
            </a:r>
          </a:p>
        </p:txBody>
      </p:sp>
      <p:sp>
        <p:nvSpPr>
          <p:cNvPr id="197" name="Straight Connector 9"/>
          <p:cNvSpPr/>
          <p:nvPr/>
        </p:nvSpPr>
        <p:spPr>
          <a:xfrm>
            <a:off x="565148" y="6087109"/>
            <a:ext cx="5066004" cy="2"/>
          </a:xfrm>
          <a:prstGeom prst="line">
            <a:avLst/>
          </a:prstGeom>
          <a:ln w="12700">
            <a:solidFill>
              <a:srgbClr val="A6A6A6"/>
            </a:solidFill>
            <a:miter/>
          </a:ln>
        </p:spPr>
        <p:txBody>
          <a:bodyPr lIns="45718" tIns="45718" rIns="45718" bIns="45718"/>
          <a:lstStyle/>
          <a:p>
            <a:endParaRPr/>
          </a:p>
        </p:txBody>
      </p:sp>
      <p:grpSp>
        <p:nvGrpSpPr>
          <p:cNvPr id="222" name="Group 11"/>
          <p:cNvGrpSpPr/>
          <p:nvPr/>
        </p:nvGrpSpPr>
        <p:grpSpPr>
          <a:xfrm>
            <a:off x="7896197" y="139806"/>
            <a:ext cx="4295803" cy="6453338"/>
            <a:chOff x="0" y="0"/>
            <a:chExt cx="4295801" cy="6453337"/>
          </a:xfrm>
        </p:grpSpPr>
        <p:sp>
          <p:nvSpPr>
            <p:cNvPr id="198" name="Oval 12"/>
            <p:cNvSpPr/>
            <p:nvPr/>
          </p:nvSpPr>
          <p:spPr>
            <a:xfrm>
              <a:off x="-1" y="3339959"/>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199" name="Freeform 35"/>
            <p:cNvSpPr/>
            <p:nvPr/>
          </p:nvSpPr>
          <p:spPr>
            <a:xfrm>
              <a:off x="0" y="1"/>
              <a:ext cx="810831" cy="5322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0" name="Freeform 36"/>
            <p:cNvSpPr/>
            <p:nvPr/>
          </p:nvSpPr>
          <p:spPr>
            <a:xfrm>
              <a:off x="977295" y="5921134"/>
              <a:ext cx="810831" cy="5322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1" name="Oval 15"/>
            <p:cNvSpPr/>
            <p:nvPr/>
          </p:nvSpPr>
          <p:spPr>
            <a:xfrm>
              <a:off x="977294" y="3339959"/>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2" name="Oval 16"/>
            <p:cNvSpPr/>
            <p:nvPr/>
          </p:nvSpPr>
          <p:spPr>
            <a:xfrm>
              <a:off x="977294" y="2049372"/>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3" name="Oval 17"/>
            <p:cNvSpPr/>
            <p:nvPr/>
          </p:nvSpPr>
          <p:spPr>
            <a:xfrm>
              <a:off x="977294" y="758785"/>
              <a:ext cx="810833" cy="106400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4" name="Freeform 65"/>
            <p:cNvSpPr/>
            <p:nvPr/>
          </p:nvSpPr>
          <p:spPr>
            <a:xfrm>
              <a:off x="977295" y="1"/>
              <a:ext cx="810832" cy="5322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5" name="Freeform 66"/>
            <p:cNvSpPr/>
            <p:nvPr/>
          </p:nvSpPr>
          <p:spPr>
            <a:xfrm>
              <a:off x="1954589" y="5921134"/>
              <a:ext cx="810832" cy="5322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6" name="Oval 20"/>
            <p:cNvSpPr/>
            <p:nvPr/>
          </p:nvSpPr>
          <p:spPr>
            <a:xfrm>
              <a:off x="1954589" y="4630546"/>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7" name="Oval 21"/>
            <p:cNvSpPr/>
            <p:nvPr/>
          </p:nvSpPr>
          <p:spPr>
            <a:xfrm>
              <a:off x="1954589" y="3339959"/>
              <a:ext cx="810833" cy="106400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8" name="Oval 22"/>
            <p:cNvSpPr/>
            <p:nvPr/>
          </p:nvSpPr>
          <p:spPr>
            <a:xfrm>
              <a:off x="1954589" y="2049372"/>
              <a:ext cx="810833" cy="106400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09" name="Oval 23"/>
            <p:cNvSpPr/>
            <p:nvPr/>
          </p:nvSpPr>
          <p:spPr>
            <a:xfrm>
              <a:off x="1954589" y="758785"/>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0" name="Freeform 71"/>
            <p:cNvSpPr/>
            <p:nvPr/>
          </p:nvSpPr>
          <p:spPr>
            <a:xfrm>
              <a:off x="1954589" y="0"/>
              <a:ext cx="810832" cy="5322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1" name="Freeform 72"/>
            <p:cNvSpPr/>
            <p:nvPr/>
          </p:nvSpPr>
          <p:spPr>
            <a:xfrm>
              <a:off x="2931885" y="5921134"/>
              <a:ext cx="810832" cy="5322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2" name="Oval 26"/>
            <p:cNvSpPr/>
            <p:nvPr/>
          </p:nvSpPr>
          <p:spPr>
            <a:xfrm>
              <a:off x="2931885" y="4630546"/>
              <a:ext cx="810833" cy="106400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3" name="Oval 27"/>
            <p:cNvSpPr/>
            <p:nvPr/>
          </p:nvSpPr>
          <p:spPr>
            <a:xfrm>
              <a:off x="2931885" y="3339959"/>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4" name="Oval 28"/>
            <p:cNvSpPr/>
            <p:nvPr/>
          </p:nvSpPr>
          <p:spPr>
            <a:xfrm>
              <a:off x="2931885" y="758785"/>
              <a:ext cx="810833" cy="106400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5" name="Freeform 76"/>
            <p:cNvSpPr/>
            <p:nvPr/>
          </p:nvSpPr>
          <p:spPr>
            <a:xfrm>
              <a:off x="2931885" y="0"/>
              <a:ext cx="810832" cy="5322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6" name="Freeform 77"/>
            <p:cNvSpPr/>
            <p:nvPr/>
          </p:nvSpPr>
          <p:spPr>
            <a:xfrm>
              <a:off x="3909184" y="5923621"/>
              <a:ext cx="386617" cy="5297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9"/>
                    <a:pt x="7764" y="2362"/>
                    <a:pt x="18085" y="33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7" name="Freeform 78"/>
            <p:cNvSpPr/>
            <p:nvPr/>
          </p:nvSpPr>
          <p:spPr>
            <a:xfrm>
              <a:off x="3909183" y="4633034"/>
              <a:ext cx="386618" cy="10590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8" name="Freeform 79"/>
            <p:cNvSpPr/>
            <p:nvPr/>
          </p:nvSpPr>
          <p:spPr>
            <a:xfrm>
              <a:off x="3909183" y="3342446"/>
              <a:ext cx="386618" cy="10590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19" name="Freeform 80"/>
            <p:cNvSpPr/>
            <p:nvPr/>
          </p:nvSpPr>
          <p:spPr>
            <a:xfrm>
              <a:off x="3909183" y="2051859"/>
              <a:ext cx="386618" cy="10590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20" name="Freeform 81"/>
            <p:cNvSpPr/>
            <p:nvPr/>
          </p:nvSpPr>
          <p:spPr>
            <a:xfrm>
              <a:off x="3909183" y="761273"/>
              <a:ext cx="386618" cy="10590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21" name="Freeform 82"/>
            <p:cNvSpPr/>
            <p:nvPr/>
          </p:nvSpPr>
          <p:spPr>
            <a:xfrm>
              <a:off x="3909183" y="1"/>
              <a:ext cx="386618" cy="529718"/>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85" y="21261"/>
                  </a:lnTo>
                  <a:cubicBezTo>
                    <a:pt x="7764" y="19238"/>
                    <a:pt x="0" y="10491"/>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Rectangle 1"/>
          <p:cNvSpPr txBox="1"/>
          <p:nvPr/>
        </p:nvSpPr>
        <p:spPr>
          <a:xfrm>
            <a:off x="3891430" y="2967334"/>
            <a:ext cx="4409143" cy="916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5400" b="1">
                <a:ln w="12700" cap="flat">
                  <a:solidFill>
                    <a:srgbClr val="A7A7A7"/>
                  </a:solidFill>
                  <a:prstDash val="solid"/>
                  <a:round/>
                </a:ln>
                <a:solidFill>
                  <a:srgbClr val="3E3E3E"/>
                </a:solidFill>
                <a:effectLst>
                  <a:outerShdw blurRad="38100" dist="20320" dir="1800000" rotWithShape="0">
                    <a:srgbClr val="000000">
                      <a:alpha val="40000"/>
                    </a:srgbClr>
                  </a:outerShdw>
                </a:effectLst>
                <a:latin typeface="+mj-lt"/>
                <a:ea typeface="+mj-ea"/>
                <a:cs typeface="+mj-cs"/>
                <a:sym typeface="Neue Haas Grotesk Text Pro"/>
              </a:defRPr>
            </a:lvl1pPr>
          </a:lstStyle>
          <a:p>
            <a:r>
              <a:t>THANKYOU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225" name="Title 1"/>
          <p:cNvSpPr txBox="1">
            <a:spLocks noGrp="1"/>
          </p:cNvSpPr>
          <p:nvPr>
            <p:ph type="title"/>
          </p:nvPr>
        </p:nvSpPr>
        <p:spPr>
          <a:xfrm>
            <a:off x="565150" y="770890"/>
            <a:ext cx="9198761" cy="1268984"/>
          </a:xfrm>
          <a:prstGeom prst="rect">
            <a:avLst/>
          </a:prstGeom>
        </p:spPr>
        <p:txBody>
          <a:bodyPr/>
          <a:lstStyle/>
          <a:p>
            <a:r>
              <a:t>Table of Contents </a:t>
            </a:r>
          </a:p>
        </p:txBody>
      </p:sp>
      <p:sp>
        <p:nvSpPr>
          <p:cNvPr id="226" name="Content Placeholder 2"/>
          <p:cNvSpPr txBox="1">
            <a:spLocks noGrp="1"/>
          </p:cNvSpPr>
          <p:nvPr>
            <p:ph type="body" sz="half" idx="1"/>
          </p:nvPr>
        </p:nvSpPr>
        <p:spPr>
          <a:xfrm>
            <a:off x="565150" y="2160016"/>
            <a:ext cx="9198761" cy="3601213"/>
          </a:xfrm>
          <a:prstGeom prst="rect">
            <a:avLst/>
          </a:prstGeom>
        </p:spPr>
        <p:txBody>
          <a:bodyPr/>
          <a:lstStyle/>
          <a:p>
            <a:pPr>
              <a:lnSpc>
                <a:spcPct val="81000"/>
              </a:lnSpc>
              <a:defRPr sz="1800"/>
            </a:pPr>
            <a:r>
              <a:t> </a:t>
            </a:r>
            <a:r>
              <a:rPr sz="2200"/>
              <a:t> Objective </a:t>
            </a:r>
          </a:p>
          <a:p>
            <a:pPr>
              <a:lnSpc>
                <a:spcPct val="81000"/>
              </a:lnSpc>
              <a:defRPr sz="2200"/>
            </a:pPr>
            <a:r>
              <a:t>· Literature Review</a:t>
            </a:r>
          </a:p>
          <a:p>
            <a:pPr>
              <a:lnSpc>
                <a:spcPct val="81000"/>
              </a:lnSpc>
              <a:defRPr sz="2200"/>
            </a:pPr>
            <a:r>
              <a:t>· Proposed work</a:t>
            </a:r>
          </a:p>
          <a:p>
            <a:pPr>
              <a:lnSpc>
                <a:spcPct val="81000"/>
              </a:lnSpc>
              <a:defRPr sz="2200"/>
            </a:pPr>
            <a:r>
              <a:t>· Real time usage</a:t>
            </a:r>
          </a:p>
          <a:p>
            <a:pPr>
              <a:lnSpc>
                <a:spcPct val="81000"/>
              </a:lnSpc>
              <a:defRPr sz="2200"/>
            </a:pPr>
            <a:r>
              <a:t>· Hardware &amp;amp; software requirements</a:t>
            </a:r>
          </a:p>
          <a:p>
            <a:pPr>
              <a:lnSpc>
                <a:spcPct val="81000"/>
              </a:lnSpc>
              <a:defRPr sz="2200"/>
            </a:pPr>
            <a:r>
              <a:t>· Overall system architecture diagram</a:t>
            </a:r>
          </a:p>
          <a:p>
            <a:pPr>
              <a:lnSpc>
                <a:spcPct val="81000"/>
              </a:lnSpc>
              <a:defRPr sz="2200"/>
            </a:pPr>
            <a:r>
              <a:t>· List out the modules &amp;amp; Explanation</a:t>
            </a:r>
          </a:p>
          <a:p>
            <a:pPr>
              <a:lnSpc>
                <a:spcPct val="81000"/>
              </a:lnSpc>
              <a:defRPr sz="2200"/>
            </a:pPr>
            <a:r>
              <a:t>· Project timeline chart</a:t>
            </a:r>
          </a:p>
          <a:p>
            <a:pPr>
              <a:lnSpc>
                <a:spcPct val="81000"/>
              </a:lnSpc>
              <a:defRPr sz="2200"/>
            </a:pPr>
            <a:r>
              <a:t>· References</a:t>
            </a:r>
          </a:p>
        </p:txBody>
      </p:sp>
      <p:sp>
        <p:nvSpPr>
          <p:cNvPr id="227" name="Straight Connector 9"/>
          <p:cNvSpPr/>
          <p:nvPr/>
        </p:nvSpPr>
        <p:spPr>
          <a:xfrm>
            <a:off x="565150" y="6087109"/>
            <a:ext cx="9198763" cy="2"/>
          </a:xfrm>
          <a:prstGeom prst="line">
            <a:avLst/>
          </a:prstGeom>
          <a:ln w="12700">
            <a:solidFill>
              <a:srgbClr val="A6A6A6"/>
            </a:solidFill>
            <a:miter/>
          </a:ln>
        </p:spPr>
        <p:txBody>
          <a:bodyPr lIns="45718" tIns="45718" rIns="45718" bIns="45718"/>
          <a:lstStyle/>
          <a:p>
            <a:endParaRPr/>
          </a:p>
        </p:txBody>
      </p:sp>
      <p:grpSp>
        <p:nvGrpSpPr>
          <p:cNvPr id="235" name="Group 11"/>
          <p:cNvGrpSpPr/>
          <p:nvPr/>
        </p:nvGrpSpPr>
        <p:grpSpPr>
          <a:xfrm>
            <a:off x="10290315" y="-3"/>
            <a:ext cx="1901689" cy="6858004"/>
            <a:chOff x="0" y="0"/>
            <a:chExt cx="1901688" cy="6858002"/>
          </a:xfrm>
        </p:grpSpPr>
        <p:sp>
          <p:nvSpPr>
            <p:cNvPr id="228" name="Oval 12"/>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29" name="Freeform 24"/>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0" name="Freeform 25"/>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1" name="Freeform 26"/>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2" name="Freeform 27"/>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3" name="Freeform 28"/>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4" name="Freeform 29"/>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Rectangle 136"/>
          <p:cNvGrpSpPr/>
          <p:nvPr/>
        </p:nvGrpSpPr>
        <p:grpSpPr>
          <a:xfrm>
            <a:off x="0" y="38100"/>
            <a:ext cx="12192000" cy="6858000"/>
            <a:chOff x="0" y="0"/>
            <a:chExt cx="12192000" cy="6858000"/>
          </a:xfrm>
        </p:grpSpPr>
        <p:sp>
          <p:nvSpPr>
            <p:cNvPr id="237" name="Rectangle"/>
            <p:cNvSpPr/>
            <p:nvPr/>
          </p:nvSpPr>
          <p:spPr>
            <a:xfrm>
              <a:off x="0" y="0"/>
              <a:ext cx="12192000" cy="6858000"/>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38" name="Text"/>
            <p:cNvSpPr txBox="1"/>
            <p:nvPr/>
          </p:nvSpPr>
          <p:spPr>
            <a:xfrm>
              <a:off x="0" y="3243580"/>
              <a:ext cx="12192000"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latin typeface="+mj-lt"/>
                  <a:ea typeface="+mj-ea"/>
                  <a:cs typeface="+mj-cs"/>
                  <a:sym typeface="Neue Haas Grotesk Text Pro"/>
                </a:defRPr>
              </a:lvl1pPr>
            </a:lstStyle>
            <a:p>
              <a:r>
                <a:t> </a:t>
              </a:r>
            </a:p>
          </p:txBody>
        </p:sp>
      </p:grpSp>
      <p:sp>
        <p:nvSpPr>
          <p:cNvPr id="240" name="Title 1"/>
          <p:cNvSpPr txBox="1">
            <a:spLocks noGrp="1"/>
          </p:cNvSpPr>
          <p:nvPr>
            <p:ph type="title"/>
          </p:nvPr>
        </p:nvSpPr>
        <p:spPr>
          <a:xfrm>
            <a:off x="637035" y="339568"/>
            <a:ext cx="4810606" cy="708271"/>
          </a:xfrm>
          <a:prstGeom prst="rect">
            <a:avLst/>
          </a:prstGeom>
        </p:spPr>
        <p:txBody>
          <a:bodyPr/>
          <a:lstStyle/>
          <a:p>
            <a:r>
              <a:t>Introduction</a:t>
            </a:r>
            <a:r>
              <a:rPr b="0"/>
              <a:t> </a:t>
            </a:r>
          </a:p>
        </p:txBody>
      </p:sp>
      <p:sp>
        <p:nvSpPr>
          <p:cNvPr id="241" name="Content Placeholder 2"/>
          <p:cNvSpPr txBox="1">
            <a:spLocks noGrp="1"/>
          </p:cNvSpPr>
          <p:nvPr>
            <p:ph type="body" idx="1"/>
          </p:nvPr>
        </p:nvSpPr>
        <p:spPr>
          <a:xfrm>
            <a:off x="520179" y="1554044"/>
            <a:ext cx="11122261" cy="4693894"/>
          </a:xfrm>
          <a:prstGeom prst="rect">
            <a:avLst/>
          </a:prstGeom>
        </p:spPr>
        <p:txBody>
          <a:bodyPr/>
          <a:lstStyle/>
          <a:p>
            <a:pPr marL="0" indent="0">
              <a:buSzTx/>
              <a:buNone/>
              <a:defRPr sz="2500"/>
            </a:pPr>
            <a:r>
              <a:t>What is Blockchain ?</a:t>
            </a:r>
          </a:p>
          <a:p>
            <a:pPr marL="0" indent="0">
              <a:buSzTx/>
              <a:buNone/>
              <a:defRPr sz="2200"/>
            </a:pPr>
            <a:endParaRPr/>
          </a:p>
          <a:p>
            <a:pPr marL="0" indent="0" algn="just">
              <a:buSzTx/>
              <a:buNone/>
              <a:defRPr sz="2500"/>
            </a:pPr>
            <a:r>
              <a:t>Blockchain is a decentralized, distributed, and transparent digital ledger that is used to record transactions across multiple parties in a secure and immutable way. It consists of a chain of blocks, where each block contains a set of transactions, and each block is linked to the previous block using cryptographic techniques, creating a chain of blocks.This makes it resistant to tampering and provides transparency, as all participants in the network can verify the integrity of the transactions</a:t>
            </a:r>
            <a:r>
              <a:rPr sz="2200"/>
              <a:t>.</a:t>
            </a:r>
          </a:p>
        </p:txBody>
      </p:sp>
      <p:grpSp>
        <p:nvGrpSpPr>
          <p:cNvPr id="248" name="Group 138"/>
          <p:cNvGrpSpPr/>
          <p:nvPr/>
        </p:nvGrpSpPr>
        <p:grpSpPr>
          <a:xfrm>
            <a:off x="10290315" y="-3"/>
            <a:ext cx="1901689" cy="6858004"/>
            <a:chOff x="0" y="0"/>
            <a:chExt cx="1901688" cy="6858002"/>
          </a:xfrm>
        </p:grpSpPr>
        <p:sp>
          <p:nvSpPr>
            <p:cNvPr id="242" name="Freeform 43"/>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3" name="Freeform 44"/>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4" name="Freeform 45"/>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5" name="Freeform 46"/>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6" name="Freeform 47"/>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47" name="Freeform 48"/>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249" name="Straight Connector 146"/>
          <p:cNvSpPr/>
          <p:nvPr/>
        </p:nvSpPr>
        <p:spPr>
          <a:xfrm>
            <a:off x="565150" y="6087109"/>
            <a:ext cx="11058344" cy="2"/>
          </a:xfrm>
          <a:prstGeom prst="line">
            <a:avLst/>
          </a:prstGeom>
          <a:ln w="12700">
            <a:solidFill>
              <a:srgbClr val="A6A6A6"/>
            </a:solidFill>
            <a:miter/>
          </a:ln>
        </p:spPr>
        <p:txBody>
          <a:bodyPr lIns="45718" tIns="45718" rIns="45718" bIns="45718"/>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500"/>
                                  </p:stCondLst>
                                  <p:iterate>
                                    <p:tmAbs val="0"/>
                                  </p:iterate>
                                  <p:childTnLst>
                                    <p:set>
                                      <p:cBhvr>
                                        <p:cTn id="6" fill="hold"/>
                                        <p:tgtEl>
                                          <p:spTgt spid="240"/>
                                        </p:tgtEl>
                                        <p:attrNameLst>
                                          <p:attrName>style.visibility</p:attrName>
                                        </p:attrNameLst>
                                      </p:cBhvr>
                                      <p:to>
                                        <p:strVal val="visible"/>
                                      </p:to>
                                    </p:set>
                                    <p:animEffect transition="in" filter="fade">
                                      <p:cBhvr>
                                        <p:cTn id="7" dur="4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252" name="Title 1"/>
          <p:cNvSpPr txBox="1">
            <a:spLocks noGrp="1"/>
          </p:cNvSpPr>
          <p:nvPr>
            <p:ph type="title"/>
          </p:nvPr>
        </p:nvSpPr>
        <p:spPr>
          <a:xfrm>
            <a:off x="680169" y="267682"/>
            <a:ext cx="8968724" cy="952683"/>
          </a:xfrm>
          <a:prstGeom prst="rect">
            <a:avLst/>
          </a:prstGeom>
        </p:spPr>
        <p:txBody>
          <a:bodyPr/>
          <a:lstStyle/>
          <a:p>
            <a:r>
              <a:t>What is blockchain voting ?</a:t>
            </a:r>
          </a:p>
        </p:txBody>
      </p:sp>
      <p:sp>
        <p:nvSpPr>
          <p:cNvPr id="253" name="Content Placeholder 2"/>
          <p:cNvSpPr txBox="1">
            <a:spLocks noGrp="1"/>
          </p:cNvSpPr>
          <p:nvPr>
            <p:ph type="body" idx="1"/>
          </p:nvPr>
        </p:nvSpPr>
        <p:spPr>
          <a:xfrm>
            <a:off x="221545" y="1423305"/>
            <a:ext cx="11139706" cy="5038949"/>
          </a:xfrm>
          <a:prstGeom prst="rect">
            <a:avLst/>
          </a:prstGeom>
        </p:spPr>
        <p:txBody>
          <a:bodyPr/>
          <a:lstStyle/>
          <a:p>
            <a:pPr algn="just">
              <a:lnSpc>
                <a:spcPct val="90000"/>
              </a:lnSpc>
            </a:pPr>
            <a:r>
              <a:t>Blockchain voting refers to the use of blockchain technology as a platform for conducting secure and transparent voting processes. In traditional voting systems, votes are typically recorded and stored in centralized databases.</a:t>
            </a:r>
          </a:p>
          <a:p>
            <a:pPr algn="just">
              <a:lnSpc>
                <a:spcPct val="90000"/>
              </a:lnSpc>
            </a:pPr>
            <a:endParaRPr/>
          </a:p>
          <a:p>
            <a:pPr algn="just">
              <a:lnSpc>
                <a:spcPct val="90000"/>
              </a:lnSpc>
            </a:pPr>
            <a:r>
              <a:t>In a blockchain voting system, each vote is recorded as a transaction on a blockchain, which is a distributed ledger that is maintained by a network of computers known as nodes. These transactions are encrypted and linked together in blocks using complex cryptographic algorithms, and once a block is added to the chain, it cannot be altered or deleted without consensus from the network. This makes the system highly secure and resistant to tampering.</a:t>
            </a:r>
          </a:p>
        </p:txBody>
      </p:sp>
      <p:sp>
        <p:nvSpPr>
          <p:cNvPr id="254" name="Straight Connector 9"/>
          <p:cNvSpPr/>
          <p:nvPr/>
        </p:nvSpPr>
        <p:spPr>
          <a:xfrm>
            <a:off x="565150" y="6087109"/>
            <a:ext cx="9198763" cy="2"/>
          </a:xfrm>
          <a:prstGeom prst="line">
            <a:avLst/>
          </a:prstGeom>
          <a:ln w="12700">
            <a:solidFill>
              <a:srgbClr val="A6A6A6"/>
            </a:solidFill>
            <a:miter/>
          </a:ln>
        </p:spPr>
        <p:txBody>
          <a:bodyPr lIns="45718" tIns="45718" rIns="45718" bIns="45718"/>
          <a:lstStyle/>
          <a:p>
            <a:endParaRPr/>
          </a:p>
        </p:txBody>
      </p:sp>
      <p:grpSp>
        <p:nvGrpSpPr>
          <p:cNvPr id="262" name="Group 11"/>
          <p:cNvGrpSpPr/>
          <p:nvPr/>
        </p:nvGrpSpPr>
        <p:grpSpPr>
          <a:xfrm>
            <a:off x="10290315" y="-3"/>
            <a:ext cx="1901689" cy="6858004"/>
            <a:chOff x="0" y="0"/>
            <a:chExt cx="1901688" cy="6858002"/>
          </a:xfrm>
        </p:grpSpPr>
        <p:sp>
          <p:nvSpPr>
            <p:cNvPr id="255" name="Oval 12"/>
            <p:cNvSpPr/>
            <p:nvPr/>
          </p:nvSpPr>
          <p:spPr>
            <a:xfrm>
              <a:off x="215661" y="547568"/>
              <a:ext cx="1130727" cy="1044463"/>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56" name="Freeform 24"/>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57" name="Freeform 25"/>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58" name="Freeform 26"/>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59" name="Freeform 27"/>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60" name="Freeform 28"/>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61" name="Freeform 29"/>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ctangle 2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265" name="Title 1"/>
          <p:cNvSpPr txBox="1">
            <a:spLocks noGrp="1"/>
          </p:cNvSpPr>
          <p:nvPr>
            <p:ph type="title"/>
          </p:nvPr>
        </p:nvSpPr>
        <p:spPr>
          <a:xfrm>
            <a:off x="565150" y="770889"/>
            <a:ext cx="8005441" cy="751403"/>
          </a:xfrm>
          <a:prstGeom prst="rect">
            <a:avLst/>
          </a:prstGeom>
        </p:spPr>
        <p:txBody>
          <a:bodyPr/>
          <a:lstStyle/>
          <a:p>
            <a:r>
              <a:t>Objective </a:t>
            </a:r>
          </a:p>
        </p:txBody>
      </p:sp>
      <p:sp>
        <p:nvSpPr>
          <p:cNvPr id="266" name="Content Placeholder 2"/>
          <p:cNvSpPr txBox="1">
            <a:spLocks noGrp="1"/>
          </p:cNvSpPr>
          <p:nvPr>
            <p:ph type="body" idx="1"/>
          </p:nvPr>
        </p:nvSpPr>
        <p:spPr>
          <a:xfrm>
            <a:off x="464507" y="1628052"/>
            <a:ext cx="11224219" cy="4521365"/>
          </a:xfrm>
          <a:prstGeom prst="rect">
            <a:avLst/>
          </a:prstGeom>
        </p:spPr>
        <p:txBody>
          <a:bodyPr/>
          <a:lstStyle/>
          <a:p>
            <a:pPr marL="0" indent="0" algn="just">
              <a:lnSpc>
                <a:spcPct val="90000"/>
              </a:lnSpc>
              <a:buSzTx/>
              <a:buNone/>
              <a:defRPr sz="2000"/>
            </a:pPr>
            <a:r>
              <a:t>Blockchain technology is leveraged to enhance the integrity, efficiency, and accessibility of voting processes, with the following key objectives:</a:t>
            </a:r>
          </a:p>
          <a:p>
            <a:pPr marL="0" indent="0" algn="just">
              <a:lnSpc>
                <a:spcPct val="90000"/>
              </a:lnSpc>
              <a:buSzTx/>
              <a:buNone/>
              <a:defRPr sz="2000"/>
            </a:pPr>
            <a:endParaRPr/>
          </a:p>
          <a:p>
            <a:pPr algn="just">
              <a:lnSpc>
                <a:spcPct val="90000"/>
              </a:lnSpc>
              <a:defRPr sz="2000" b="1" u="sng"/>
            </a:pPr>
            <a:r>
              <a:t>Security</a:t>
            </a:r>
            <a:r>
              <a:rPr u="none"/>
              <a:t>: </a:t>
            </a:r>
            <a:r>
              <a:rPr b="0"/>
              <a:t>B</a:t>
            </a:r>
            <a:r>
              <a:rPr b="0" u="none"/>
              <a:t>lockchain are encrypted and linked together in blocks using cryptographic algorithms, making it extremely difficult to alter or delete votes without consensus from the network.</a:t>
            </a:r>
          </a:p>
          <a:p>
            <a:pPr algn="just">
              <a:lnSpc>
                <a:spcPct val="90000"/>
              </a:lnSpc>
              <a:defRPr sz="2000"/>
            </a:pPr>
            <a:endParaRPr b="0" u="none"/>
          </a:p>
          <a:p>
            <a:pPr algn="just">
              <a:lnSpc>
                <a:spcPct val="90000"/>
              </a:lnSpc>
              <a:defRPr sz="2000" b="1" u="sng"/>
            </a:pPr>
            <a:r>
              <a:t>Transparency</a:t>
            </a:r>
            <a:r>
              <a:rPr b="0" u="none"/>
              <a:t>: Blockchain voting promotes transparency by providing a verifiable and auditable trail of all votes. Once a vote is recorded on the blockchain, it becomes a permanent and immutable part of the distributed ledger, which can be independently verified by voters, election observers, and other stakeholders. This helps build trust in the integrity of the voting process.</a:t>
            </a:r>
          </a:p>
        </p:txBody>
      </p:sp>
      <p:sp>
        <p:nvSpPr>
          <p:cNvPr id="267" name="Straight Connector 25"/>
          <p:cNvSpPr/>
          <p:nvPr/>
        </p:nvSpPr>
        <p:spPr>
          <a:xfrm>
            <a:off x="565150" y="6087109"/>
            <a:ext cx="9198763" cy="2"/>
          </a:xfrm>
          <a:prstGeom prst="line">
            <a:avLst/>
          </a:prstGeom>
          <a:ln w="12700">
            <a:solidFill>
              <a:srgbClr val="A6A6A6"/>
            </a:solidFill>
            <a:miter/>
          </a:ln>
        </p:spPr>
        <p:txBody>
          <a:bodyPr lIns="45718" tIns="45718" rIns="45718" bIns="45718"/>
          <a:lstStyle/>
          <a:p>
            <a:endParaRPr/>
          </a:p>
        </p:txBody>
      </p:sp>
      <p:grpSp>
        <p:nvGrpSpPr>
          <p:cNvPr id="275" name="Group 27"/>
          <p:cNvGrpSpPr/>
          <p:nvPr/>
        </p:nvGrpSpPr>
        <p:grpSpPr>
          <a:xfrm>
            <a:off x="10325859" y="-308061"/>
            <a:ext cx="1901689" cy="6858004"/>
            <a:chOff x="0" y="0"/>
            <a:chExt cx="1901688" cy="6858002"/>
          </a:xfrm>
        </p:grpSpPr>
        <p:sp>
          <p:nvSpPr>
            <p:cNvPr id="268" name="Oval 28"/>
            <p:cNvSpPr/>
            <p:nvPr/>
          </p:nvSpPr>
          <p:spPr>
            <a:xfrm>
              <a:off x="-1" y="806361"/>
              <a:ext cx="1130727" cy="1130727"/>
            </a:xfrm>
            <a:prstGeom prst="ellipse">
              <a:avLst/>
            </a:pr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69" name="Freeform 24"/>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0" name="Freeform 25"/>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1" name="Freeform 26"/>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2" name="Freeform 27"/>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3" name="Freeform 28"/>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74" name="Freeform 29"/>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ectangle 4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Neue Haas Grotesk Text Pro"/>
              </a:defRPr>
            </a:pPr>
            <a:endParaRPr/>
          </a:p>
        </p:txBody>
      </p:sp>
      <p:sp>
        <p:nvSpPr>
          <p:cNvPr id="278" name="Title 1"/>
          <p:cNvSpPr txBox="1">
            <a:spLocks noGrp="1"/>
          </p:cNvSpPr>
          <p:nvPr>
            <p:ph type="title"/>
          </p:nvPr>
        </p:nvSpPr>
        <p:spPr>
          <a:xfrm>
            <a:off x="565150" y="339568"/>
            <a:ext cx="8663734" cy="808912"/>
          </a:xfrm>
          <a:prstGeom prst="rect">
            <a:avLst/>
          </a:prstGeom>
        </p:spPr>
        <p:txBody>
          <a:bodyPr/>
          <a:lstStyle/>
          <a:p>
            <a:r>
              <a:t>Objective </a:t>
            </a:r>
          </a:p>
        </p:txBody>
      </p:sp>
      <p:sp>
        <p:nvSpPr>
          <p:cNvPr id="279" name="Content Placeholder 2"/>
          <p:cNvSpPr txBox="1">
            <a:spLocks noGrp="1"/>
          </p:cNvSpPr>
          <p:nvPr>
            <p:ph type="body" idx="1"/>
          </p:nvPr>
        </p:nvSpPr>
        <p:spPr>
          <a:xfrm>
            <a:off x="565150" y="1642430"/>
            <a:ext cx="11136639" cy="4578873"/>
          </a:xfrm>
          <a:prstGeom prst="rect">
            <a:avLst/>
          </a:prstGeom>
        </p:spPr>
        <p:txBody>
          <a:bodyPr/>
          <a:lstStyle/>
          <a:p>
            <a:pPr algn="just">
              <a:lnSpc>
                <a:spcPct val="90000"/>
              </a:lnSpc>
              <a:defRPr sz="2000" b="1" u="sng"/>
            </a:pPr>
            <a:r>
              <a:t>Decentralization</a:t>
            </a:r>
            <a:r>
              <a:rPr b="0" u="none"/>
              <a:t>: Blockchain voting seeks to eliminate the need for intermediaries, such as electoral commissions or third-party auditors, by leveraging the decentralized nature of blockchain technology. </a:t>
            </a:r>
          </a:p>
          <a:p>
            <a:pPr algn="just">
              <a:lnSpc>
                <a:spcPct val="90000"/>
              </a:lnSpc>
              <a:defRPr sz="2000" b="1" u="sng"/>
            </a:pPr>
            <a:endParaRPr b="0" u="none"/>
          </a:p>
          <a:p>
            <a:pPr algn="just">
              <a:lnSpc>
                <a:spcPct val="90000"/>
              </a:lnSpc>
              <a:defRPr sz="2000" b="1" u="sng"/>
            </a:pPr>
            <a:r>
              <a:t>Efficiency</a:t>
            </a:r>
            <a:r>
              <a:rPr u="none"/>
              <a:t>: </a:t>
            </a:r>
            <a:r>
              <a:rPr b="0" u="none"/>
              <a:t>Smart contracts, which are self-executing programs on the blockchain, can be used to automate vote counting, result tabulation, and other administrative tasks, potentially making the process more efficient and reducing costs.</a:t>
            </a:r>
          </a:p>
          <a:p>
            <a:pPr algn="just">
              <a:lnSpc>
                <a:spcPct val="90000"/>
              </a:lnSpc>
              <a:defRPr sz="2000"/>
            </a:pPr>
            <a:endParaRPr b="0" u="none"/>
          </a:p>
          <a:p>
            <a:pPr algn="just">
              <a:lnSpc>
                <a:spcPct val="90000"/>
              </a:lnSpc>
              <a:defRPr sz="2000" b="1" u="sng"/>
            </a:pPr>
            <a:r>
              <a:t>Accessibility</a:t>
            </a:r>
            <a:r>
              <a:rPr b="0" u="none"/>
              <a:t>: Blockchain voting has the potential to increase accessibility by enabling remote and online voting, which can make it more convenient for voters, especially those who face physical, geographical, or other barriers to in-person voting. This can potentially increase voter participation and engagement in the democratic process.</a:t>
            </a:r>
          </a:p>
        </p:txBody>
      </p:sp>
      <p:grpSp>
        <p:nvGrpSpPr>
          <p:cNvPr id="286" name="Group 48"/>
          <p:cNvGrpSpPr/>
          <p:nvPr/>
        </p:nvGrpSpPr>
        <p:grpSpPr>
          <a:xfrm>
            <a:off x="10290315" y="-3"/>
            <a:ext cx="1901689" cy="6858004"/>
            <a:chOff x="0" y="0"/>
            <a:chExt cx="1901688" cy="6858002"/>
          </a:xfrm>
        </p:grpSpPr>
        <p:sp>
          <p:nvSpPr>
            <p:cNvPr id="280" name="Freeform 43"/>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1" name="Freeform 44"/>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 y="21600"/>
                  </a:lnTo>
                  <a:lnTo>
                    <a:pt x="0" y="21592"/>
                  </a:lnTo>
                  <a:cubicBezTo>
                    <a:pt x="0" y="11108"/>
                    <a:pt x="7769" y="2361"/>
                    <a:pt x="18096" y="33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2" name="Freeform 45"/>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3" name="Freeform 46"/>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4" name="Freeform 47"/>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sp>
          <p:nvSpPr>
            <p:cNvPr id="285" name="Freeform 48"/>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21600" y="0"/>
                  </a:lnTo>
                  <a:lnTo>
                    <a:pt x="21600" y="21600"/>
                  </a:lnTo>
                  <a:lnTo>
                    <a:pt x="18096" y="21262"/>
                  </a:lnTo>
                  <a:cubicBezTo>
                    <a:pt x="7769" y="19239"/>
                    <a:pt x="0" y="10492"/>
                    <a:pt x="0" y="8"/>
                  </a:cubicBezTo>
                  <a:close/>
                </a:path>
              </a:pathLst>
            </a:custGeom>
            <a:solidFill>
              <a:srgbClr val="EFF0EF"/>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Neue Haas Grotesk Text Pro"/>
                </a:defRPr>
              </a:pPr>
              <a:endParaRPr/>
            </a:p>
          </p:txBody>
        </p:sp>
      </p:grpSp>
      <p:sp>
        <p:nvSpPr>
          <p:cNvPr id="287" name="Straight Connector 56"/>
          <p:cNvSpPr/>
          <p:nvPr/>
        </p:nvSpPr>
        <p:spPr>
          <a:xfrm>
            <a:off x="565150" y="6087109"/>
            <a:ext cx="11058344" cy="2"/>
          </a:xfrm>
          <a:prstGeom prst="line">
            <a:avLst/>
          </a:prstGeom>
          <a:ln w="12700">
            <a:solidFill>
              <a:srgbClr val="A6A6A6"/>
            </a:solidFill>
            <a:miter/>
          </a:ln>
        </p:spPr>
        <p:txBody>
          <a:bodyPr lIns="45718" tIns="45718" rIns="45718" bIns="45718"/>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3"/>
          <p:cNvSpPr txBox="1"/>
          <p:nvPr/>
        </p:nvSpPr>
        <p:spPr>
          <a:xfrm>
            <a:off x="4197504" y="180134"/>
            <a:ext cx="3266441"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atin typeface="+mj-lt"/>
                <a:ea typeface="+mj-ea"/>
                <a:cs typeface="+mj-cs"/>
                <a:sym typeface="Neue Haas Grotesk Text Pro"/>
              </a:defRPr>
            </a:lvl1pPr>
          </a:lstStyle>
          <a:p>
            <a:r>
              <a:t>Literature Review</a:t>
            </a:r>
          </a:p>
        </p:txBody>
      </p:sp>
      <p:sp>
        <p:nvSpPr>
          <p:cNvPr id="290" name="Rectangle 4"/>
          <p:cNvSpPr txBox="1"/>
          <p:nvPr/>
        </p:nvSpPr>
        <p:spPr>
          <a:xfrm>
            <a:off x="450146" y="1199971"/>
            <a:ext cx="10277711" cy="4363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gn="just">
              <a:buSzPct val="100000"/>
              <a:buFont typeface="Arial"/>
              <a:buChar char="•"/>
              <a:defRPr sz="2000" b="1" u="sng">
                <a:latin typeface="+mj-lt"/>
                <a:ea typeface="+mj-ea"/>
                <a:cs typeface="+mj-cs"/>
                <a:sym typeface="Neue Haas Grotesk Text Pro"/>
              </a:defRPr>
            </a:pPr>
            <a:r>
              <a:t>Open vote network (OVN) </a:t>
            </a:r>
            <a:r>
              <a:rPr b="0" u="none">
                <a:latin typeface="Arial Black"/>
                <a:ea typeface="Arial Black"/>
                <a:cs typeface="Arial Black"/>
                <a:sym typeface="Arial Black"/>
              </a:rPr>
              <a:t>:  </a:t>
            </a:r>
            <a:r>
              <a:rPr sz="2400" b="0" u="none">
                <a:latin typeface="+mn-lt"/>
                <a:ea typeface="+mn-ea"/>
                <a:cs typeface="+mn-cs"/>
                <a:sym typeface="Helvetica"/>
              </a:rPr>
              <a:t>It</a:t>
            </a:r>
            <a:r>
              <a:rPr sz="2400" b="0" u="none">
                <a:latin typeface="Arial Black"/>
                <a:ea typeface="Arial Black"/>
                <a:cs typeface="Arial Black"/>
                <a:sym typeface="Arial Black"/>
              </a:rPr>
              <a:t> </a:t>
            </a:r>
            <a:r>
              <a:rPr sz="2400" b="0" u="none"/>
              <a:t>was presented by McCorry, Shahandashti, which is the first deployment of a transparent and self-tallying internet voting protocol with total user privacy by using Ethereum.</a:t>
            </a:r>
          </a:p>
          <a:p>
            <a:pPr algn="just">
              <a:defRPr sz="2400">
                <a:latin typeface="+mj-lt"/>
                <a:ea typeface="+mj-ea"/>
                <a:cs typeface="+mj-cs"/>
                <a:sym typeface="Neue Haas Grotesk Text Pro"/>
              </a:defRPr>
            </a:pPr>
            <a:endParaRPr sz="2400" b="0" u="none"/>
          </a:p>
          <a:p>
            <a:pPr algn="just">
              <a:defRPr sz="2400">
                <a:latin typeface="Arial Black"/>
                <a:ea typeface="Arial Black"/>
                <a:cs typeface="Arial Black"/>
                <a:sym typeface="Arial Black"/>
              </a:defRPr>
            </a:pPr>
            <a:endParaRPr sz="2400" b="0" u="none"/>
          </a:p>
          <a:p>
            <a:pPr marL="342900" indent="-342900" algn="just">
              <a:buSzPct val="100000"/>
              <a:buFont typeface="Arial"/>
              <a:buChar char="•"/>
              <a:defRPr sz="2000" b="1" u="sng">
                <a:latin typeface="+mj-lt"/>
                <a:ea typeface="+mj-ea"/>
                <a:cs typeface="+mj-cs"/>
                <a:sym typeface="Neue Haas Grotesk Text Pro"/>
              </a:defRPr>
            </a:pPr>
            <a:r>
              <a:t>decentralized anonymous transparent electronic voting system (DATE) </a:t>
            </a:r>
            <a:r>
              <a:rPr b="0" u="none">
                <a:latin typeface="Arial Black"/>
                <a:ea typeface="Arial Black"/>
                <a:cs typeface="Arial Black"/>
                <a:sym typeface="Arial Black"/>
              </a:rPr>
              <a:t>: </a:t>
            </a:r>
            <a:r>
              <a:rPr sz="2400" b="0" u="none"/>
              <a:t>Lai, Hsieh proposed it.</a:t>
            </a:r>
            <a:r>
              <a:rPr sz="2400" b="0" u="none">
                <a:latin typeface="Arial Black"/>
                <a:ea typeface="Arial Black"/>
                <a:cs typeface="Arial Black"/>
                <a:sym typeface="Arial Black"/>
              </a:rPr>
              <a:t> </a:t>
            </a:r>
            <a:r>
              <a:rPr sz="2400" b="0" u="none"/>
              <a:t>This system is suitable only for small scales because of the limitation of the platform</a:t>
            </a:r>
          </a:p>
          <a:p>
            <a:pPr marL="342900" indent="-342900" algn="just">
              <a:buSzPct val="100000"/>
              <a:buFont typeface="Arial"/>
              <a:buChar char="•"/>
              <a:defRPr sz="2400">
                <a:latin typeface="Arial Black"/>
                <a:ea typeface="Arial Black"/>
                <a:cs typeface="Arial Black"/>
                <a:sym typeface="Arial Black"/>
              </a:defRPr>
            </a:pPr>
            <a:endParaRPr sz="2400" b="0" u="none"/>
          </a:p>
          <a:p>
            <a:pPr marL="342900" indent="-342900" algn="just">
              <a:buSzPct val="100000"/>
              <a:buFont typeface="Arial"/>
              <a:buChar char="•"/>
              <a:defRPr sz="2000" b="1" u="sng">
                <a:latin typeface="+mj-lt"/>
                <a:ea typeface="+mj-ea"/>
                <a:cs typeface="+mj-cs"/>
                <a:sym typeface="Neue Haas Grotesk Text Pro"/>
              </a:defRPr>
            </a:pPr>
            <a:r>
              <a:t>BSJC proof </a:t>
            </a:r>
            <a:r>
              <a:rPr b="0" u="none">
                <a:latin typeface="Arial Black"/>
                <a:ea typeface="Arial Black"/>
                <a:cs typeface="Arial Black"/>
                <a:sym typeface="Arial Black"/>
              </a:rPr>
              <a:t>: </a:t>
            </a:r>
            <a:r>
              <a:rPr sz="2400" b="0" u="none"/>
              <a:t>Shahzad and Crowcroft says On a large scale, generating and sealing the block may cause the polling process to be delayed.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Rectangle 3"/>
          <p:cNvSpPr txBox="1"/>
          <p:nvPr/>
        </p:nvSpPr>
        <p:spPr>
          <a:xfrm>
            <a:off x="4197504" y="180134"/>
            <a:ext cx="3266441"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atin typeface="+mj-lt"/>
                <a:ea typeface="+mj-ea"/>
                <a:cs typeface="+mj-cs"/>
                <a:sym typeface="Neue Haas Grotesk Text Pro"/>
              </a:defRPr>
            </a:lvl1pPr>
          </a:lstStyle>
          <a:p>
            <a:r>
              <a:rPr dirty="0"/>
              <a:t>Literature Review</a:t>
            </a:r>
          </a:p>
        </p:txBody>
      </p:sp>
      <p:sp>
        <p:nvSpPr>
          <p:cNvPr id="293" name="Rectangle 4"/>
          <p:cNvSpPr txBox="1"/>
          <p:nvPr/>
        </p:nvSpPr>
        <p:spPr>
          <a:xfrm>
            <a:off x="450146" y="1199971"/>
            <a:ext cx="10277711" cy="461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gn="just">
              <a:buSzPct val="100000"/>
              <a:buFont typeface="Arial"/>
              <a:buChar char="•"/>
              <a:defRPr sz="2000" b="1" u="sng">
                <a:latin typeface="+mj-lt"/>
                <a:ea typeface="+mj-ea"/>
                <a:cs typeface="+mj-cs"/>
                <a:sym typeface="Neue Haas Grotesk Text Pro"/>
              </a:defRPr>
            </a:pPr>
            <a:r>
              <a:t>Anti-quantum electronic voting protocol : </a:t>
            </a:r>
            <a:r>
              <a:rPr sz="2400" b="0" u="none"/>
              <a:t>Gao, Zheng proposed Key Generation Center (KGC) is a certificateless cryptosystem that serves as a regulator. It not only recognizes the voter’s anonymity but also facilitates the audit’s functioning.</a:t>
            </a:r>
          </a:p>
          <a:p>
            <a:pPr marL="342900" indent="-342900" algn="just">
              <a:buSzPct val="100000"/>
              <a:buFont typeface="Arial"/>
              <a:buChar char="•"/>
              <a:defRPr sz="2400">
                <a:latin typeface="Arial Black"/>
                <a:ea typeface="Arial Black"/>
                <a:cs typeface="Arial Black"/>
                <a:sym typeface="Arial Black"/>
              </a:defRPr>
            </a:pPr>
            <a:endParaRPr sz="2400" b="0" u="none"/>
          </a:p>
          <a:p>
            <a:pPr marL="342900" indent="-342900" algn="just">
              <a:buSzPct val="100000"/>
              <a:buFont typeface="Arial"/>
              <a:buChar char="•"/>
              <a:defRPr sz="2400">
                <a:latin typeface="+mj-lt"/>
                <a:ea typeface="+mj-ea"/>
                <a:cs typeface="+mj-cs"/>
                <a:sym typeface="Neue Haas Grotesk Text Pro"/>
              </a:defRPr>
            </a:pPr>
            <a:r>
              <a:t> </a:t>
            </a:r>
            <a:r>
              <a:rPr b="1" u="sng"/>
              <a:t>blockchain-based electronic voting Scheme (BES) : </a:t>
            </a:r>
            <a:r>
              <a:t>A BES is based on the distributed ledger (DLT) may be employed to avoid vote falsification.</a:t>
            </a:r>
          </a:p>
          <a:p>
            <a:pPr marL="342900" indent="-342900" algn="just">
              <a:buSzPct val="100000"/>
              <a:buFont typeface="Arial"/>
              <a:buChar char="•"/>
              <a:defRPr sz="2400">
                <a:latin typeface="Arial Black"/>
                <a:ea typeface="Arial Black"/>
                <a:cs typeface="Arial Black"/>
                <a:sym typeface="Arial Black"/>
              </a:defRPr>
            </a:pPr>
            <a:endParaRPr/>
          </a:p>
          <a:p>
            <a:pPr marL="342900" indent="-342900" algn="just">
              <a:buSzPct val="100000"/>
              <a:buFont typeface="Arial"/>
              <a:buChar char="•"/>
              <a:defRPr sz="2400" b="1" u="sng">
                <a:latin typeface="+mj-lt"/>
                <a:ea typeface="+mj-ea"/>
                <a:cs typeface="+mj-cs"/>
                <a:sym typeface="Neue Haas Grotesk Text Pro"/>
              </a:defRPr>
            </a:pPr>
            <a:r>
              <a:t>block-based e-voting architecture (BEA): </a:t>
            </a:r>
            <a:r>
              <a:rPr b="0" u="none"/>
              <a:t>conducted strict experimentation with permissioned and permissionless blockchain architectures through different scenarios</a:t>
            </a:r>
          </a:p>
        </p:txBody>
      </p:sp>
    </p:spTree>
  </p:cSld>
  <p:clrMapOvr>
    <a:masterClrMapping/>
  </p:clrMapOvr>
  <p:transition spd="med"/>
</p:sld>
</file>

<file path=ppt/theme/theme1.xml><?xml version="1.0" encoding="utf-8"?>
<a:theme xmlns:a="http://schemas.openxmlformats.org/drawingml/2006/main" name="PunchcardVTI">
  <a:themeElements>
    <a:clrScheme name="PunchcardVTI">
      <a:dk1>
        <a:srgbClr val="000000"/>
      </a:dk1>
      <a:lt1>
        <a:srgbClr val="FFFFFF"/>
      </a:lt1>
      <a:dk2>
        <a:srgbClr val="A7A7A7"/>
      </a:dk2>
      <a:lt2>
        <a:srgbClr val="535353"/>
      </a:lt2>
      <a:accent1>
        <a:srgbClr val="00B2F3"/>
      </a:accent1>
      <a:accent2>
        <a:srgbClr val="0471CC"/>
      </a:accent2>
      <a:accent3>
        <a:srgbClr val="14BBA9"/>
      </a:accent3>
      <a:accent4>
        <a:srgbClr val="8BB93B"/>
      </a:accent4>
      <a:accent5>
        <a:srgbClr val="EC970C"/>
      </a:accent5>
      <a:accent6>
        <a:srgbClr val="F55822"/>
      </a:accent6>
      <a:hlink>
        <a:srgbClr val="0000FF"/>
      </a:hlink>
      <a:folHlink>
        <a:srgbClr val="FF00FF"/>
      </a:folHlink>
    </a:clrScheme>
    <a:fontScheme name="PunchcardVTI">
      <a:majorFont>
        <a:latin typeface="Neue Haas Grotesk Text Pro"/>
        <a:ea typeface="Neue Haas Grotesk Text Pro"/>
        <a:cs typeface="Neue Haas Grotesk Text Pro"/>
      </a:majorFont>
      <a:minorFont>
        <a:latin typeface="Helvetica"/>
        <a:ea typeface="Helvetica"/>
        <a:cs typeface="Helvetica"/>
      </a:minorFont>
    </a:fontScheme>
    <a:fmtScheme name="Punchcar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unchcardVTI">
  <a:themeElements>
    <a:clrScheme name="PunchcardVTI">
      <a:dk1>
        <a:srgbClr val="000000"/>
      </a:dk1>
      <a:lt1>
        <a:srgbClr val="FFFFFF"/>
      </a:lt1>
      <a:dk2>
        <a:srgbClr val="A7A7A7"/>
      </a:dk2>
      <a:lt2>
        <a:srgbClr val="535353"/>
      </a:lt2>
      <a:accent1>
        <a:srgbClr val="00B2F3"/>
      </a:accent1>
      <a:accent2>
        <a:srgbClr val="0471CC"/>
      </a:accent2>
      <a:accent3>
        <a:srgbClr val="14BBA9"/>
      </a:accent3>
      <a:accent4>
        <a:srgbClr val="8BB93B"/>
      </a:accent4>
      <a:accent5>
        <a:srgbClr val="EC970C"/>
      </a:accent5>
      <a:accent6>
        <a:srgbClr val="F55822"/>
      </a:accent6>
      <a:hlink>
        <a:srgbClr val="0000FF"/>
      </a:hlink>
      <a:folHlink>
        <a:srgbClr val="FF00FF"/>
      </a:folHlink>
    </a:clrScheme>
    <a:fontScheme name="PunchcardVTI">
      <a:majorFont>
        <a:latin typeface="Neue Haas Grotesk Text Pro"/>
        <a:ea typeface="Neue Haas Grotesk Text Pro"/>
        <a:cs typeface="Neue Haas Grotesk Text Pro"/>
      </a:majorFont>
      <a:minorFont>
        <a:latin typeface="Helvetica"/>
        <a:ea typeface="Helvetica"/>
        <a:cs typeface="Helvetica"/>
      </a:minorFont>
    </a:fontScheme>
    <a:fmtScheme name="Punchcar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Custom</PresentationFormat>
  <Paragraphs>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PunchcardVTI</vt:lpstr>
      <vt:lpstr>Blockchain Ballot: Revolutionizing Voting  </vt:lpstr>
      <vt:lpstr>Team Members </vt:lpstr>
      <vt:lpstr>Table of Contents </vt:lpstr>
      <vt:lpstr>Introduction </vt:lpstr>
      <vt:lpstr>What is blockchain voting ?</vt:lpstr>
      <vt:lpstr>Objective </vt:lpstr>
      <vt:lpstr>Objective </vt:lpstr>
      <vt:lpstr>PowerPoint Presentation</vt:lpstr>
      <vt:lpstr>PowerPoint Presentation</vt:lpstr>
      <vt:lpstr>PowerPoint Presentation</vt:lpstr>
      <vt:lpstr>PowerPoint Presentation</vt:lpstr>
      <vt:lpstr>Purpose Work </vt:lpstr>
      <vt:lpstr>Purpose Work</vt:lpstr>
      <vt:lpstr>CHALLENGES</vt:lpstr>
      <vt:lpstr>REAL WORLD EXAMPLES</vt:lpstr>
      <vt:lpstr>Hardware &amp; software requirements</vt:lpstr>
      <vt:lpstr>Overall system architecture diagram</vt:lpstr>
      <vt:lpstr>Overall system architecture diagram</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Ballot: Revolutionizing Voting  </dc:title>
  <cp:lastModifiedBy>JAYANTH SINGH</cp:lastModifiedBy>
  <cp:revision>1</cp:revision>
  <dcterms:modified xsi:type="dcterms:W3CDTF">2023-04-20T19:20:00Z</dcterms:modified>
</cp:coreProperties>
</file>