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8" r:id="rId2"/>
    <p:sldId id="298" r:id="rId3"/>
    <p:sldId id="292" r:id="rId4"/>
    <p:sldId id="293" r:id="rId5"/>
    <p:sldId id="294" r:id="rId6"/>
    <p:sldId id="261" r:id="rId7"/>
    <p:sldId id="266" r:id="rId8"/>
    <p:sldId id="269" r:id="rId9"/>
    <p:sldId id="285" r:id="rId10"/>
    <p:sldId id="289" r:id="rId11"/>
    <p:sldId id="287" r:id="rId12"/>
    <p:sldId id="272" r:id="rId13"/>
    <p:sldId id="277" r:id="rId14"/>
    <p:sldId id="278" r:id="rId15"/>
    <p:sldId id="280" r:id="rId16"/>
    <p:sldId id="300" r:id="rId17"/>
    <p:sldId id="284" r:id="rId18"/>
    <p:sldId id="295" r:id="rId19"/>
    <p:sldId id="299" r:id="rId20"/>
    <p:sldId id="291"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947A-5971-4D93-944C-4681FC053F9B}" type="datetimeFigureOut">
              <a:rPr lang="en-IN" smtClean="0"/>
              <a:t>27-07-2022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FC89C-2F7C-4944-9A2C-7797D3CAAFDE}" type="slidenum">
              <a:rPr lang="en-IN" smtClean="0"/>
              <a:t>‹#›</a:t>
            </a:fld>
            <a:endParaRPr lang="en-IN"/>
          </a:p>
        </p:txBody>
      </p:sp>
    </p:spTree>
    <p:extLst>
      <p:ext uri="{BB962C8B-B14F-4D97-AF65-F5344CB8AC3E}">
        <p14:creationId xmlns:p14="http://schemas.microsoft.com/office/powerpoint/2010/main" val="166389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0C27-6F6E-4891-ADC4-DB0B73FA4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0481F7-F2F7-4BDE-9411-632C138B6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9C484C-8F2A-4BBD-811B-222557A42F03}"/>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5" name="Footer Placeholder 4">
            <a:extLst>
              <a:ext uri="{FF2B5EF4-FFF2-40B4-BE49-F238E27FC236}">
                <a16:creationId xmlns:a16="http://schemas.microsoft.com/office/drawing/2014/main" id="{82E66AB1-4535-4305-A45E-9467FEC943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BB3C033-8CEC-4966-8C1B-1106F5D13D5D}"/>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808AE2CC-BB5B-4C65-BF89-536C8B8792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268384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D3E-2F50-4FED-91FB-C3018F063E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446E60-2011-4F0A-B0DC-8AC8C680C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AE7BF6-5AB8-4852-ADA9-ACFAF0318F0A}"/>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5" name="Footer Placeholder 4">
            <a:extLst>
              <a:ext uri="{FF2B5EF4-FFF2-40B4-BE49-F238E27FC236}">
                <a16:creationId xmlns:a16="http://schemas.microsoft.com/office/drawing/2014/main" id="{92813047-528A-4C5F-8B4A-A613AAEF7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44A2C-7772-41C8-A3DC-63851ACAC62F}"/>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A0508045-7A37-46AD-821B-6BC38EE33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5645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2190F-2380-46FC-B474-321636904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52F3D2-AD63-4795-9399-75F4FF1AF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38868-1673-40F4-A199-D2D07336C1FC}"/>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5" name="Footer Placeholder 4">
            <a:extLst>
              <a:ext uri="{FF2B5EF4-FFF2-40B4-BE49-F238E27FC236}">
                <a16:creationId xmlns:a16="http://schemas.microsoft.com/office/drawing/2014/main" id="{C248D2DF-3E7D-4DC4-8824-A38BB4A8C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A088E-E464-4A2E-83B9-CA21B6C310E9}"/>
              </a:ext>
            </a:extLst>
          </p:cNvPr>
          <p:cNvSpPr>
            <a:spLocks noGrp="1"/>
          </p:cNvSpPr>
          <p:nvPr>
            <p:ph type="sldNum" sz="quarter" idx="12"/>
          </p:nvPr>
        </p:nvSpPr>
        <p:spPr/>
        <p:txBody>
          <a:bodyPr/>
          <a:lstStyle/>
          <a:p>
            <a:fld id="{74E30BA9-6E52-4D9E-9D14-565A3349961A}" type="slidenum">
              <a:rPr lang="en-IN" smtClean="0"/>
              <a:t>‹#›</a:t>
            </a:fld>
            <a:endParaRPr lang="en-IN"/>
          </a:p>
        </p:txBody>
      </p:sp>
    </p:spTree>
    <p:extLst>
      <p:ext uri="{BB962C8B-B14F-4D97-AF65-F5344CB8AC3E}">
        <p14:creationId xmlns:p14="http://schemas.microsoft.com/office/powerpoint/2010/main" val="413956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EC50-43C2-46BA-A057-9F06FC1751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65BC4C-B1C6-4949-BB0D-EA5B65AC8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884A9-6DA4-47A2-8ED1-BD3FD9874957}"/>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5" name="Footer Placeholder 4">
            <a:extLst>
              <a:ext uri="{FF2B5EF4-FFF2-40B4-BE49-F238E27FC236}">
                <a16:creationId xmlns:a16="http://schemas.microsoft.com/office/drawing/2014/main" id="{2D918EB9-777F-4C6C-84F7-00A6CCC90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C4729-0387-4735-BE4D-B924B5219B98}"/>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22368133-C445-4C54-9613-D824507ABA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41199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4EBD-A0DA-4B97-99EF-DACAF9494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29E08-D1D4-4EBA-AFA9-151876B16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298B60-0134-4905-92EE-B4C7B2C1B9DA}"/>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5" name="Footer Placeholder 4">
            <a:extLst>
              <a:ext uri="{FF2B5EF4-FFF2-40B4-BE49-F238E27FC236}">
                <a16:creationId xmlns:a16="http://schemas.microsoft.com/office/drawing/2014/main" id="{9FBA6469-7D7A-4DD9-891C-250F9553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21BEF-377A-4796-8C0F-31484FC605BE}"/>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E3944B81-11E3-4331-BA80-6C28B7361F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400813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0A43-30AC-411E-8D0B-284FCFDD86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DEBE2C-CD43-4524-8511-90A375982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05BAD-7C59-4F1C-B045-4B0D3EE5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2EE49E-EE2C-4985-B96D-742EEFE23448}"/>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6" name="Footer Placeholder 5">
            <a:extLst>
              <a:ext uri="{FF2B5EF4-FFF2-40B4-BE49-F238E27FC236}">
                <a16:creationId xmlns:a16="http://schemas.microsoft.com/office/drawing/2014/main" id="{CFE7DA71-51FF-489A-A607-9039E69B9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C6ECD4-3667-4AD8-BA7B-70A1D3292F19}"/>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8" name="Picture 7">
            <a:extLst>
              <a:ext uri="{FF2B5EF4-FFF2-40B4-BE49-F238E27FC236}">
                <a16:creationId xmlns:a16="http://schemas.microsoft.com/office/drawing/2014/main" id="{09A2897B-D393-44EF-9B0E-FDACAF53F9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32525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FFA1-285D-4A5E-8360-C3CF95A1D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4162E-D974-42A5-97CF-0AA4F88CA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A17E-8A6E-4DC3-A7F7-A68EC8718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60F560-C298-42CA-8F4B-FFE589EE7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9898B-3D47-4ADB-9A9B-27EEE0B93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5321BE-FA6F-4FFF-BF51-3BC2BD1A91F6}"/>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8" name="Footer Placeholder 7">
            <a:extLst>
              <a:ext uri="{FF2B5EF4-FFF2-40B4-BE49-F238E27FC236}">
                <a16:creationId xmlns:a16="http://schemas.microsoft.com/office/drawing/2014/main" id="{8CD837B3-91C5-412B-BDA6-C16009D48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DE1991-779D-4972-946A-FA9C34945CDE}"/>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10" name="Picture 9">
            <a:extLst>
              <a:ext uri="{FF2B5EF4-FFF2-40B4-BE49-F238E27FC236}">
                <a16:creationId xmlns:a16="http://schemas.microsoft.com/office/drawing/2014/main" id="{9E4CE312-0CD2-4AA2-AE33-2C1AF3ED47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42377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4C0D-C454-4721-ABA2-917F596C55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B36FAD-9F5B-4EEB-AB4C-454E36FE67A0}"/>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4" name="Footer Placeholder 3">
            <a:extLst>
              <a:ext uri="{FF2B5EF4-FFF2-40B4-BE49-F238E27FC236}">
                <a16:creationId xmlns:a16="http://schemas.microsoft.com/office/drawing/2014/main" id="{5FD8B07C-DBED-4EF5-8F00-D75D496E1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65EE2A-8161-4F71-AC33-41967569FCDB}"/>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6" name="Picture 5">
            <a:extLst>
              <a:ext uri="{FF2B5EF4-FFF2-40B4-BE49-F238E27FC236}">
                <a16:creationId xmlns:a16="http://schemas.microsoft.com/office/drawing/2014/main" id="{EB0EEF83-5DC6-41B1-875E-ED0D3CDCBA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18315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2AED8-8A1B-4610-A257-75A4111F10BB}"/>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3" name="Footer Placeholder 2">
            <a:extLst>
              <a:ext uri="{FF2B5EF4-FFF2-40B4-BE49-F238E27FC236}">
                <a16:creationId xmlns:a16="http://schemas.microsoft.com/office/drawing/2014/main" id="{969FA5F2-510B-4E6B-AAF1-3A8B85FECA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A20FE9-737E-41EB-AC0F-6C577306ED76}"/>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5" name="Picture 4">
            <a:extLst>
              <a:ext uri="{FF2B5EF4-FFF2-40B4-BE49-F238E27FC236}">
                <a16:creationId xmlns:a16="http://schemas.microsoft.com/office/drawing/2014/main" id="{4C86B8FC-77DE-439A-94C6-28C28C6763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68784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DC91-C742-4101-96EA-14344AC4A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8274F6-4525-43BE-B8F7-491C1E163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F811F1-2C5B-4D8C-AEC3-90A579DB4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4986E-99F5-44A5-BBFE-EA380A2A6573}"/>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6" name="Footer Placeholder 5">
            <a:extLst>
              <a:ext uri="{FF2B5EF4-FFF2-40B4-BE49-F238E27FC236}">
                <a16:creationId xmlns:a16="http://schemas.microsoft.com/office/drawing/2014/main" id="{3045F5AB-A949-4878-87F0-CC0A18167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73A203-AC78-44E2-BFF1-ED5361C96C83}"/>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8" name="Picture 7">
            <a:extLst>
              <a:ext uri="{FF2B5EF4-FFF2-40B4-BE49-F238E27FC236}">
                <a16:creationId xmlns:a16="http://schemas.microsoft.com/office/drawing/2014/main" id="{8A32913E-CC50-451D-8E1A-1B5BBB7B86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50137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0E44-CB32-4ECA-BB36-05B0EC972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FAF9B9-787E-4E85-8BCE-ACD507DAA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5C1F3D-635D-4F8F-BA29-4430FFFF5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BFF12-E093-4EAD-A0BE-EA736E12A461}"/>
              </a:ext>
            </a:extLst>
          </p:cNvPr>
          <p:cNvSpPr>
            <a:spLocks noGrp="1"/>
          </p:cNvSpPr>
          <p:nvPr>
            <p:ph type="dt" sz="half" idx="10"/>
          </p:nvPr>
        </p:nvSpPr>
        <p:spPr/>
        <p:txBody>
          <a:bodyPr/>
          <a:lstStyle/>
          <a:p>
            <a:fld id="{CD7E34D3-FA35-45F1-B10C-79798732C000}" type="datetimeFigureOut">
              <a:rPr lang="en-IN" smtClean="0"/>
              <a:t>27-07-2022</a:t>
            </a:fld>
            <a:endParaRPr lang="en-IN"/>
          </a:p>
        </p:txBody>
      </p:sp>
      <p:sp>
        <p:nvSpPr>
          <p:cNvPr id="6" name="Footer Placeholder 5">
            <a:extLst>
              <a:ext uri="{FF2B5EF4-FFF2-40B4-BE49-F238E27FC236}">
                <a16:creationId xmlns:a16="http://schemas.microsoft.com/office/drawing/2014/main" id="{C06C9C6F-ECBD-4634-AF18-66226F0F5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27195A-9416-433C-83CF-A97FD62ACEAE}"/>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8" name="Picture 7">
            <a:extLst>
              <a:ext uri="{FF2B5EF4-FFF2-40B4-BE49-F238E27FC236}">
                <a16:creationId xmlns:a16="http://schemas.microsoft.com/office/drawing/2014/main" id="{5C657195-5639-48AB-8CE5-F9D22FA68B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29431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39FA5-EDBA-4EE0-A9C9-EB936F60E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C03501-2FD9-466C-9C62-053590BD5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6CDAF-4F07-41E3-92CC-FCB70FA60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34D3-FA35-45F1-B10C-79798732C000}" type="datetimeFigureOut">
              <a:rPr lang="en-IN" smtClean="0"/>
              <a:t>27-07-2022</a:t>
            </a:fld>
            <a:endParaRPr lang="en-IN"/>
          </a:p>
        </p:txBody>
      </p:sp>
      <p:sp>
        <p:nvSpPr>
          <p:cNvPr id="5" name="Footer Placeholder 4">
            <a:extLst>
              <a:ext uri="{FF2B5EF4-FFF2-40B4-BE49-F238E27FC236}">
                <a16:creationId xmlns:a16="http://schemas.microsoft.com/office/drawing/2014/main" id="{96B05637-55E7-4279-8C8A-4D192F136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FF0959-8803-40F7-83A6-2383D3516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0BA9-6E52-4D9E-9D14-565A3349961A}" type="slidenum">
              <a:rPr lang="en-IN" smtClean="0"/>
              <a:t>‹#›</a:t>
            </a:fld>
            <a:endParaRPr lang="en-IN"/>
          </a:p>
        </p:txBody>
      </p:sp>
    </p:spTree>
    <p:extLst>
      <p:ext uri="{BB962C8B-B14F-4D97-AF65-F5344CB8AC3E}">
        <p14:creationId xmlns:p14="http://schemas.microsoft.com/office/powerpoint/2010/main" val="35577783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CC75-9420-47CB-84DD-90A2CE09539F}"/>
              </a:ext>
            </a:extLst>
          </p:cNvPr>
          <p:cNvSpPr>
            <a:spLocks noGrp="1"/>
          </p:cNvSpPr>
          <p:nvPr>
            <p:ph type="ctrTitle"/>
          </p:nvPr>
        </p:nvSpPr>
        <p:spPr/>
        <p:txBody>
          <a:bodyPr/>
          <a:lstStyle/>
          <a:p>
            <a:r>
              <a:rPr lang="en-US" b="1"/>
              <a:t>Exploratory Data Analysis - Used Cars</a:t>
            </a:r>
            <a:endParaRPr lang="en-IN" b="1" dirty="0"/>
          </a:p>
        </p:txBody>
      </p:sp>
      <p:sp>
        <p:nvSpPr>
          <p:cNvPr id="3" name="Subtitle 2">
            <a:extLst>
              <a:ext uri="{FF2B5EF4-FFF2-40B4-BE49-F238E27FC236}">
                <a16:creationId xmlns:a16="http://schemas.microsoft.com/office/drawing/2014/main" id="{776E1871-C1C0-448F-8955-DFD153D30EAC}"/>
              </a:ext>
            </a:extLst>
          </p:cNvPr>
          <p:cNvSpPr>
            <a:spLocks noGrp="1"/>
          </p:cNvSpPr>
          <p:nvPr>
            <p:ph type="subTitle" idx="1"/>
          </p:nvPr>
        </p:nvSpPr>
        <p:spPr/>
        <p:txBody>
          <a:bodyPr/>
          <a:lstStyle/>
          <a:p>
            <a:r>
              <a:rPr lang="en-IN" dirty="0"/>
              <a:t>EDA on used car dataset from cars24</a:t>
            </a:r>
          </a:p>
          <a:p>
            <a:r>
              <a:rPr lang="en-IN" dirty="0">
                <a:solidFill>
                  <a:srgbClr val="002060"/>
                </a:solidFill>
              </a:rPr>
              <a:t>"https://www.cars24.com/buy-used-cars-hyderabad/?itm_source=Cars24Website&amp;itm_medium=seconda</a:t>
            </a:r>
          </a:p>
        </p:txBody>
      </p:sp>
    </p:spTree>
    <p:extLst>
      <p:ext uri="{BB962C8B-B14F-4D97-AF65-F5344CB8AC3E}">
        <p14:creationId xmlns:p14="http://schemas.microsoft.com/office/powerpoint/2010/main" val="89824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E7B07A8-3275-4064-AA78-1298D79F02EE}"/>
              </a:ext>
            </a:extLst>
          </p:cNvPr>
          <p:cNvPicPr>
            <a:picLocks noChangeAspect="1"/>
          </p:cNvPicPr>
          <p:nvPr/>
        </p:nvPicPr>
        <p:blipFill>
          <a:blip r:embed="rId2"/>
          <a:stretch>
            <a:fillRect/>
          </a:stretch>
        </p:blipFill>
        <p:spPr>
          <a:xfrm>
            <a:off x="1232888" y="456985"/>
            <a:ext cx="9798906" cy="4159259"/>
          </a:xfrm>
          <a:prstGeom prst="rect">
            <a:avLst/>
          </a:prstGeom>
        </p:spPr>
      </p:pic>
      <p:sp>
        <p:nvSpPr>
          <p:cNvPr id="9" name="TextBox 8">
            <a:extLst>
              <a:ext uri="{FF2B5EF4-FFF2-40B4-BE49-F238E27FC236}">
                <a16:creationId xmlns:a16="http://schemas.microsoft.com/office/drawing/2014/main" id="{23854B67-C84E-4678-9A19-0CAB5F9839E7}"/>
              </a:ext>
            </a:extLst>
          </p:cNvPr>
          <p:cNvSpPr txBox="1"/>
          <p:nvPr/>
        </p:nvSpPr>
        <p:spPr>
          <a:xfrm>
            <a:off x="748480" y="4971292"/>
            <a:ext cx="10534035" cy="646331"/>
          </a:xfrm>
          <a:prstGeom prst="rect">
            <a:avLst/>
          </a:prstGeom>
          <a:noFill/>
        </p:spPr>
        <p:txBody>
          <a:bodyPr wrap="square">
            <a:spAutoFit/>
          </a:bodyPr>
          <a:lstStyle/>
          <a:p>
            <a:r>
              <a:rPr lang="en-US" sz="1800" b="1" dirty="0"/>
              <a:t>From the above plot we can see most of the cars belongs to 1st Owner type which counts 367 followed by 2nd, 112</a:t>
            </a:r>
          </a:p>
        </p:txBody>
      </p:sp>
    </p:spTree>
    <p:extLst>
      <p:ext uri="{BB962C8B-B14F-4D97-AF65-F5344CB8AC3E}">
        <p14:creationId xmlns:p14="http://schemas.microsoft.com/office/powerpoint/2010/main" val="172346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CA6F98B-DD8D-4D6B-8DB0-287017CF092A}"/>
              </a:ext>
            </a:extLst>
          </p:cNvPr>
          <p:cNvPicPr>
            <a:picLocks noChangeAspect="1"/>
          </p:cNvPicPr>
          <p:nvPr/>
        </p:nvPicPr>
        <p:blipFill>
          <a:blip r:embed="rId2"/>
          <a:stretch>
            <a:fillRect/>
          </a:stretch>
        </p:blipFill>
        <p:spPr>
          <a:xfrm>
            <a:off x="2983672" y="643467"/>
            <a:ext cx="6224655" cy="5571066"/>
          </a:xfrm>
          <a:prstGeom prst="rect">
            <a:avLst/>
          </a:prstGeom>
        </p:spPr>
      </p:pic>
      <p:sp>
        <p:nvSpPr>
          <p:cNvPr id="16" name="TextBox 15">
            <a:extLst>
              <a:ext uri="{FF2B5EF4-FFF2-40B4-BE49-F238E27FC236}">
                <a16:creationId xmlns:a16="http://schemas.microsoft.com/office/drawing/2014/main" id="{4C084CF2-53C7-453F-A093-3D80D6F4130F}"/>
              </a:ext>
            </a:extLst>
          </p:cNvPr>
          <p:cNvSpPr txBox="1"/>
          <p:nvPr/>
        </p:nvSpPr>
        <p:spPr>
          <a:xfrm>
            <a:off x="5320480" y="643467"/>
            <a:ext cx="6098458" cy="400110"/>
          </a:xfrm>
          <a:prstGeom prst="rect">
            <a:avLst/>
          </a:prstGeom>
          <a:noFill/>
        </p:spPr>
        <p:txBody>
          <a:bodyPr wrap="square">
            <a:spAutoFit/>
          </a:bodyPr>
          <a:lstStyle/>
          <a:p>
            <a:r>
              <a:rPr lang="en-US" sz="2000" b="1" dirty="0"/>
              <a:t>Scatter Plot </a:t>
            </a:r>
          </a:p>
        </p:txBody>
      </p:sp>
    </p:spTree>
    <p:extLst>
      <p:ext uri="{BB962C8B-B14F-4D97-AF65-F5344CB8AC3E}">
        <p14:creationId xmlns:p14="http://schemas.microsoft.com/office/powerpoint/2010/main" val="60716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13F23E99-5FB9-4AC6-9412-86B410C39F26}"/>
              </a:ext>
            </a:extLst>
          </p:cNvPr>
          <p:cNvPicPr>
            <a:picLocks noChangeAspect="1"/>
          </p:cNvPicPr>
          <p:nvPr/>
        </p:nvPicPr>
        <p:blipFill>
          <a:blip r:embed="rId2"/>
          <a:stretch>
            <a:fillRect/>
          </a:stretch>
        </p:blipFill>
        <p:spPr>
          <a:xfrm>
            <a:off x="545690" y="685124"/>
            <a:ext cx="10294375" cy="4321279"/>
          </a:xfrm>
          <a:prstGeom prst="rect">
            <a:avLst/>
          </a:prstGeom>
        </p:spPr>
      </p:pic>
      <p:sp>
        <p:nvSpPr>
          <p:cNvPr id="7" name="TextBox 6">
            <a:extLst>
              <a:ext uri="{FF2B5EF4-FFF2-40B4-BE49-F238E27FC236}">
                <a16:creationId xmlns:a16="http://schemas.microsoft.com/office/drawing/2014/main" id="{23BC7026-9372-4D21-ACC7-62A4E2EE458B}"/>
              </a:ext>
            </a:extLst>
          </p:cNvPr>
          <p:cNvSpPr txBox="1"/>
          <p:nvPr/>
        </p:nvSpPr>
        <p:spPr>
          <a:xfrm>
            <a:off x="3495368" y="132424"/>
            <a:ext cx="9383661" cy="523220"/>
          </a:xfrm>
          <a:prstGeom prst="rect">
            <a:avLst/>
          </a:prstGeom>
          <a:noFill/>
        </p:spPr>
        <p:txBody>
          <a:bodyPr wrap="square">
            <a:spAutoFit/>
          </a:bodyPr>
          <a:lstStyle/>
          <a:p>
            <a:r>
              <a:rPr lang="en-US" sz="2800" b="1" dirty="0"/>
              <a:t>What car model is most popular</a:t>
            </a:r>
          </a:p>
        </p:txBody>
      </p:sp>
      <p:sp>
        <p:nvSpPr>
          <p:cNvPr id="9" name="TextBox 8">
            <a:extLst>
              <a:ext uri="{FF2B5EF4-FFF2-40B4-BE49-F238E27FC236}">
                <a16:creationId xmlns:a16="http://schemas.microsoft.com/office/drawing/2014/main" id="{1617E337-C29F-40E9-BDA3-BD1BEE5740AE}"/>
              </a:ext>
            </a:extLst>
          </p:cNvPr>
          <p:cNvSpPr txBox="1"/>
          <p:nvPr/>
        </p:nvSpPr>
        <p:spPr>
          <a:xfrm>
            <a:off x="545689" y="5264499"/>
            <a:ext cx="11371007" cy="917174"/>
          </a:xfrm>
          <a:prstGeom prst="rect">
            <a:avLst/>
          </a:prstGeom>
          <a:noFill/>
        </p:spPr>
        <p:txBody>
          <a:bodyPr wrap="square">
            <a:spAutoFit/>
          </a:bodyPr>
          <a:lstStyle/>
          <a:p>
            <a:pPr>
              <a:lnSpc>
                <a:spcPct val="90000"/>
              </a:lnSpc>
              <a:spcBef>
                <a:spcPct val="0"/>
              </a:spcBef>
              <a:spcAft>
                <a:spcPts val="600"/>
              </a:spcAft>
            </a:pPr>
            <a:r>
              <a:rPr lang="en-US" sz="1800" b="1" i="0" dirty="0">
                <a:solidFill>
                  <a:srgbClr val="000000"/>
                </a:solidFill>
                <a:effectLst/>
                <a:latin typeface="Helvetica Neue"/>
              </a:rPr>
              <a:t>Maruti, SwiftDzireVDIBSIV</a:t>
            </a:r>
            <a:r>
              <a:rPr lang="en-US" sz="1800" b="1" i="0" dirty="0">
                <a:solidFill>
                  <a:srgbClr val="151515"/>
                </a:solidFill>
                <a:effectLst/>
                <a:latin typeface="Roboto" panose="02000000000000000000" pitchFamily="2" charset="0"/>
              </a:rPr>
              <a:t> is the most popular model among cars with the count value of 14 Although there are significant number of other model cars too. </a:t>
            </a:r>
            <a:endParaRPr lang="en-US" sz="1800" b="1" dirty="0"/>
          </a:p>
          <a:p>
            <a:pPr>
              <a:lnSpc>
                <a:spcPct val="90000"/>
              </a:lnSpc>
              <a:spcBef>
                <a:spcPct val="0"/>
              </a:spcBef>
              <a:spcAft>
                <a:spcPts val="600"/>
              </a:spcAft>
            </a:pPr>
            <a:r>
              <a:rPr lang="en-US" sz="1800" b="1" kern="1200" dirty="0">
                <a:solidFill>
                  <a:srgbClr val="FFFFFF"/>
                </a:solidFill>
                <a:latin typeface="+mj-lt"/>
                <a:ea typeface="+mj-ea"/>
                <a:cs typeface="+mj-cs"/>
              </a:rPr>
              <a:t> </a:t>
            </a:r>
          </a:p>
        </p:txBody>
      </p:sp>
    </p:spTree>
    <p:extLst>
      <p:ext uri="{BB962C8B-B14F-4D97-AF65-F5344CB8AC3E}">
        <p14:creationId xmlns:p14="http://schemas.microsoft.com/office/powerpoint/2010/main" val="1063615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1472CF-5951-45C2-BDCF-3450ED5F4439}"/>
              </a:ext>
            </a:extLst>
          </p:cNvPr>
          <p:cNvSpPr txBox="1"/>
          <p:nvPr/>
        </p:nvSpPr>
        <p:spPr>
          <a:xfrm>
            <a:off x="417095" y="112295"/>
            <a:ext cx="8694821" cy="707886"/>
          </a:xfrm>
          <a:prstGeom prst="rect">
            <a:avLst/>
          </a:prstGeom>
          <a:noFill/>
        </p:spPr>
        <p:txBody>
          <a:bodyPr wrap="square">
            <a:spAutoFit/>
          </a:bodyPr>
          <a:lstStyle/>
          <a:p>
            <a:r>
              <a:rPr lang="en-US" sz="4000" b="1" dirty="0"/>
              <a:t> </a:t>
            </a:r>
          </a:p>
        </p:txBody>
      </p:sp>
      <p:pic>
        <p:nvPicPr>
          <p:cNvPr id="3" name="Picture 2">
            <a:extLst>
              <a:ext uri="{FF2B5EF4-FFF2-40B4-BE49-F238E27FC236}">
                <a16:creationId xmlns:a16="http://schemas.microsoft.com/office/drawing/2014/main" id="{A344909D-299C-40D1-BF26-89F4FE169D19}"/>
              </a:ext>
            </a:extLst>
          </p:cNvPr>
          <p:cNvPicPr>
            <a:picLocks noChangeAspect="1"/>
          </p:cNvPicPr>
          <p:nvPr/>
        </p:nvPicPr>
        <p:blipFill>
          <a:blip r:embed="rId2"/>
          <a:stretch>
            <a:fillRect/>
          </a:stretch>
        </p:blipFill>
        <p:spPr>
          <a:xfrm>
            <a:off x="1777956" y="977949"/>
            <a:ext cx="7025761" cy="4375715"/>
          </a:xfrm>
          <a:prstGeom prst="rect">
            <a:avLst/>
          </a:prstGeom>
        </p:spPr>
      </p:pic>
      <p:sp>
        <p:nvSpPr>
          <p:cNvPr id="7" name="TextBox 6">
            <a:extLst>
              <a:ext uri="{FF2B5EF4-FFF2-40B4-BE49-F238E27FC236}">
                <a16:creationId xmlns:a16="http://schemas.microsoft.com/office/drawing/2014/main" id="{DF49B55C-C729-4985-A824-D829691E6D07}"/>
              </a:ext>
            </a:extLst>
          </p:cNvPr>
          <p:cNvSpPr txBox="1"/>
          <p:nvPr/>
        </p:nvSpPr>
        <p:spPr>
          <a:xfrm>
            <a:off x="586248" y="466238"/>
            <a:ext cx="10548783" cy="369332"/>
          </a:xfrm>
          <a:prstGeom prst="rect">
            <a:avLst/>
          </a:prstGeom>
          <a:noFill/>
        </p:spPr>
        <p:txBody>
          <a:bodyPr wrap="square">
            <a:spAutoFit/>
          </a:bodyPr>
          <a:lstStyle/>
          <a:p>
            <a:r>
              <a:rPr lang="en-US" b="1" dirty="0"/>
              <a:t>Which Fuel type is preferred the most? </a:t>
            </a:r>
          </a:p>
        </p:txBody>
      </p:sp>
      <p:sp>
        <p:nvSpPr>
          <p:cNvPr id="9" name="TextBox 8">
            <a:extLst>
              <a:ext uri="{FF2B5EF4-FFF2-40B4-BE49-F238E27FC236}">
                <a16:creationId xmlns:a16="http://schemas.microsoft.com/office/drawing/2014/main" id="{01C7ABE4-26AD-4EF5-97EA-29D54AA80E1C}"/>
              </a:ext>
            </a:extLst>
          </p:cNvPr>
          <p:cNvSpPr txBox="1"/>
          <p:nvPr/>
        </p:nvSpPr>
        <p:spPr>
          <a:xfrm>
            <a:off x="988142" y="5656176"/>
            <a:ext cx="9188245" cy="590931"/>
          </a:xfrm>
          <a:prstGeom prst="rect">
            <a:avLst/>
          </a:prstGeom>
          <a:noFill/>
        </p:spPr>
        <p:txBody>
          <a:bodyPr wrap="square">
            <a:spAutoFit/>
          </a:bodyPr>
          <a:lstStyle/>
          <a:p>
            <a:pPr>
              <a:lnSpc>
                <a:spcPct val="90000"/>
              </a:lnSpc>
              <a:spcBef>
                <a:spcPct val="0"/>
              </a:spcBef>
              <a:spcAft>
                <a:spcPts val="600"/>
              </a:spcAft>
            </a:pPr>
            <a:r>
              <a:rPr lang="en-US" sz="1800" b="1" dirty="0"/>
              <a:t>From the above pie chart, Petrol is the most preferred Fuel type, followed by Diesel. Car Fuel are mostly built for petrol and diesel as they are widely abundant</a:t>
            </a:r>
            <a:endParaRPr lang="en-US" sz="1800" b="1" i="0" kern="1200" dirty="0">
              <a:solidFill>
                <a:srgbClr val="FFFFFF"/>
              </a:solidFill>
              <a:effectLst/>
              <a:latin typeface="+mj-lt"/>
              <a:ea typeface="+mj-ea"/>
              <a:cs typeface="+mj-cs"/>
            </a:endParaRPr>
          </a:p>
        </p:txBody>
      </p:sp>
    </p:spTree>
    <p:extLst>
      <p:ext uri="{BB962C8B-B14F-4D97-AF65-F5344CB8AC3E}">
        <p14:creationId xmlns:p14="http://schemas.microsoft.com/office/powerpoint/2010/main" val="163419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375037D-AA1B-43F0-BC39-700E4A5815FB}"/>
              </a:ext>
            </a:extLst>
          </p:cNvPr>
          <p:cNvSpPr txBox="1"/>
          <p:nvPr/>
        </p:nvSpPr>
        <p:spPr>
          <a:xfrm>
            <a:off x="638882" y="639193"/>
            <a:ext cx="3571810" cy="3573516"/>
          </a:xfrm>
          <a:prstGeom prst="rect">
            <a:avLst/>
          </a:prstGeom>
        </p:spPr>
        <p:txBody>
          <a:bodyPr vert="horz" lIns="91440" tIns="45720" rIns="91440" bIns="45720" rtlCol="0" anchor="b">
            <a:normAutofit fontScale="47500" lnSpcReduction="20000"/>
          </a:bodyPr>
          <a:lstStyle/>
          <a:p>
            <a:pPr>
              <a:lnSpc>
                <a:spcPct val="90000"/>
              </a:lnSpc>
              <a:spcBef>
                <a:spcPct val="0"/>
              </a:spcBef>
              <a:spcAft>
                <a:spcPts val="600"/>
              </a:spcAft>
            </a:pPr>
            <a:r>
              <a:rPr lang="en-US" sz="6100" b="1" i="0" kern="1200">
                <a:solidFill>
                  <a:schemeClr val="tx1"/>
                </a:solidFill>
                <a:effectLst/>
                <a:latin typeface="+mj-lt"/>
                <a:ea typeface="+mj-ea"/>
                <a:cs typeface="+mj-cs"/>
              </a:rPr>
              <a:t>Car Price Variation with Fuel Type, </a:t>
            </a:r>
          </a:p>
          <a:p>
            <a:pPr>
              <a:lnSpc>
                <a:spcPct val="90000"/>
              </a:lnSpc>
              <a:spcBef>
                <a:spcPct val="0"/>
              </a:spcBef>
              <a:spcAft>
                <a:spcPts val="600"/>
              </a:spcAft>
            </a:pPr>
            <a:endParaRPr lang="en-US" sz="6100" b="1">
              <a:latin typeface="+mj-lt"/>
              <a:ea typeface="+mj-ea"/>
              <a:cs typeface="+mj-cs"/>
            </a:endParaRPr>
          </a:p>
          <a:p>
            <a:pPr>
              <a:lnSpc>
                <a:spcPct val="90000"/>
              </a:lnSpc>
              <a:spcBef>
                <a:spcPct val="0"/>
              </a:spcBef>
              <a:spcAft>
                <a:spcPts val="600"/>
              </a:spcAft>
            </a:pPr>
            <a:r>
              <a:rPr lang="en-US" sz="6100" b="1" i="0" kern="1200">
                <a:solidFill>
                  <a:schemeClr val="tx1"/>
                </a:solidFill>
                <a:effectLst/>
                <a:latin typeface="+mj-lt"/>
                <a:ea typeface="+mj-ea"/>
                <a:cs typeface="+mj-cs"/>
              </a:rPr>
              <a:t>From the above bar plot, when analyzed for car fuel type based on price, we can observe that Diesel type is most expensive. </a:t>
            </a:r>
          </a:p>
          <a:p>
            <a:pPr>
              <a:lnSpc>
                <a:spcPct val="90000"/>
              </a:lnSpc>
              <a:spcBef>
                <a:spcPct val="0"/>
              </a:spcBef>
              <a:spcAft>
                <a:spcPts val="600"/>
              </a:spcAft>
            </a:pPr>
            <a:endParaRPr lang="en-US" sz="6100" b="1" i="0" kern="1200" dirty="0">
              <a:solidFill>
                <a:schemeClr val="tx1"/>
              </a:solidFill>
              <a:effectLst/>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4C170EA-5FE9-4CCB-A81F-4E8627F7EC65}"/>
              </a:ext>
            </a:extLst>
          </p:cNvPr>
          <p:cNvPicPr>
            <a:picLocks noChangeAspect="1"/>
          </p:cNvPicPr>
          <p:nvPr/>
        </p:nvPicPr>
        <p:blipFill>
          <a:blip r:embed="rId2"/>
          <a:stretch>
            <a:fillRect/>
          </a:stretch>
        </p:blipFill>
        <p:spPr>
          <a:xfrm>
            <a:off x="4803406" y="640080"/>
            <a:ext cx="6916396" cy="5550408"/>
          </a:xfrm>
          <a:prstGeom prst="rect">
            <a:avLst/>
          </a:prstGeom>
        </p:spPr>
      </p:pic>
    </p:spTree>
    <p:extLst>
      <p:ext uri="{BB962C8B-B14F-4D97-AF65-F5344CB8AC3E}">
        <p14:creationId xmlns:p14="http://schemas.microsoft.com/office/powerpoint/2010/main" val="205054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E049C2-7595-4F43-9E28-E4E846A46E40}"/>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i="0" kern="1200" dirty="0">
                <a:solidFill>
                  <a:schemeClr val="tx1"/>
                </a:solidFill>
                <a:effectLst/>
                <a:latin typeface="+mj-lt"/>
                <a:ea typeface="+mj-ea"/>
                <a:cs typeface="+mj-cs"/>
              </a:rPr>
              <a:t>                         Boxplots</a:t>
            </a:r>
          </a:p>
        </p:txBody>
      </p:sp>
      <p:pic>
        <p:nvPicPr>
          <p:cNvPr id="2" name="Picture 1">
            <a:extLst>
              <a:ext uri="{FF2B5EF4-FFF2-40B4-BE49-F238E27FC236}">
                <a16:creationId xmlns:a16="http://schemas.microsoft.com/office/drawing/2014/main" id="{1D7616F4-9293-40C7-85B7-2965BC818479}"/>
              </a:ext>
            </a:extLst>
          </p:cNvPr>
          <p:cNvPicPr>
            <a:picLocks noChangeAspect="1"/>
          </p:cNvPicPr>
          <p:nvPr/>
        </p:nvPicPr>
        <p:blipFill>
          <a:blip r:embed="rId2"/>
          <a:stretch>
            <a:fillRect/>
          </a:stretch>
        </p:blipFill>
        <p:spPr>
          <a:xfrm>
            <a:off x="1976284" y="1421350"/>
            <a:ext cx="8539316" cy="4440746"/>
          </a:xfrm>
          <a:prstGeom prst="rect">
            <a:avLst/>
          </a:prstGeom>
        </p:spPr>
      </p:pic>
    </p:spTree>
    <p:extLst>
      <p:ext uri="{BB962C8B-B14F-4D97-AF65-F5344CB8AC3E}">
        <p14:creationId xmlns:p14="http://schemas.microsoft.com/office/powerpoint/2010/main" val="415749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199E4-3D13-4206-9D92-E633E0DD7582}"/>
              </a:ext>
            </a:extLst>
          </p:cNvPr>
          <p:cNvSpPr txBox="1"/>
          <p:nvPr/>
        </p:nvSpPr>
        <p:spPr>
          <a:xfrm>
            <a:off x="4090737" y="168260"/>
            <a:ext cx="6096000" cy="523220"/>
          </a:xfrm>
          <a:prstGeom prst="rect">
            <a:avLst/>
          </a:prstGeom>
          <a:noFill/>
        </p:spPr>
        <p:txBody>
          <a:bodyPr wrap="square">
            <a:spAutoFit/>
          </a:bodyPr>
          <a:lstStyle/>
          <a:p>
            <a:r>
              <a:rPr lang="en-US" sz="2800" b="1" dirty="0"/>
              <a:t>Top 10 Car year-based sale</a:t>
            </a:r>
          </a:p>
        </p:txBody>
      </p:sp>
      <p:pic>
        <p:nvPicPr>
          <p:cNvPr id="6" name="Picture 5" descr="Chart, histogram&#10;&#10;Description automatically generated">
            <a:extLst>
              <a:ext uri="{FF2B5EF4-FFF2-40B4-BE49-F238E27FC236}">
                <a16:creationId xmlns:a16="http://schemas.microsoft.com/office/drawing/2014/main" id="{DFCA0173-EC93-450E-937B-AB39DFA7D8B8}"/>
              </a:ext>
            </a:extLst>
          </p:cNvPr>
          <p:cNvPicPr>
            <a:picLocks noChangeAspect="1"/>
          </p:cNvPicPr>
          <p:nvPr/>
        </p:nvPicPr>
        <p:blipFill>
          <a:blip r:embed="rId2"/>
          <a:stretch>
            <a:fillRect/>
          </a:stretch>
        </p:blipFill>
        <p:spPr>
          <a:xfrm>
            <a:off x="513347" y="764522"/>
            <a:ext cx="10876548" cy="4682625"/>
          </a:xfrm>
          <a:prstGeom prst="rect">
            <a:avLst/>
          </a:prstGeom>
        </p:spPr>
      </p:pic>
      <p:sp>
        <p:nvSpPr>
          <p:cNvPr id="8" name="TextBox 7">
            <a:extLst>
              <a:ext uri="{FF2B5EF4-FFF2-40B4-BE49-F238E27FC236}">
                <a16:creationId xmlns:a16="http://schemas.microsoft.com/office/drawing/2014/main" id="{B0E80D7C-5B6D-471E-B97B-90DC13577AAF}"/>
              </a:ext>
            </a:extLst>
          </p:cNvPr>
          <p:cNvSpPr txBox="1"/>
          <p:nvPr/>
        </p:nvSpPr>
        <p:spPr>
          <a:xfrm>
            <a:off x="1066799" y="5693368"/>
            <a:ext cx="9769643" cy="400110"/>
          </a:xfrm>
          <a:prstGeom prst="rect">
            <a:avLst/>
          </a:prstGeom>
          <a:noFill/>
        </p:spPr>
        <p:txBody>
          <a:bodyPr wrap="square">
            <a:spAutoFit/>
          </a:bodyPr>
          <a:lstStyle/>
          <a:p>
            <a:r>
              <a:rPr lang="en-US" sz="2000" b="1" dirty="0"/>
              <a:t>From the above bar plot, as we can see, 2017 year has a high number of cars for sale</a:t>
            </a:r>
          </a:p>
        </p:txBody>
      </p:sp>
    </p:spTree>
    <p:extLst>
      <p:ext uri="{BB962C8B-B14F-4D97-AF65-F5344CB8AC3E}">
        <p14:creationId xmlns:p14="http://schemas.microsoft.com/office/powerpoint/2010/main" val="1686482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CB54C42-D3C3-4F6C-9B15-BFD66A88771D}"/>
              </a:ext>
            </a:extLst>
          </p:cNvPr>
          <p:cNvSpPr txBox="1"/>
          <p:nvPr/>
        </p:nvSpPr>
        <p:spPr>
          <a:xfrm>
            <a:off x="1014060" y="5148488"/>
            <a:ext cx="10902606" cy="686712"/>
          </a:xfrm>
          <a:prstGeom prst="rect">
            <a:avLst/>
          </a:prstGeom>
        </p:spPr>
        <p:txBody>
          <a:bodyPr vert="horz" lIns="91440" tIns="45720" rIns="91440" bIns="45720" rtlCol="0">
            <a:normAutofit/>
          </a:bodyPr>
          <a:lstStyle/>
          <a:p>
            <a:pPr>
              <a:lnSpc>
                <a:spcPct val="90000"/>
              </a:lnSpc>
              <a:spcBef>
                <a:spcPct val="0"/>
              </a:spcBef>
              <a:spcAft>
                <a:spcPts val="600"/>
              </a:spcAft>
            </a:pPr>
            <a:r>
              <a:rPr lang="en-US" sz="2000" b="1" dirty="0"/>
              <a:t>From the count plot, we can see Manual type cars is the most available gear type which counts 459</a:t>
            </a: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0A718F57-F0CB-4082-9C20-A3B55F03370D}"/>
              </a:ext>
            </a:extLst>
          </p:cNvPr>
          <p:cNvPicPr>
            <a:picLocks noChangeAspect="1"/>
          </p:cNvPicPr>
          <p:nvPr/>
        </p:nvPicPr>
        <p:blipFill>
          <a:blip r:embed="rId2"/>
          <a:stretch>
            <a:fillRect/>
          </a:stretch>
        </p:blipFill>
        <p:spPr>
          <a:xfrm>
            <a:off x="1798041" y="967654"/>
            <a:ext cx="8148063" cy="4048953"/>
          </a:xfrm>
          <a:prstGeom prst="rect">
            <a:avLst/>
          </a:prstGeom>
        </p:spPr>
      </p:pic>
      <p:grpSp>
        <p:nvGrpSpPr>
          <p:cNvPr id="27"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297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74D0DE-21DF-4269-8093-28AC5613538E}"/>
              </a:ext>
            </a:extLst>
          </p:cNvPr>
          <p:cNvPicPr>
            <a:picLocks noChangeAspect="1"/>
          </p:cNvPicPr>
          <p:nvPr/>
        </p:nvPicPr>
        <p:blipFill>
          <a:blip r:embed="rId2"/>
          <a:stretch>
            <a:fillRect/>
          </a:stretch>
        </p:blipFill>
        <p:spPr>
          <a:xfrm>
            <a:off x="1700464" y="1205163"/>
            <a:ext cx="9208168" cy="4800600"/>
          </a:xfrm>
          <a:prstGeom prst="rect">
            <a:avLst/>
          </a:prstGeom>
        </p:spPr>
      </p:pic>
      <p:sp>
        <p:nvSpPr>
          <p:cNvPr id="5" name="TextBox 4">
            <a:extLst>
              <a:ext uri="{FF2B5EF4-FFF2-40B4-BE49-F238E27FC236}">
                <a16:creationId xmlns:a16="http://schemas.microsoft.com/office/drawing/2014/main" id="{2DB21723-879A-40CF-8547-195852155EAE}"/>
              </a:ext>
            </a:extLst>
          </p:cNvPr>
          <p:cNvSpPr txBox="1"/>
          <p:nvPr/>
        </p:nvSpPr>
        <p:spPr>
          <a:xfrm>
            <a:off x="3303639" y="250411"/>
            <a:ext cx="6905932" cy="461665"/>
          </a:xfrm>
          <a:prstGeom prst="rect">
            <a:avLst/>
          </a:prstGeom>
          <a:noFill/>
        </p:spPr>
        <p:txBody>
          <a:bodyPr wrap="square">
            <a:spAutoFit/>
          </a:bodyPr>
          <a:lstStyle/>
          <a:p>
            <a:pPr algn="l"/>
            <a:r>
              <a:rPr lang="en-US" sz="2400" b="1" i="0" dirty="0">
                <a:solidFill>
                  <a:srgbClr val="000000"/>
                </a:solidFill>
                <a:effectLst/>
                <a:latin typeface="Helvetica Neue"/>
              </a:rPr>
              <a:t>Visualizing pairwise relationships in a dataset</a:t>
            </a:r>
          </a:p>
        </p:txBody>
      </p:sp>
    </p:spTree>
    <p:extLst>
      <p:ext uri="{BB962C8B-B14F-4D97-AF65-F5344CB8AC3E}">
        <p14:creationId xmlns:p14="http://schemas.microsoft.com/office/powerpoint/2010/main" val="20505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7E93AAC-68EA-483F-92C6-C092298BE3BF}"/>
              </a:ext>
            </a:extLst>
          </p:cNvPr>
          <p:cNvPicPr>
            <a:picLocks noChangeAspect="1"/>
          </p:cNvPicPr>
          <p:nvPr/>
        </p:nvPicPr>
        <p:blipFill>
          <a:blip r:embed="rId2"/>
          <a:stretch>
            <a:fillRect/>
          </a:stretch>
        </p:blipFill>
        <p:spPr>
          <a:xfrm>
            <a:off x="1528794" y="217412"/>
            <a:ext cx="9058642" cy="436395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C3FF56-2280-43C6-A83C-EE076D2E169B}"/>
              </a:ext>
            </a:extLst>
          </p:cNvPr>
          <p:cNvSpPr txBox="1"/>
          <p:nvPr/>
        </p:nvSpPr>
        <p:spPr>
          <a:xfrm>
            <a:off x="1062789" y="4798774"/>
            <a:ext cx="10150643" cy="646331"/>
          </a:xfrm>
          <a:prstGeom prst="rect">
            <a:avLst/>
          </a:prstGeom>
          <a:noFill/>
        </p:spPr>
        <p:txBody>
          <a:bodyPr wrap="square">
            <a:spAutoFit/>
          </a:bodyPr>
          <a:lstStyle/>
          <a:p>
            <a:r>
              <a:rPr lang="en-US" sz="1800" b="1" dirty="0"/>
              <a:t>From the above bar plot, we can observe that most of the cars with high price are having fuel type as Diesel and are belongs to 1st owner type. </a:t>
            </a:r>
          </a:p>
        </p:txBody>
      </p:sp>
    </p:spTree>
    <p:extLst>
      <p:ext uri="{BB962C8B-B14F-4D97-AF65-F5344CB8AC3E}">
        <p14:creationId xmlns:p14="http://schemas.microsoft.com/office/powerpoint/2010/main" val="259111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5C0232-A4AF-414A-B8C7-272DA5339277}"/>
              </a:ext>
            </a:extLst>
          </p:cNvPr>
          <p:cNvSpPr txBox="1"/>
          <p:nvPr/>
        </p:nvSpPr>
        <p:spPr>
          <a:xfrm>
            <a:off x="786063" y="646836"/>
            <a:ext cx="11197390" cy="2062103"/>
          </a:xfrm>
          <a:prstGeom prst="rect">
            <a:avLst/>
          </a:prstGeom>
          <a:noFill/>
        </p:spPr>
        <p:txBody>
          <a:bodyPr wrap="square">
            <a:spAutoFit/>
          </a:bodyPr>
          <a:lstStyle/>
          <a:p>
            <a:pPr algn="ctr"/>
            <a:r>
              <a:rPr lang="en-US" sz="4800" b="1" dirty="0"/>
              <a:t>Introduction </a:t>
            </a:r>
          </a:p>
          <a:p>
            <a:pPr algn="ctr"/>
            <a:r>
              <a:rPr lang="en-US" sz="2000" b="1" dirty="0"/>
              <a:t>Web Scraping </a:t>
            </a:r>
            <a:r>
              <a:rPr lang="en-IN" sz="2000" b="1" dirty="0"/>
              <a:t>EDA on used car dataset from cars24</a:t>
            </a:r>
          </a:p>
          <a:p>
            <a:pPr algn="ctr"/>
            <a:r>
              <a:rPr lang="en-IN" sz="2000" dirty="0">
                <a:solidFill>
                  <a:srgbClr val="002060"/>
                </a:solidFill>
              </a:rPr>
              <a:t>"https://www.cars24.com/buy-used-cars-hyderabad/?itm_source=Cars24Website&amp;itm_medium=seconda</a:t>
            </a:r>
            <a:endParaRPr lang="en-US" sz="2000" dirty="0"/>
          </a:p>
          <a:p>
            <a:r>
              <a:rPr lang="en-US" sz="2000" dirty="0"/>
              <a:t>CARS24 is a next generation ecommerce platform for preowned autos (cars and bikes). </a:t>
            </a:r>
          </a:p>
          <a:p>
            <a:r>
              <a:rPr lang="en-US" sz="2000" b="1" dirty="0"/>
              <a:t>Web Scraping in Python offers an introduction to the techniques of data extraction from the web.</a:t>
            </a:r>
            <a:endParaRPr lang="en-US" sz="2000" dirty="0"/>
          </a:p>
        </p:txBody>
      </p:sp>
      <p:pic>
        <p:nvPicPr>
          <p:cNvPr id="7" name="Picture 6">
            <a:extLst>
              <a:ext uri="{FF2B5EF4-FFF2-40B4-BE49-F238E27FC236}">
                <a16:creationId xmlns:a16="http://schemas.microsoft.com/office/drawing/2014/main" id="{6D64CD93-3195-4CE1-8292-8374955A048F}"/>
              </a:ext>
            </a:extLst>
          </p:cNvPr>
          <p:cNvPicPr>
            <a:picLocks noChangeAspect="1"/>
          </p:cNvPicPr>
          <p:nvPr/>
        </p:nvPicPr>
        <p:blipFill>
          <a:blip r:embed="rId2"/>
          <a:stretch>
            <a:fillRect/>
          </a:stretch>
        </p:blipFill>
        <p:spPr>
          <a:xfrm>
            <a:off x="2133600" y="3276098"/>
            <a:ext cx="8231606" cy="2935066"/>
          </a:xfrm>
          <a:prstGeom prst="rect">
            <a:avLst/>
          </a:prstGeom>
        </p:spPr>
      </p:pic>
    </p:spTree>
    <p:extLst>
      <p:ext uri="{BB962C8B-B14F-4D97-AF65-F5344CB8AC3E}">
        <p14:creationId xmlns:p14="http://schemas.microsoft.com/office/powerpoint/2010/main" val="172528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2004457-6048-43C9-964E-0930F5057710}"/>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1"/>
                </a:solidFill>
                <a:latin typeface="+mj-lt"/>
                <a:ea typeface="+mj-ea"/>
                <a:cs typeface="+mj-cs"/>
              </a:rPr>
              <a:t>Conclusion </a:t>
            </a:r>
          </a:p>
        </p:txBody>
      </p:sp>
      <p:sp>
        <p:nvSpPr>
          <p:cNvPr id="5" name="TextBox 4">
            <a:extLst>
              <a:ext uri="{FF2B5EF4-FFF2-40B4-BE49-F238E27FC236}">
                <a16:creationId xmlns:a16="http://schemas.microsoft.com/office/drawing/2014/main" id="{822C8C9C-09E1-4DDC-8032-71678896F229}"/>
              </a:ext>
            </a:extLst>
          </p:cNvPr>
          <p:cNvSpPr txBox="1"/>
          <p:nvPr/>
        </p:nvSpPr>
        <p:spPr>
          <a:xfrm>
            <a:off x="643467" y="1782981"/>
            <a:ext cx="10905066"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dirty="0"/>
              <a:t>From the dataset, top 10 Most Popular Car Brand are Maruti and Hyundai with the count value of 240 and 104, respectively .</a:t>
            </a:r>
          </a:p>
          <a:p>
            <a:pPr marL="342900" indent="-228600">
              <a:lnSpc>
                <a:spcPct val="90000"/>
              </a:lnSpc>
              <a:spcAft>
                <a:spcPts val="600"/>
              </a:spcAft>
              <a:buFont typeface="Arial" panose="020B0604020202020204" pitchFamily="34" charset="0"/>
              <a:buChar char="•"/>
            </a:pPr>
            <a:r>
              <a:rPr lang="en-US" sz="2000" dirty="0"/>
              <a:t>From the above pie chart, top 10 Most Popular Car Brand and its percentage share are Maruti covers over 49.5% of  share followed by Hyundai with the share value of 21.4%</a:t>
            </a:r>
          </a:p>
          <a:p>
            <a:pPr marL="342900" indent="-228600">
              <a:lnSpc>
                <a:spcPct val="90000"/>
              </a:lnSpc>
              <a:spcAft>
                <a:spcPts val="600"/>
              </a:spcAft>
              <a:buFont typeface="Arial" panose="020B0604020202020204" pitchFamily="34" charset="0"/>
              <a:buChar char="•"/>
            </a:pPr>
            <a:r>
              <a:rPr lang="en-US" sz="2000" dirty="0"/>
              <a:t>We see that the highest car price brand is Toyota with the max share of 13.1% which is RS. 2856299</a:t>
            </a:r>
          </a:p>
          <a:p>
            <a:pPr marL="342900" indent="-228600">
              <a:lnSpc>
                <a:spcPct val="90000"/>
              </a:lnSpc>
              <a:spcAft>
                <a:spcPts val="600"/>
              </a:spcAft>
              <a:buFont typeface="Arial" panose="020B0604020202020204" pitchFamily="34" charset="0"/>
              <a:buChar char="•"/>
            </a:pPr>
            <a:r>
              <a:rPr lang="en-US" sz="2000" dirty="0"/>
              <a:t>Most of the cars belongs to 1st Owner type which counts 367 followed by 2nd, 112</a:t>
            </a:r>
          </a:p>
          <a:p>
            <a:pPr marL="342900" indent="-228600">
              <a:lnSpc>
                <a:spcPct val="90000"/>
              </a:lnSpc>
              <a:spcAft>
                <a:spcPts val="600"/>
              </a:spcAft>
              <a:buFont typeface="Arial" panose="020B0604020202020204" pitchFamily="34" charset="0"/>
              <a:buChar char="•"/>
            </a:pPr>
            <a:r>
              <a:rPr lang="en-US" sz="2000" dirty="0" err="1"/>
              <a:t>SwiftDzireVDIBSIV</a:t>
            </a:r>
            <a:r>
              <a:rPr lang="en-US" sz="2000" dirty="0"/>
              <a:t> is the most popular model among cars with the count value of 14 Although there are significant number of other model cars too</a:t>
            </a:r>
          </a:p>
          <a:p>
            <a:pPr marL="342900" indent="-228600">
              <a:lnSpc>
                <a:spcPct val="90000"/>
              </a:lnSpc>
              <a:spcAft>
                <a:spcPts val="600"/>
              </a:spcAft>
              <a:buFont typeface="Arial" panose="020B0604020202020204" pitchFamily="34" charset="0"/>
              <a:buChar char="•"/>
            </a:pPr>
            <a:r>
              <a:rPr lang="en-US" sz="2000" dirty="0"/>
              <a:t>Petrol is the most preferred Fuel type, followed by Diesel. Car Fuel are mostly built for petrol and diesel as they are widely abundant. </a:t>
            </a:r>
          </a:p>
          <a:p>
            <a:pPr marL="342900" indent="-228600">
              <a:lnSpc>
                <a:spcPct val="90000"/>
              </a:lnSpc>
              <a:spcAft>
                <a:spcPts val="600"/>
              </a:spcAft>
              <a:buFont typeface="Arial" panose="020B0604020202020204" pitchFamily="34" charset="0"/>
              <a:buChar char="•"/>
            </a:pPr>
            <a:r>
              <a:rPr lang="en-US" sz="2000" dirty="0"/>
              <a:t>When analyzed for car fuel type based on price, we can observe that Diesel type is most expensive</a:t>
            </a:r>
          </a:p>
          <a:p>
            <a:pPr marL="342900" indent="-228600">
              <a:lnSpc>
                <a:spcPct val="90000"/>
              </a:lnSpc>
              <a:spcAft>
                <a:spcPts val="600"/>
              </a:spcAft>
              <a:buFont typeface="Arial" panose="020B0604020202020204" pitchFamily="34" charset="0"/>
              <a:buChar char="•"/>
            </a:pPr>
            <a:r>
              <a:rPr lang="en-US" sz="2000" dirty="0"/>
              <a:t>2017 year has a high number of cars for sale</a:t>
            </a:r>
          </a:p>
          <a:p>
            <a:pPr marL="342900" indent="-228600">
              <a:lnSpc>
                <a:spcPct val="90000"/>
              </a:lnSpc>
              <a:spcAft>
                <a:spcPts val="600"/>
              </a:spcAft>
              <a:buFont typeface="Arial" panose="020B0604020202020204" pitchFamily="34" charset="0"/>
              <a:buChar char="•"/>
            </a:pPr>
            <a:r>
              <a:rPr lang="en-US" sz="2000" dirty="0"/>
              <a:t>Manual type cars is the most available gear type which counts 459</a:t>
            </a:r>
          </a:p>
        </p:txBody>
      </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207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16"/>
          <p:cNvSpPr txBox="1"/>
          <p:nvPr/>
        </p:nvSpPr>
        <p:spPr>
          <a:xfrm>
            <a:off x="1113810" y="2960716"/>
            <a:ext cx="4036334" cy="2387600"/>
          </a:xfrm>
          <a:prstGeom prst="rect">
            <a:avLst/>
          </a:prstGeom>
        </p:spPr>
        <p:txBody>
          <a:bodyPr spcFirstLastPara="1" vert="horz" lIns="91440" tIns="45720" rIns="91440" bIns="45720" rtlCol="0" anchor="t" anchorCtr="0">
            <a:normAutofit/>
          </a:bodyPr>
          <a:lstStyle/>
          <a:p>
            <a:pPr marL="0" marR="0" lvl="0" indent="0">
              <a:lnSpc>
                <a:spcPct val="90000"/>
              </a:lnSpc>
              <a:spcBef>
                <a:spcPct val="0"/>
              </a:spcBef>
              <a:spcAft>
                <a:spcPts val="600"/>
              </a:spcAft>
            </a:pPr>
            <a:r>
              <a:rPr lang="en-US" sz="5400" kern="1200">
                <a:solidFill>
                  <a:schemeClr val="tx1"/>
                </a:solidFill>
                <a:latin typeface="+mj-lt"/>
                <a:ea typeface="+mj-ea"/>
                <a:cs typeface="+mj-cs"/>
                <a:sym typeface="Libre Baskerville"/>
              </a:rPr>
              <a:t>THANK YOU</a:t>
            </a:r>
            <a:endParaRPr lang="en-US" sz="5400" kern="1200">
              <a:solidFill>
                <a:schemeClr val="tx1"/>
              </a:solidFill>
              <a:latin typeface="+mj-lt"/>
              <a:ea typeface="+mj-ea"/>
              <a:cs typeface="+mj-cs"/>
            </a:endParaRPr>
          </a:p>
        </p:txBody>
      </p:sp>
      <p:grpSp>
        <p:nvGrpSpPr>
          <p:cNvPr id="124" name="Group 1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5" name="Rectangle 1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Rectangle 12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Google Shape;116;p16"/>
          <p:cNvPicPr preferRelativeResize="0"/>
          <p:nvPr/>
        </p:nvPicPr>
        <p:blipFill rotWithShape="1">
          <a:blip r:embed="rId3"/>
          <a:stretch/>
        </p:blipFill>
        <p:spPr>
          <a:xfrm>
            <a:off x="5922492" y="1641943"/>
            <a:ext cx="5536001" cy="351536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EEC011A-A10C-425E-9003-6DFB3EAA29B3}"/>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i="0" kern="1200">
                <a:solidFill>
                  <a:schemeClr val="tx1"/>
                </a:solidFill>
                <a:effectLst/>
                <a:latin typeface="+mj-lt"/>
                <a:ea typeface="+mj-ea"/>
                <a:cs typeface="+mj-cs"/>
              </a:rPr>
              <a:t>Exploratory Data Analysis  - Used Cars</a:t>
            </a:r>
            <a:endParaRPr lang="en-US" sz="5200" b="0" i="0" kern="1200">
              <a:solidFill>
                <a:schemeClr val="tx1"/>
              </a:solidFill>
              <a:effectLst/>
              <a:latin typeface="+mj-lt"/>
              <a:ea typeface="+mj-ea"/>
              <a:cs typeface="+mj-cs"/>
            </a:endParaRPr>
          </a:p>
        </p:txBody>
      </p:sp>
      <p:pic>
        <p:nvPicPr>
          <p:cNvPr id="22" name="Picture 21">
            <a:extLst>
              <a:ext uri="{FF2B5EF4-FFF2-40B4-BE49-F238E27FC236}">
                <a16:creationId xmlns:a16="http://schemas.microsoft.com/office/drawing/2014/main" id="{1CDE8219-EDF9-48C7-99EB-87B0FB209664}"/>
              </a:ext>
            </a:extLst>
          </p:cNvPr>
          <p:cNvPicPr>
            <a:picLocks noChangeAspect="1"/>
          </p:cNvPicPr>
          <p:nvPr/>
        </p:nvPicPr>
        <p:blipFill>
          <a:blip r:embed="rId2"/>
          <a:stretch>
            <a:fillRect/>
          </a:stretch>
        </p:blipFill>
        <p:spPr>
          <a:xfrm>
            <a:off x="1327355" y="1614487"/>
            <a:ext cx="8819535" cy="3768674"/>
          </a:xfrm>
          <a:prstGeom prst="rect">
            <a:avLst/>
          </a:prstGeom>
        </p:spPr>
      </p:pic>
    </p:spTree>
    <p:extLst>
      <p:ext uri="{BB962C8B-B14F-4D97-AF65-F5344CB8AC3E}">
        <p14:creationId xmlns:p14="http://schemas.microsoft.com/office/powerpoint/2010/main" val="401742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F84C48F-E423-4162-9E14-63478AEC5B87}"/>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Data Description</a:t>
            </a:r>
          </a:p>
          <a:p>
            <a:pPr>
              <a:lnSpc>
                <a:spcPct val="90000"/>
              </a:lnSpc>
              <a:spcBef>
                <a:spcPct val="0"/>
              </a:spcBef>
              <a:spcAft>
                <a:spcPts val="600"/>
              </a:spcAft>
            </a:pPr>
            <a:r>
              <a:rPr lang="en-US" sz="2800" kern="1200" dirty="0">
                <a:solidFill>
                  <a:schemeClr val="tx1"/>
                </a:solidFill>
                <a:latin typeface="+mj-lt"/>
                <a:ea typeface="+mj-ea"/>
                <a:cs typeface="+mj-cs"/>
              </a:rPr>
              <a:t>To get some quick description out of the data</a:t>
            </a:r>
          </a:p>
        </p:txBody>
      </p:sp>
      <p:pic>
        <p:nvPicPr>
          <p:cNvPr id="7" name="Picture 6">
            <a:extLst>
              <a:ext uri="{FF2B5EF4-FFF2-40B4-BE49-F238E27FC236}">
                <a16:creationId xmlns:a16="http://schemas.microsoft.com/office/drawing/2014/main" id="{2FC93A7A-DB08-41D2-AF7E-345A01010906}"/>
              </a:ext>
            </a:extLst>
          </p:cNvPr>
          <p:cNvPicPr>
            <a:picLocks noChangeAspect="1"/>
          </p:cNvPicPr>
          <p:nvPr/>
        </p:nvPicPr>
        <p:blipFill>
          <a:blip r:embed="rId2"/>
          <a:stretch>
            <a:fillRect/>
          </a:stretch>
        </p:blipFill>
        <p:spPr>
          <a:xfrm>
            <a:off x="2767275" y="1845426"/>
            <a:ext cx="6654396" cy="4450303"/>
          </a:xfrm>
          <a:prstGeom prst="rect">
            <a:avLst/>
          </a:prstGeom>
        </p:spPr>
      </p:pic>
    </p:spTree>
    <p:extLst>
      <p:ext uri="{BB962C8B-B14F-4D97-AF65-F5344CB8AC3E}">
        <p14:creationId xmlns:p14="http://schemas.microsoft.com/office/powerpoint/2010/main" val="133226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5ACE42-FCDA-46AD-92C3-589EC0FFE4F6}"/>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                         EDA on used car dataset from cars24</a:t>
            </a:r>
          </a:p>
        </p:txBody>
      </p:sp>
      <p:sp>
        <p:nvSpPr>
          <p:cNvPr id="30" name="TextBox 8">
            <a:extLst>
              <a:ext uri="{FF2B5EF4-FFF2-40B4-BE49-F238E27FC236}">
                <a16:creationId xmlns:a16="http://schemas.microsoft.com/office/drawing/2014/main" id="{8E5CCFA9-5F8B-490D-B9C2-0545FE9C1827}"/>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b="1" i="0">
                <a:effectLst/>
              </a:rPr>
              <a:t>Exploratory Analysis : </a:t>
            </a:r>
            <a:r>
              <a:rPr lang="en-US" sz="2000" i="0">
                <a:effectLst/>
              </a:rPr>
              <a:t>It’s a data exploration technique to understand various aspects of data. Data Analysis </a:t>
            </a:r>
            <a:r>
              <a:rPr lang="en-US" sz="2000"/>
              <a:t>is performed using following methods</a:t>
            </a:r>
          </a:p>
          <a:p>
            <a:pPr>
              <a:lnSpc>
                <a:spcPct val="90000"/>
              </a:lnSpc>
              <a:spcAft>
                <a:spcPts val="600"/>
              </a:spcAft>
            </a:pPr>
            <a:endParaRPr lang="en-US" sz="2000"/>
          </a:p>
          <a:p>
            <a:pPr>
              <a:lnSpc>
                <a:spcPct val="90000"/>
              </a:lnSpc>
              <a:spcAft>
                <a:spcPts val="600"/>
              </a:spcAft>
            </a:pPr>
            <a:r>
              <a:rPr lang="en-US" sz="2000" b="1"/>
              <a:t>Univariate Analysis: </a:t>
            </a:r>
          </a:p>
          <a:p>
            <a:pPr>
              <a:lnSpc>
                <a:spcPct val="90000"/>
              </a:lnSpc>
              <a:spcAft>
                <a:spcPts val="600"/>
              </a:spcAft>
            </a:pPr>
            <a:r>
              <a:rPr lang="en-US" sz="2000" b="1"/>
              <a:t>Uni </a:t>
            </a:r>
            <a:r>
              <a:rPr lang="en-US" sz="2000"/>
              <a:t>means one and variate means variable, so in univariate analysis, it is the simplest form of analysis where single variable is analyzed. </a:t>
            </a:r>
          </a:p>
          <a:p>
            <a:pPr indent="-228600">
              <a:lnSpc>
                <a:spcPct val="90000"/>
              </a:lnSpc>
              <a:spcAft>
                <a:spcPts val="600"/>
              </a:spcAft>
              <a:buFont typeface="Arial" panose="020B0604020202020204" pitchFamily="34" charset="0"/>
              <a:buChar char="•"/>
            </a:pPr>
            <a:endParaRPr lang="en-US" sz="2000"/>
          </a:p>
          <a:p>
            <a:pPr>
              <a:lnSpc>
                <a:spcPct val="90000"/>
              </a:lnSpc>
              <a:spcAft>
                <a:spcPts val="600"/>
              </a:spcAft>
            </a:pPr>
            <a:r>
              <a:rPr lang="en-US" sz="2000" b="1"/>
              <a:t>Bivariate Analysis: </a:t>
            </a:r>
            <a:r>
              <a:rPr lang="en-US" sz="2000"/>
              <a:t>Bi means two and variate means variable, where two variables are analyzed to determine the relationship between each other. </a:t>
            </a:r>
          </a:p>
          <a:p>
            <a:pPr indent="-228600">
              <a:lnSpc>
                <a:spcPct val="90000"/>
              </a:lnSpc>
              <a:spcAft>
                <a:spcPts val="600"/>
              </a:spcAft>
              <a:buFont typeface="Arial" panose="020B0604020202020204" pitchFamily="34" charset="0"/>
              <a:buChar char="•"/>
            </a:pPr>
            <a:endParaRPr lang="en-US" sz="2000"/>
          </a:p>
          <a:p>
            <a:pPr>
              <a:lnSpc>
                <a:spcPct val="90000"/>
              </a:lnSpc>
              <a:spcAft>
                <a:spcPts val="600"/>
              </a:spcAft>
            </a:pPr>
            <a:r>
              <a:rPr lang="en-US" sz="2000" b="1"/>
              <a:t>Multivariate Analysis: </a:t>
            </a:r>
            <a:r>
              <a:rPr lang="en-US" sz="2000"/>
              <a:t>Multivariate analysis (MVA) techniques allow more than two variables to be analyzed at once</a:t>
            </a:r>
            <a:endParaRPr lang="en-US" sz="2000" dirty="0"/>
          </a:p>
        </p:txBody>
      </p:sp>
    </p:spTree>
    <p:extLst>
      <p:ext uri="{BB962C8B-B14F-4D97-AF65-F5344CB8AC3E}">
        <p14:creationId xmlns:p14="http://schemas.microsoft.com/office/powerpoint/2010/main" val="191580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7B1F4F-4075-4859-80ED-48DEBFC70A8C}"/>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Top 10  </a:t>
            </a:r>
            <a:r>
              <a:rPr lang="en-US" sz="5400" b="1" i="0" kern="1200">
                <a:solidFill>
                  <a:schemeClr val="tx1"/>
                </a:solidFill>
                <a:effectLst/>
                <a:latin typeface="+mj-lt"/>
                <a:ea typeface="+mj-ea"/>
                <a:cs typeface="+mj-cs"/>
              </a:rPr>
              <a:t>most popular car brand?</a:t>
            </a:r>
            <a:endParaRPr lang="en-US" sz="5400" b="1" kern="1200">
              <a:solidFill>
                <a:schemeClr val="tx1"/>
              </a:solidFill>
              <a:latin typeface="+mj-lt"/>
              <a:ea typeface="+mj-ea"/>
              <a:cs typeface="+mj-cs"/>
            </a:endParaRPr>
          </a:p>
        </p:txBody>
      </p:sp>
      <p:pic>
        <p:nvPicPr>
          <p:cNvPr id="12" name="Picture 11">
            <a:extLst>
              <a:ext uri="{FF2B5EF4-FFF2-40B4-BE49-F238E27FC236}">
                <a16:creationId xmlns:a16="http://schemas.microsoft.com/office/drawing/2014/main" id="{BDB2A701-E1F5-4898-B5F4-4A3EAB8F8687}"/>
              </a:ext>
            </a:extLst>
          </p:cNvPr>
          <p:cNvPicPr>
            <a:picLocks noChangeAspect="1"/>
          </p:cNvPicPr>
          <p:nvPr/>
        </p:nvPicPr>
        <p:blipFill>
          <a:blip r:embed="rId2"/>
          <a:stretch>
            <a:fillRect/>
          </a:stretch>
        </p:blipFill>
        <p:spPr>
          <a:xfrm>
            <a:off x="1179872" y="1386348"/>
            <a:ext cx="9541906" cy="3731342"/>
          </a:xfrm>
          <a:prstGeom prst="rect">
            <a:avLst/>
          </a:prstGeom>
        </p:spPr>
      </p:pic>
      <p:sp>
        <p:nvSpPr>
          <p:cNvPr id="6" name="TextBox 5">
            <a:extLst>
              <a:ext uri="{FF2B5EF4-FFF2-40B4-BE49-F238E27FC236}">
                <a16:creationId xmlns:a16="http://schemas.microsoft.com/office/drawing/2014/main" id="{D0378016-29AA-4A89-ABA1-E6CD403ED63C}"/>
              </a:ext>
            </a:extLst>
          </p:cNvPr>
          <p:cNvSpPr txBox="1"/>
          <p:nvPr/>
        </p:nvSpPr>
        <p:spPr>
          <a:xfrm>
            <a:off x="339212" y="5256555"/>
            <a:ext cx="11238272" cy="923330"/>
          </a:xfrm>
          <a:prstGeom prst="rect">
            <a:avLst/>
          </a:prstGeom>
          <a:noFill/>
        </p:spPr>
        <p:txBody>
          <a:bodyPr wrap="square">
            <a:spAutoFit/>
          </a:bodyPr>
          <a:lstStyle/>
          <a:p>
            <a:r>
              <a:rPr lang="en-US" sz="1800" b="1" dirty="0"/>
              <a:t>From the </a:t>
            </a:r>
            <a:r>
              <a:rPr lang="en-US" b="1" dirty="0"/>
              <a:t>above count plot</a:t>
            </a:r>
            <a:r>
              <a:rPr lang="en-US" sz="1800" b="1" dirty="0"/>
              <a:t>, top 10 Most Popular Car Brand are Maruti and Hyundai with the count value of 240 and 104 respectively. </a:t>
            </a:r>
          </a:p>
          <a:p>
            <a:r>
              <a:rPr lang="en-US" sz="1800" b="1" dirty="0"/>
              <a:t>We see that Chevrolet and Volkswagen has the least value count of 6 each. </a:t>
            </a:r>
          </a:p>
        </p:txBody>
      </p:sp>
    </p:spTree>
    <p:extLst>
      <p:ext uri="{BB962C8B-B14F-4D97-AF65-F5344CB8AC3E}">
        <p14:creationId xmlns:p14="http://schemas.microsoft.com/office/powerpoint/2010/main" val="268242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33AB262-F31A-40EB-AD2B-AA3E884AAF23}"/>
              </a:ext>
            </a:extLst>
          </p:cNvPr>
          <p:cNvPicPr>
            <a:picLocks noChangeAspect="1"/>
          </p:cNvPicPr>
          <p:nvPr/>
        </p:nvPicPr>
        <p:blipFill>
          <a:blip r:embed="rId2"/>
          <a:stretch>
            <a:fillRect/>
          </a:stretch>
        </p:blipFill>
        <p:spPr>
          <a:xfrm>
            <a:off x="1165123" y="176981"/>
            <a:ext cx="6872855" cy="461624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05EB551-7ABB-4321-A782-4E356F2B35EE}"/>
              </a:ext>
            </a:extLst>
          </p:cNvPr>
          <p:cNvSpPr txBox="1"/>
          <p:nvPr/>
        </p:nvSpPr>
        <p:spPr>
          <a:xfrm>
            <a:off x="813866" y="5366998"/>
            <a:ext cx="10217927" cy="923330"/>
          </a:xfrm>
          <a:prstGeom prst="rect">
            <a:avLst/>
          </a:prstGeom>
          <a:noFill/>
        </p:spPr>
        <p:txBody>
          <a:bodyPr wrap="square">
            <a:spAutoFit/>
          </a:bodyPr>
          <a:lstStyle/>
          <a:p>
            <a:r>
              <a:rPr lang="en-US" sz="1800" b="1" dirty="0"/>
              <a:t>From the above pie chart, top 10 Most Popular Car Brand and its percentage share are</a:t>
            </a:r>
          </a:p>
          <a:p>
            <a:r>
              <a:rPr lang="en-US" sz="1800" b="1" dirty="0"/>
              <a:t>Maruti covers over 49.5% of  share followed by Hyundai with the share value of 21.4%</a:t>
            </a:r>
          </a:p>
          <a:p>
            <a:r>
              <a:rPr lang="en-US" sz="1800" b="1" dirty="0"/>
              <a:t>We see that Chevrolet with 1.2% only </a:t>
            </a:r>
          </a:p>
        </p:txBody>
      </p:sp>
    </p:spTree>
    <p:extLst>
      <p:ext uri="{BB962C8B-B14F-4D97-AF65-F5344CB8AC3E}">
        <p14:creationId xmlns:p14="http://schemas.microsoft.com/office/powerpoint/2010/main" val="345853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5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22D4814B-1EE7-46BC-B36D-094613758630}"/>
              </a:ext>
            </a:extLst>
          </p:cNvPr>
          <p:cNvSpPr txBox="1"/>
          <p:nvPr/>
        </p:nvSpPr>
        <p:spPr>
          <a:xfrm>
            <a:off x="862366" y="2194102"/>
            <a:ext cx="3991689" cy="138975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From the pie chart, we see the highest car price brand is Toyota with the max share of 13.1% which is RS. 2856299</a:t>
            </a:r>
          </a:p>
        </p:txBody>
      </p:sp>
      <p:pic>
        <p:nvPicPr>
          <p:cNvPr id="3" name="Picture 2" descr="Chart, pie chart&#10;&#10;Description automatically generated">
            <a:extLst>
              <a:ext uri="{FF2B5EF4-FFF2-40B4-BE49-F238E27FC236}">
                <a16:creationId xmlns:a16="http://schemas.microsoft.com/office/drawing/2014/main" id="{ADD57015-C8EC-4FA7-84D8-8EF87514D3DB}"/>
              </a:ext>
            </a:extLst>
          </p:cNvPr>
          <p:cNvPicPr>
            <a:picLocks noChangeAspect="1"/>
          </p:cNvPicPr>
          <p:nvPr/>
        </p:nvPicPr>
        <p:blipFill rotWithShape="1">
          <a:blip r:embed="rId2"/>
          <a:srcRect t="394" r="-1" b="-1"/>
          <a:stretch/>
        </p:blipFill>
        <p:spPr>
          <a:xfrm>
            <a:off x="5102943" y="1164777"/>
            <a:ext cx="7089058" cy="4552186"/>
          </a:xfrm>
          <a:prstGeom prst="rect">
            <a:avLst/>
          </a:prstGeom>
        </p:spPr>
      </p:pic>
    </p:spTree>
    <p:extLst>
      <p:ext uri="{BB962C8B-B14F-4D97-AF65-F5344CB8AC3E}">
        <p14:creationId xmlns:p14="http://schemas.microsoft.com/office/powerpoint/2010/main" val="193958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70C9F8-DDB5-43BC-8F1C-274BFC05F196}"/>
              </a:ext>
            </a:extLst>
          </p:cNvPr>
          <p:cNvPicPr>
            <a:picLocks noChangeAspect="1"/>
          </p:cNvPicPr>
          <p:nvPr/>
        </p:nvPicPr>
        <p:blipFill>
          <a:blip r:embed="rId2"/>
          <a:stretch>
            <a:fillRect/>
          </a:stretch>
        </p:blipFill>
        <p:spPr>
          <a:xfrm>
            <a:off x="1620506" y="882038"/>
            <a:ext cx="8538034" cy="4039147"/>
          </a:xfrm>
          <a:prstGeom prst="rect">
            <a:avLst/>
          </a:prstGeom>
        </p:spPr>
      </p:pic>
      <p:sp>
        <p:nvSpPr>
          <p:cNvPr id="5" name="TextBox 4">
            <a:extLst>
              <a:ext uri="{FF2B5EF4-FFF2-40B4-BE49-F238E27FC236}">
                <a16:creationId xmlns:a16="http://schemas.microsoft.com/office/drawing/2014/main" id="{9D8C8C66-F84D-45F2-822F-E85BFC68EA80}"/>
              </a:ext>
            </a:extLst>
          </p:cNvPr>
          <p:cNvSpPr txBox="1"/>
          <p:nvPr/>
        </p:nvSpPr>
        <p:spPr>
          <a:xfrm>
            <a:off x="781691" y="5105851"/>
            <a:ext cx="10628618" cy="646331"/>
          </a:xfrm>
          <a:prstGeom prst="rect">
            <a:avLst/>
          </a:prstGeom>
          <a:noFill/>
        </p:spPr>
        <p:txBody>
          <a:bodyPr wrap="square">
            <a:spAutoFit/>
          </a:bodyPr>
          <a:lstStyle/>
          <a:p>
            <a:r>
              <a:rPr lang="en-US" sz="1800" b="1" dirty="0"/>
              <a:t>From the above diagram, we see that year 2013 to 2020 marked as high sales of used cars, we can say that the sale of used cars are high in the year 2017</a:t>
            </a:r>
            <a:endParaRPr lang="en-US" dirty="0"/>
          </a:p>
        </p:txBody>
      </p:sp>
      <p:sp>
        <p:nvSpPr>
          <p:cNvPr id="6" name="TextBox 5">
            <a:extLst>
              <a:ext uri="{FF2B5EF4-FFF2-40B4-BE49-F238E27FC236}">
                <a16:creationId xmlns:a16="http://schemas.microsoft.com/office/drawing/2014/main" id="{18B3678C-70CD-4152-B947-4A5CC56ED8FE}"/>
              </a:ext>
            </a:extLst>
          </p:cNvPr>
          <p:cNvSpPr txBox="1"/>
          <p:nvPr/>
        </p:nvSpPr>
        <p:spPr>
          <a:xfrm>
            <a:off x="781691" y="235707"/>
            <a:ext cx="7801896" cy="461665"/>
          </a:xfrm>
          <a:prstGeom prst="rect">
            <a:avLst/>
          </a:prstGeom>
          <a:noFill/>
        </p:spPr>
        <p:txBody>
          <a:bodyPr wrap="square">
            <a:spAutoFit/>
          </a:bodyPr>
          <a:lstStyle/>
          <a:p>
            <a:pPr algn="l"/>
            <a:r>
              <a:rPr lang="en-US" sz="2400" b="1" dirty="0">
                <a:solidFill>
                  <a:srgbClr val="000000"/>
                </a:solidFill>
                <a:latin typeface="Helvetica Neue"/>
              </a:rPr>
              <a:t>                                  U</a:t>
            </a:r>
            <a:r>
              <a:rPr lang="en-US" sz="2400" b="1" i="0" dirty="0">
                <a:solidFill>
                  <a:srgbClr val="000000"/>
                </a:solidFill>
                <a:effectLst/>
                <a:latin typeface="Helvetica Neue"/>
              </a:rPr>
              <a:t>nivariate Distribution  </a:t>
            </a:r>
          </a:p>
        </p:txBody>
      </p:sp>
    </p:spTree>
    <p:extLst>
      <p:ext uri="{BB962C8B-B14F-4D97-AF65-F5344CB8AC3E}">
        <p14:creationId xmlns:p14="http://schemas.microsoft.com/office/powerpoint/2010/main" val="1807396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1073</TotalTime>
  <Words>784</Words>
  <Application>Microsoft Office PowerPoint</Application>
  <PresentationFormat>Widescreen</PresentationFormat>
  <Paragraphs>57</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Helvetica Neue</vt:lpstr>
      <vt:lpstr>Roboto</vt:lpstr>
      <vt:lpstr>Office Theme</vt:lpstr>
      <vt:lpstr>Exploratory Data Analysis - Used Cars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Sai Sudha</cp:lastModifiedBy>
  <cp:revision>13</cp:revision>
  <dcterms:created xsi:type="dcterms:W3CDTF">2021-02-16T05:19:01Z</dcterms:created>
  <dcterms:modified xsi:type="dcterms:W3CDTF">2022-07-27T08:03:28Z</dcterms:modified>
</cp:coreProperties>
</file>