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21CA9-730B-2355-2F64-5FAF41ACE562}" v="814" dt="2022-11-24T17:35:35.808"/>
    <p1510:client id="{CF57BC41-DA74-699D-CA55-36A627833C39}" v="27" dt="2022-11-24T13:26:41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9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3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8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4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1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9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9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6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7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43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12863-0B0C-3177-4961-8669A4A320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302" r="6" b="21368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D55829-927C-4B52-124B-F843B1120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33" y="686020"/>
            <a:ext cx="8630138" cy="27429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Face recognition using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D50DB-A560-635B-B354-0497A380F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233" y="3602038"/>
            <a:ext cx="8630138" cy="25699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>
                <a:solidFill>
                  <a:srgbClr val="FFFFFF"/>
                </a:solidFill>
              </a:rPr>
              <a:t>Desai </a:t>
            </a:r>
            <a:r>
              <a:rPr lang="en-US" dirty="0" err="1">
                <a:solidFill>
                  <a:srgbClr val="FFFFFF"/>
                </a:solidFill>
              </a:rPr>
              <a:t>Divyeswar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reddy</a:t>
            </a:r>
            <a:r>
              <a:rPr lang="en-US" dirty="0">
                <a:solidFill>
                  <a:srgbClr val="FFFFFF"/>
                </a:solidFill>
              </a:rPr>
              <a:t>(200050033)</a:t>
            </a:r>
          </a:p>
          <a:p>
            <a:pPr marL="342900" indent="-342900">
              <a:buChar char="•"/>
            </a:pPr>
            <a:r>
              <a:rPr lang="en-US" dirty="0" err="1">
                <a:ea typeface="+mn-lt"/>
                <a:cs typeface="+mn-lt"/>
              </a:rPr>
              <a:t>Kethavath</a:t>
            </a:r>
            <a:r>
              <a:rPr lang="en-US" dirty="0">
                <a:ea typeface="+mn-lt"/>
                <a:cs typeface="+mn-lt"/>
              </a:rPr>
              <a:t> Sai Yaswanth(200050061) 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Reddy Bhavana(200050117)</a:t>
            </a:r>
          </a:p>
          <a:p>
            <a:pPr marL="342900" indent="-342900">
              <a:buChar char="•"/>
            </a:pPr>
            <a:r>
              <a:rPr lang="en-US" dirty="0" err="1">
                <a:ea typeface="+mn-lt"/>
                <a:cs typeface="+mn-lt"/>
              </a:rPr>
              <a:t>Varre</a:t>
            </a:r>
            <a:r>
              <a:rPr lang="en-US" dirty="0">
                <a:ea typeface="+mn-lt"/>
                <a:cs typeface="+mn-lt"/>
              </a:rPr>
              <a:t> Suman Chaitanya(200050153) 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351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AD97-F058-A6C0-EE03-C9BD24E9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4421-5ED2-8DF2-8EFA-BCF270AFD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The main objective of the project is to build a custom CNN model that can recognize the faces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This feature is further used to post the appropriate attendance into the database along with timeline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1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9B97-DAE5-0622-3FC9-26255679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76A38-F650-555A-4D39-EA6D12E96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It </a:t>
            </a:r>
            <a:r>
              <a:rPr lang="en-US" dirty="0">
                <a:ea typeface="+mn-lt"/>
                <a:cs typeface="+mn-lt"/>
              </a:rPr>
              <a:t>takes the video frame as input through the camera using open computer vision (OpenCV) library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whenever a new person is added in data it captures 50 images using cv2 module and it stores them in a folder called </a:t>
            </a:r>
            <a:r>
              <a:rPr lang="en-US" dirty="0" err="1">
                <a:ea typeface="+mn-lt"/>
                <a:cs typeface="+mn-lt"/>
              </a:rPr>
              <a:t>image_data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location of the face is identified by the automated script and a new resized image fit for the input size of the model is formed.</a:t>
            </a:r>
          </a:p>
          <a:p>
            <a:r>
              <a:rPr lang="en-US" dirty="0">
                <a:ea typeface="+mn-lt"/>
                <a:cs typeface="+mn-lt"/>
              </a:rPr>
              <a:t>The images dimensions are 100*100.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All this dataset is further stored into a csv file where the image data is mapped to respective class(student id)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8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29FD-A33B-1A6D-79C4-0019CF43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4098"/>
            <a:ext cx="7685037" cy="857346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3774E09-46C1-9920-83F5-D88357123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054" y="491083"/>
            <a:ext cx="4836016" cy="4121929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6D103E3E-6A56-7F8B-863D-EE632AA4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682" y="4848087"/>
            <a:ext cx="10127086" cy="181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1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5A0D93FA-EF4F-4AEA-BA10-8F82B448B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39F40927-66F5-4495-B7A6-36F72B225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43C123-182F-4635-BCE6-C8EE0F897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0590" y="1"/>
            <a:ext cx="6388688" cy="6857999"/>
            <a:chOff x="5810590" y="1"/>
            <a:chExt cx="6388688" cy="685799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FCE35B-895B-4177-8467-41AA96E7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30475" y="887895"/>
              <a:ext cx="851461" cy="8514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AEEEC8-D682-4F35-B14A-D3423EFBD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54826" y="5620871"/>
              <a:ext cx="404183" cy="40589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1D35D2A2-62EC-49F3-95B7-990840E0A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0590" y="1633158"/>
              <a:ext cx="3266318" cy="326631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54040A45-7EF8-470F-9F29-0C4DB641A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378758" y="2121877"/>
              <a:ext cx="2119655" cy="3230466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B2A967F-9A41-462D-8771-218421D1D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96650" y="4665423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E9C828A-EEA4-436E-815B-F551E74B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6564" y="1"/>
              <a:ext cx="3244577" cy="1381209"/>
            </a:xfrm>
            <a:custGeom>
              <a:avLst/>
              <a:gdLst>
                <a:gd name="connsiteX0" fmla="*/ 0 w 3244577"/>
                <a:gd name="connsiteY0" fmla="*/ 0 h 1381209"/>
                <a:gd name="connsiteX1" fmla="*/ 3244577 w 3244577"/>
                <a:gd name="connsiteY1" fmla="*/ 0 h 1381209"/>
                <a:gd name="connsiteX2" fmla="*/ 3233089 w 3244577"/>
                <a:gd name="connsiteY2" fmla="*/ 75276 h 1381209"/>
                <a:gd name="connsiteX3" fmla="*/ 1630760 w 3244577"/>
                <a:gd name="connsiteY3" fmla="*/ 1381209 h 1381209"/>
                <a:gd name="connsiteX4" fmla="*/ 0 w 3244577"/>
                <a:gd name="connsiteY4" fmla="*/ 1381209 h 1381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4577" h="1381209">
                  <a:moveTo>
                    <a:pt x="0" y="0"/>
                  </a:moveTo>
                  <a:lnTo>
                    <a:pt x="3244577" y="0"/>
                  </a:lnTo>
                  <a:lnTo>
                    <a:pt x="3233089" y="75276"/>
                  </a:lnTo>
                  <a:cubicBezTo>
                    <a:pt x="3080581" y="820576"/>
                    <a:pt x="2421150" y="1381209"/>
                    <a:pt x="1630760" y="1381209"/>
                  </a:cubicBezTo>
                  <a:lnTo>
                    <a:pt x="0" y="138120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15054E6-04C7-4FE9-9B87-82061ACBE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74867" y="4619186"/>
              <a:ext cx="524411" cy="1433600"/>
            </a:xfrm>
            <a:custGeom>
              <a:avLst/>
              <a:gdLst>
                <a:gd name="connsiteX0" fmla="*/ 470325 w 524411"/>
                <a:gd name="connsiteY0" fmla="*/ 0 h 1433600"/>
                <a:gd name="connsiteX1" fmla="*/ 490534 w 524411"/>
                <a:gd name="connsiteY1" fmla="*/ 14563 h 1433600"/>
                <a:gd name="connsiteX2" fmla="*/ 524411 w 524411"/>
                <a:gd name="connsiteY2" fmla="*/ 41121 h 1433600"/>
                <a:gd name="connsiteX3" fmla="*/ 524411 w 524411"/>
                <a:gd name="connsiteY3" fmla="*/ 1392480 h 1433600"/>
                <a:gd name="connsiteX4" fmla="*/ 490534 w 524411"/>
                <a:gd name="connsiteY4" fmla="*/ 1419037 h 1433600"/>
                <a:gd name="connsiteX5" fmla="*/ 470325 w 524411"/>
                <a:gd name="connsiteY5" fmla="*/ 1433600 h 1433600"/>
                <a:gd name="connsiteX6" fmla="*/ 0 w 524411"/>
                <a:gd name="connsiteY6" fmla="*/ 716800 h 1433600"/>
                <a:gd name="connsiteX7" fmla="*/ 470325 w 524411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411" h="1433600">
                  <a:moveTo>
                    <a:pt x="470325" y="0"/>
                  </a:moveTo>
                  <a:cubicBezTo>
                    <a:pt x="470325" y="0"/>
                    <a:pt x="477674" y="5015"/>
                    <a:pt x="490534" y="14563"/>
                  </a:cubicBezTo>
                  <a:lnTo>
                    <a:pt x="524411" y="41121"/>
                  </a:lnTo>
                  <a:lnTo>
                    <a:pt x="524411" y="1392480"/>
                  </a:lnTo>
                  <a:lnTo>
                    <a:pt x="490534" y="1419037"/>
                  </a:lnTo>
                  <a:cubicBezTo>
                    <a:pt x="477674" y="1428586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BF5489-5E59-449F-9306-17D0E27A7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6564" y="5050056"/>
              <a:ext cx="3266317" cy="1807944"/>
            </a:xfrm>
            <a:custGeom>
              <a:avLst/>
              <a:gdLst>
                <a:gd name="connsiteX0" fmla="*/ 1635557 w 3266317"/>
                <a:gd name="connsiteY0" fmla="*/ 0 h 1807944"/>
                <a:gd name="connsiteX1" fmla="*/ 3266317 w 3266317"/>
                <a:gd name="connsiteY1" fmla="*/ 0 h 1807944"/>
                <a:gd name="connsiteX2" fmla="*/ 3266317 w 3266317"/>
                <a:gd name="connsiteY2" fmla="*/ 1630760 h 1807944"/>
                <a:gd name="connsiteX3" fmla="*/ 3257873 w 3266317"/>
                <a:gd name="connsiteY3" fmla="*/ 1797988 h 1807944"/>
                <a:gd name="connsiteX4" fmla="*/ 3256353 w 3266317"/>
                <a:gd name="connsiteY4" fmla="*/ 1807944 h 1807944"/>
                <a:gd name="connsiteX5" fmla="*/ 0 w 3266317"/>
                <a:gd name="connsiteY5" fmla="*/ 1807944 h 1807944"/>
                <a:gd name="connsiteX6" fmla="*/ 0 w 3266317"/>
                <a:gd name="connsiteY6" fmla="*/ 1635558 h 1807944"/>
                <a:gd name="connsiteX7" fmla="*/ 1635557 w 3266317"/>
                <a:gd name="connsiteY7" fmla="*/ 0 h 180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1807944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1687217"/>
                    <a:pt x="3263457" y="1743005"/>
                    <a:pt x="3257873" y="1797988"/>
                  </a:cubicBezTo>
                  <a:lnTo>
                    <a:pt x="3256353" y="1807944"/>
                  </a:lnTo>
                  <a:lnTo>
                    <a:pt x="0" y="1807944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Texture">
            <a:extLst>
              <a:ext uri="{FF2B5EF4-FFF2-40B4-BE49-F238E27FC236}">
                <a16:creationId xmlns:a16="http://schemas.microsoft.com/office/drawing/2014/main" id="{D9D5FBB6-AF1B-4CD3-9ADD-A0466C073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EB21F-6C63-54B9-6699-57385438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5053519" cy="1325563"/>
          </a:xfrm>
        </p:spPr>
        <p:txBody>
          <a:bodyPr>
            <a:normAutofit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DF27B-2D58-3DF4-1DF7-99995D7B6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5053519" cy="4080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proposed CNN model contains of 12 layers, which are Two-Dimensional Convolutional Layer(Conv2D),Max Pooling Layer, Dense Layer.</a:t>
            </a:r>
          </a:p>
          <a:p>
            <a:r>
              <a:rPr lang="en-US" dirty="0">
                <a:ea typeface="+mn-lt"/>
                <a:cs typeface="+mn-lt"/>
              </a:rPr>
              <a:t>The architecture takes a image of grey scale with shape (100,100,1) and results the class label of the image as prediction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1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9346-BB18-B57C-BA86-0B9E7BCC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F75B-E686-405E-5183-AF537424B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Whenever a user wants to mark his attendance, the program captures the image of his face and predicts his name using the pretrained </a:t>
            </a:r>
            <a:r>
              <a:rPr lang="en-US" dirty="0" err="1"/>
              <a:t>cnn</a:t>
            </a:r>
            <a:r>
              <a:rPr lang="en-US" dirty="0"/>
              <a:t> which was already saved in the pickle file.</a:t>
            </a:r>
          </a:p>
          <a:p>
            <a:r>
              <a:rPr lang="en-US" dirty="0"/>
              <a:t>After the prediction, the user will be asked to confirm his identity(to prevent false attendance markings).</a:t>
            </a:r>
          </a:p>
          <a:p>
            <a:r>
              <a:rPr lang="en-US" dirty="0"/>
              <a:t>If confirmed, it marks his attendance in the attendance.txt file along with the timestamp of attendance</a:t>
            </a:r>
          </a:p>
          <a:p>
            <a:r>
              <a:rPr lang="en-US" dirty="0"/>
              <a:t>If not confirmed, the program starts predicting again.</a:t>
            </a:r>
          </a:p>
        </p:txBody>
      </p:sp>
    </p:spTree>
    <p:extLst>
      <p:ext uri="{BB962C8B-B14F-4D97-AF65-F5344CB8AC3E}">
        <p14:creationId xmlns:p14="http://schemas.microsoft.com/office/powerpoint/2010/main" val="182625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329EC-B48E-995A-57D6-0E3F904C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3277432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Confusion matrix</a:t>
            </a:r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420FE8A-BC56-DB67-BFD6-FE4F9E7AD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238" b="-2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9680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85D4-9B83-08FB-5F89-881F9803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44B8B91-9605-7170-C302-846EF010C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8586" y="157467"/>
            <a:ext cx="5625251" cy="3000375"/>
          </a:xfr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FB7BE81-276C-68CC-EBCF-5931418EC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711" y="3339944"/>
            <a:ext cx="5619481" cy="3290506"/>
          </a:xfrm>
          <a:prstGeom prst="rect">
            <a:avLst/>
          </a:prstGeo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27F0BAD2-E0CB-3156-0AD2-EE72E4E71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60" y="3338924"/>
            <a:ext cx="4793086" cy="329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2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D768-0580-F6C3-A504-72D91D34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488E9-43E4-16BD-97D3-D509FF11F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While predicting the faces, If there is some change in camera angles or lighting we experienced some variations in the predictions.</a:t>
            </a:r>
          </a:p>
          <a:p>
            <a:r>
              <a:rPr lang="en-US" sz="2800" dirty="0"/>
              <a:t>We solved these using data augmentation.</a:t>
            </a:r>
          </a:p>
          <a:p>
            <a:r>
              <a:rPr lang="en-US" sz="2800" dirty="0"/>
              <a:t>We used </a:t>
            </a:r>
            <a:r>
              <a:rPr lang="en-US" sz="2800" dirty="0" err="1"/>
              <a:t>RandomRotation</a:t>
            </a:r>
            <a:r>
              <a:rPr lang="en-US" sz="2800" dirty="0"/>
              <a:t>, </a:t>
            </a:r>
            <a:r>
              <a:rPr lang="en-US" sz="2800" dirty="0" err="1"/>
              <a:t>RandomContrast</a:t>
            </a:r>
            <a:r>
              <a:rPr lang="en-US" sz="2800" dirty="0"/>
              <a:t>, </a:t>
            </a:r>
            <a:r>
              <a:rPr lang="en-US" sz="2800" dirty="0" err="1"/>
              <a:t>RandomBrightness</a:t>
            </a:r>
            <a:r>
              <a:rPr lang="en-US" sz="2800" dirty="0"/>
              <a:t> to increase randomness of trained dataset.(from </a:t>
            </a:r>
            <a:r>
              <a:rPr lang="en-US" sz="2800" dirty="0" err="1"/>
              <a:t>keras.layers</a:t>
            </a:r>
            <a:r>
              <a:rPr lang="en-US" sz="2800" dirty="0"/>
              <a:t>)</a:t>
            </a:r>
          </a:p>
          <a:p>
            <a:r>
              <a:rPr lang="en-US" sz="2800" dirty="0"/>
              <a:t>This helps in more accurate predictions since the data is more generic.</a:t>
            </a:r>
          </a:p>
        </p:txBody>
      </p:sp>
    </p:spTree>
    <p:extLst>
      <p:ext uri="{BB962C8B-B14F-4D97-AF65-F5344CB8AC3E}">
        <p14:creationId xmlns:p14="http://schemas.microsoft.com/office/powerpoint/2010/main" val="3178260896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LeftStep">
      <a:dk1>
        <a:srgbClr val="000000"/>
      </a:dk1>
      <a:lt1>
        <a:srgbClr val="FFFFFF"/>
      </a:lt1>
      <a:dk2>
        <a:srgbClr val="1C322E"/>
      </a:dk2>
      <a:lt2>
        <a:srgbClr val="E8E3E2"/>
      </a:lt2>
      <a:accent1>
        <a:srgbClr val="25AED3"/>
      </a:accent1>
      <a:accent2>
        <a:srgbClr val="14B695"/>
      </a:accent2>
      <a:accent3>
        <a:srgbClr val="21B85A"/>
      </a:accent3>
      <a:accent4>
        <a:srgbClr val="1ABA14"/>
      </a:accent4>
      <a:accent5>
        <a:srgbClr val="63B420"/>
      </a:accent5>
      <a:accent6>
        <a:srgbClr val="96AA12"/>
      </a:accent6>
      <a:hlink>
        <a:srgbClr val="BF5A3F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TropicVTI</vt:lpstr>
      <vt:lpstr>Face recognition using CNN</vt:lpstr>
      <vt:lpstr>Problem Statement</vt:lpstr>
      <vt:lpstr>Data Processing</vt:lpstr>
      <vt:lpstr>Architecture</vt:lpstr>
      <vt:lpstr>Architecture</vt:lpstr>
      <vt:lpstr>Attendance Marking</vt:lpstr>
      <vt:lpstr>Confusion matrix</vt:lpstr>
      <vt:lpstr>Metrics</vt:lpstr>
      <vt:lpstr>Data Augmentation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191</cp:revision>
  <dcterms:created xsi:type="dcterms:W3CDTF">2013-07-15T20:26:40Z</dcterms:created>
  <dcterms:modified xsi:type="dcterms:W3CDTF">2022-11-24T17:38:07Z</dcterms:modified>
</cp:coreProperties>
</file>