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3" r:id="rId7"/>
    <p:sldId id="287" r:id="rId8"/>
    <p:sldId id="283" r:id="rId9"/>
    <p:sldId id="288" r:id="rId10"/>
    <p:sldId id="289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subscribers in last 30 days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Sheet1!$A$2:$A$10</c:f>
              <c:strCache>
                <c:ptCount val="9"/>
                <c:pt idx="0">
                  <c:v>Entertainment</c:v>
                </c:pt>
                <c:pt idx="1">
                  <c:v>Music</c:v>
                </c:pt>
                <c:pt idx="2">
                  <c:v>People &amp; Blogs</c:v>
                </c:pt>
                <c:pt idx="3">
                  <c:v>Comedy</c:v>
                </c:pt>
                <c:pt idx="4">
                  <c:v>Film &amp; Animation</c:v>
                </c:pt>
                <c:pt idx="5">
                  <c:v>Education</c:v>
                </c:pt>
                <c:pt idx="6">
                  <c:v>Shows</c:v>
                </c:pt>
                <c:pt idx="7">
                  <c:v>Gaming</c:v>
                </c:pt>
                <c:pt idx="8">
                  <c:v>News &amp; Politics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64441018</c:v>
                </c:pt>
                <c:pt idx="1">
                  <c:v>24311224</c:v>
                </c:pt>
                <c:pt idx="2">
                  <c:v>34006707</c:v>
                </c:pt>
                <c:pt idx="3">
                  <c:v>19800256</c:v>
                </c:pt>
                <c:pt idx="4">
                  <c:v>18202965</c:v>
                </c:pt>
                <c:pt idx="5">
                  <c:v>10500000</c:v>
                </c:pt>
                <c:pt idx="6">
                  <c:v>6500002</c:v>
                </c:pt>
                <c:pt idx="7">
                  <c:v>12900039</c:v>
                </c:pt>
                <c:pt idx="8">
                  <c:v>5630000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F-4291-AC76-4CBCA25D7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0696831"/>
        <c:axId val="1583502079"/>
      </c:barChart>
      <c:catAx>
        <c:axId val="15906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502079"/>
        <c:crosses val="autoZero"/>
        <c:auto val="1"/>
        <c:lblAlgn val="ctr"/>
        <c:lblOffset val="100"/>
        <c:noMultiLvlLbl val="0"/>
      </c:catAx>
      <c:valAx>
        <c:axId val="1583502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696831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24-Feb-25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24-Feb-25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9017-388B-04CE-52D5-AACAB9A65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7021C-1FBC-B7DB-E34C-6C787B212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8D252-7F26-49F7-526E-F657A793A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E3705-AC42-F155-1289-7F34CB3A4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" y="4000350"/>
            <a:ext cx="11917680" cy="3200400"/>
          </a:xfrm>
        </p:spPr>
        <p:txBody>
          <a:bodyPr anchor="ctr"/>
          <a:lstStyle/>
          <a:p>
            <a:pPr algn="ctr"/>
            <a:r>
              <a:rPr lang="en-US" sz="3200" b="1" dirty="0"/>
              <a:t>Strategic Analysis of Global YouTube Trends Using Tableau and Excel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68" y="146440"/>
            <a:ext cx="7288282" cy="212117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668" y="2949298"/>
            <a:ext cx="10757852" cy="3407051"/>
          </a:xfrm>
        </p:spPr>
        <p:txBody>
          <a:bodyPr>
            <a:normAutofit/>
          </a:bodyPr>
          <a:lstStyle/>
          <a:p>
            <a:r>
              <a:rPr lang="en-US" b="0" dirty="0"/>
              <a:t>This project focuses on analyzing YouTube’s global trends to provide data-driven business recommendations for content creators, marketers, and media companies. The goal was to identify subscriber growth patterns, top categories, and top regions.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72F3-8613-4B91-6436-5A25A811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08" y="-416560"/>
            <a:ext cx="9640322" cy="1302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Top Revenue-Generating Categories</a:t>
            </a:r>
          </a:p>
        </p:txBody>
      </p:sp>
      <p:pic>
        <p:nvPicPr>
          <p:cNvPr id="4" name="Picture 3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701C17F9-B68A-4A3A-4FDF-4D3D28D0F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4" b="44933"/>
          <a:stretch/>
        </p:blipFill>
        <p:spPr bwMode="auto">
          <a:xfrm>
            <a:off x="1322388" y="1302417"/>
            <a:ext cx="8407764" cy="3755057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536D1F4-8245-B3CE-781F-6F7988E7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5268A-73B0-C480-2EFC-FD2AB06AC92A}"/>
              </a:ext>
            </a:extLst>
          </p:cNvPr>
          <p:cNvSpPr txBox="1"/>
          <p:nvPr/>
        </p:nvSpPr>
        <p:spPr>
          <a:xfrm>
            <a:off x="1930049" y="5474034"/>
            <a:ext cx="71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🔹 Entertainment: $150M🔹 Music: $112M🔹 Personal Blogs: $72M</a:t>
            </a:r>
          </a:p>
        </p:txBody>
      </p:sp>
    </p:spTree>
    <p:extLst>
      <p:ext uri="{BB962C8B-B14F-4D97-AF65-F5344CB8AC3E}">
        <p14:creationId xmlns:p14="http://schemas.microsoft.com/office/powerpoint/2010/main" val="1339774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3643-5665-9EE9-9BC2-EE843308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82" y="733802"/>
            <a:ext cx="9953308" cy="5616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Peak Subscriber Acquisition Months</a:t>
            </a:r>
            <a:endParaRPr lang="en-US" b="0" i="0" kern="120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FC60531C-F66A-D421-F95D-7890118D5C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A8CBB18-77C1-C959-80FC-458F00748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07" b="30095"/>
          <a:stretch/>
        </p:blipFill>
        <p:spPr bwMode="auto">
          <a:xfrm>
            <a:off x="2424966" y="1605590"/>
            <a:ext cx="6859740" cy="407130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622751-FACA-4499-B2F5-A5FB8C62939A}"/>
              </a:ext>
            </a:extLst>
          </p:cNvPr>
          <p:cNvSpPr txBox="1"/>
          <p:nvPr/>
        </p:nvSpPr>
        <p:spPr>
          <a:xfrm>
            <a:off x="2258616" y="5987017"/>
            <a:ext cx="71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🔹 September: 2.5B🔹 March: 2.32B🔹 January: 2.25B</a:t>
            </a:r>
          </a:p>
        </p:txBody>
      </p:sp>
    </p:spTree>
    <p:extLst>
      <p:ext uri="{BB962C8B-B14F-4D97-AF65-F5344CB8AC3E}">
        <p14:creationId xmlns:p14="http://schemas.microsoft.com/office/powerpoint/2010/main" val="15211188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EF6A038-55A9-10C5-1298-FCD4A652EA93}"/>
              </a:ext>
            </a:extLst>
          </p:cNvPr>
          <p:cNvSpPr txBox="1">
            <a:spLocks/>
          </p:cNvSpPr>
          <p:nvPr/>
        </p:nvSpPr>
        <p:spPr>
          <a:xfrm>
            <a:off x="1119346" y="713482"/>
            <a:ext cx="9953308" cy="56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Top Countries by YouTube Viewership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A6284-2DD0-FCE6-7F60-27C1314B1816}"/>
              </a:ext>
            </a:extLst>
          </p:cNvPr>
          <p:cNvSpPr txBox="1"/>
          <p:nvPr/>
        </p:nvSpPr>
        <p:spPr>
          <a:xfrm>
            <a:off x="2485867" y="5775186"/>
            <a:ext cx="71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🔹 United States🔹 India🔹 Brazil</a:t>
            </a:r>
          </a:p>
        </p:txBody>
      </p:sp>
      <p:pic>
        <p:nvPicPr>
          <p:cNvPr id="22" name="Picture 21" descr="A map of the world&#10;&#10;Description automatically generated">
            <a:extLst>
              <a:ext uri="{FF2B5EF4-FFF2-40B4-BE49-F238E27FC236}">
                <a16:creationId xmlns:a16="http://schemas.microsoft.com/office/drawing/2014/main" id="{7B5460A0-96FB-6C49-6555-2F98D5D2A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6" r="9615" b="27715"/>
          <a:stretch/>
        </p:blipFill>
        <p:spPr bwMode="auto">
          <a:xfrm>
            <a:off x="2166171" y="1664458"/>
            <a:ext cx="7859658" cy="372141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A0FE7-AA72-0E1E-D183-47BFFB9A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D809-F13F-6AF4-5EE7-337B3E3B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182" y="1043929"/>
            <a:ext cx="9953308" cy="5616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ea typeface="Microsoft Sans Serif" panose="020B0604020202020204" pitchFamily="34" charset="0"/>
              </a:rPr>
              <a:t>Subscribers in Last 30 days of 2023</a:t>
            </a:r>
            <a:endParaRPr lang="en-US" i="0" kern="1200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06E4DE0-D978-D33E-5879-7AAF19BB32F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26630-7D5B-469C-BC00-8B7B52250CAF}"/>
              </a:ext>
            </a:extLst>
          </p:cNvPr>
          <p:cNvSpPr txBox="1"/>
          <p:nvPr/>
        </p:nvSpPr>
        <p:spPr>
          <a:xfrm>
            <a:off x="2258615" y="6169579"/>
            <a:ext cx="719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🔹 Entertainment: 65M🔹 People and Blogs: 35M🔹 Music: 25M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5E0888-163C-62D6-35EE-AFB3D86B5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184047"/>
              </p:ext>
            </p:extLst>
          </p:nvPr>
        </p:nvGraphicFramePr>
        <p:xfrm>
          <a:off x="1569757" y="1711499"/>
          <a:ext cx="9052485" cy="399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8760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74053-2CFF-A31F-49F4-E2344D0AE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4E5C-48BF-E49A-4C36-F5E668AE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1EBACF-1167-4A9C-5DB6-6311959FEAEF}"/>
              </a:ext>
            </a:extLst>
          </p:cNvPr>
          <p:cNvSpPr txBox="1">
            <a:spLocks/>
          </p:cNvSpPr>
          <p:nvPr/>
        </p:nvSpPr>
        <p:spPr>
          <a:xfrm>
            <a:off x="1119346" y="713482"/>
            <a:ext cx="9953308" cy="561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Year of Establishment and Total No. of Subscribers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24F94EA1-D2B5-D124-FA88-87DCA2D197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7" b="14421"/>
          <a:stretch/>
        </p:blipFill>
        <p:spPr bwMode="auto">
          <a:xfrm>
            <a:off x="2599277" y="1703570"/>
            <a:ext cx="6993445" cy="483534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38810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1A2A2-6908-ADDC-296E-0FD57752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0B4E-C765-26C9-2268-EBD7C7D3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5" y="436661"/>
            <a:ext cx="10815332" cy="1302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End NOTES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52582C2-E075-FA7F-590F-2EA5D014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7500-CCDC-0F82-6331-21405C69838D}"/>
              </a:ext>
            </a:extLst>
          </p:cNvPr>
          <p:cNvSpPr txBox="1"/>
          <p:nvPr/>
        </p:nvSpPr>
        <p:spPr>
          <a:xfrm>
            <a:off x="436881" y="2286740"/>
            <a:ext cx="10088880" cy="16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🔹 Launch content during high-growth months for better engagement.</a:t>
            </a:r>
          </a:p>
          <a:p>
            <a:pPr>
              <a:lnSpc>
                <a:spcPct val="200000"/>
              </a:lnSpc>
            </a:pPr>
            <a:r>
              <a:rPr lang="en-US" dirty="0"/>
              <a:t>🔹 Focus ads and local content in high-viewership regions.</a:t>
            </a:r>
          </a:p>
          <a:p>
            <a:pPr>
              <a:lnSpc>
                <a:spcPct val="200000"/>
              </a:lnSpc>
            </a:pPr>
            <a:r>
              <a:rPr lang="en-US" dirty="0"/>
              <a:t>🔹 These insights help YouTube creators, marketers, and strategists 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46349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eg"/></Relationships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3B3059"/>
    </a:dk2>
    <a:lt2>
      <a:srgbClr val="EBEBEB"/>
    </a:lt2>
    <a:accent1>
      <a:srgbClr val="B31166"/>
    </a:accent1>
    <a:accent2>
      <a:srgbClr val="E33D6F"/>
    </a:accent2>
    <a:accent3>
      <a:srgbClr val="E45F3C"/>
    </a:accent3>
    <a:accent4>
      <a:srgbClr val="E9943A"/>
    </a:accent4>
    <a:accent5>
      <a:srgbClr val="9B6BF2"/>
    </a:accent5>
    <a:accent6>
      <a:srgbClr val="D53DD0"/>
    </a:accent6>
    <a:hlink>
      <a:srgbClr val="8F8F8F"/>
    </a:hlink>
    <a:folHlink>
      <a:srgbClr val="A5A5A5"/>
    </a:folHlink>
  </a:clrScheme>
  <a:fontScheme name="Ion Boardroom">
    <a:maj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entury Gothic" panose="020B0502020202020204"/>
      <a:ea typeface=""/>
      <a:cs typeface=""/>
      <a:font script="Jpan" typeface="メイリオ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Ion Boardroom">
    <a:fillStyleLst>
      <a:solidFill>
        <a:schemeClr val="phClr"/>
      </a:solidFill>
      <a:gradFill rotWithShape="1">
        <a:gsLst>
          <a:gs pos="0">
            <a:schemeClr val="phClr">
              <a:tint val="64000"/>
              <a:lumMod val="118000"/>
            </a:schemeClr>
          </a:gs>
          <a:gs pos="100000">
            <a:schemeClr val="phClr">
              <a:tint val="92000"/>
              <a:alpha val="100000"/>
              <a:lumMod val="110000"/>
            </a:schemeClr>
          </a:gs>
        </a:gsLst>
        <a:lin ang="5400000" scaled="0"/>
      </a:gradFill>
      <a:gradFill rotWithShape="1">
        <a:gsLst>
          <a:gs pos="0">
            <a:schemeClr val="phClr">
              <a:tint val="98000"/>
              <a:lumMod val="114000"/>
            </a:schemeClr>
          </a:gs>
          <a:gs pos="100000">
            <a:schemeClr val="phClr">
              <a:shade val="90000"/>
              <a:lumMod val="84000"/>
            </a:schemeClr>
          </a:gs>
        </a:gsLst>
        <a:lin ang="5400000" scaled="0"/>
      </a:gradFill>
    </a:fillStyleLst>
    <a:lnStyleLst>
      <a:ln w="9525" cap="rnd" cmpd="sng" algn="ctr">
        <a:solidFill>
          <a:schemeClr val="phClr"/>
        </a:solidFill>
        <a:prstDash val="solid"/>
      </a:ln>
      <a:ln w="19050" cap="rnd" cmpd="sng" algn="ctr">
        <a:solidFill>
          <a:schemeClr val="phClr"/>
        </a:solidFill>
        <a:prstDash val="solid"/>
      </a:ln>
      <a:ln w="28575" cap="rnd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98000"/>
              <a:hueMod val="124000"/>
              <a:satMod val="148000"/>
              <a:lumMod val="124000"/>
            </a:schemeClr>
          </a:gs>
          <a:gs pos="100000">
            <a:schemeClr val="phClr">
              <a:shade val="76000"/>
              <a:hueMod val="89000"/>
              <a:satMod val="164000"/>
              <a:lumMod val="56000"/>
            </a:schemeClr>
          </a:gs>
        </a:gsLst>
        <a:path path="circle">
          <a:fillToRect l="45000" t="65000" r="125000" b="100000"/>
        </a:path>
      </a:gradFill>
      <a:blipFill rotWithShape="1">
        <a:blip xmlns:r="http://schemas.openxmlformats.org/officeDocument/2006/relationships" r:embed="rId1">
          <a:duotone>
            <a:schemeClr val="phClr">
              <a:shade val="69000"/>
              <a:hueMod val="91000"/>
              <a:satMod val="164000"/>
              <a:lumMod val="74000"/>
            </a:schemeClr>
            <a:schemeClr val="phClr">
              <a:hueMod val="124000"/>
              <a:satMod val="140000"/>
              <a:lumMod val="142000"/>
            </a:schemeClr>
          </a:duotone>
        </a:blip>
        <a:stretch/>
      </a:blip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85</TotalTime>
  <Words>167</Words>
  <Application>Microsoft Office PowerPoint</Application>
  <PresentationFormat>Widescreen</PresentationFormat>
  <Paragraphs>27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Tenorite</vt:lpstr>
      <vt:lpstr>Custom</vt:lpstr>
      <vt:lpstr>Strategic Analysis of Global YouTube Trends Using Tableau and Excel</vt:lpstr>
      <vt:lpstr>Objective</vt:lpstr>
      <vt:lpstr>Top Revenue-Generating Categories</vt:lpstr>
      <vt:lpstr>Peak Subscriber Acquisition Months</vt:lpstr>
      <vt:lpstr>PowerPoint Presentation</vt:lpstr>
      <vt:lpstr>Subscribers in Last 30 days of 2023</vt:lpstr>
      <vt:lpstr>PowerPoint Presentation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Duduka</dc:creator>
  <cp:lastModifiedBy>Suman Duduka</cp:lastModifiedBy>
  <cp:revision>1</cp:revision>
  <dcterms:created xsi:type="dcterms:W3CDTF">2025-02-24T23:39:14Z</dcterms:created>
  <dcterms:modified xsi:type="dcterms:W3CDTF">2025-02-25T01:04:31Z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