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273" r:id="rId7"/>
    <p:sldId id="288" r:id="rId8"/>
    <p:sldId id="289" r:id="rId9"/>
    <p:sldId id="290" r:id="rId10"/>
    <p:sldId id="293" r:id="rId11"/>
    <p:sldId id="294" r:id="rId12"/>
    <p:sldId id="298" r:id="rId13"/>
    <p:sldId id="3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Duduka" userId="cd650ad2-cd27-4ecd-8e3a-1b1e39896e63" providerId="ADAL" clId="{A7DF6882-9606-4262-8AC4-5629C1847D63}"/>
    <pc:docChg chg="undo custSel modSld">
      <pc:chgData name="Suman Duduka" userId="cd650ad2-cd27-4ecd-8e3a-1b1e39896e63" providerId="ADAL" clId="{A7DF6882-9606-4262-8AC4-5629C1847D63}" dt="2025-02-25T15:27:10.631" v="65" actId="20577"/>
      <pc:docMkLst>
        <pc:docMk/>
      </pc:docMkLst>
      <pc:sldChg chg="modSp mod">
        <pc:chgData name="Suman Duduka" userId="cd650ad2-cd27-4ecd-8e3a-1b1e39896e63" providerId="ADAL" clId="{A7DF6882-9606-4262-8AC4-5629C1847D63}" dt="2025-02-25T15:25:35.639" v="32" actId="20577"/>
        <pc:sldMkLst>
          <pc:docMk/>
          <pc:sldMk cId="2639983765" sldId="273"/>
        </pc:sldMkLst>
        <pc:spChg chg="mod">
          <ac:chgData name="Suman Duduka" userId="cd650ad2-cd27-4ecd-8e3a-1b1e39896e63" providerId="ADAL" clId="{A7DF6882-9606-4262-8AC4-5629C1847D63}" dt="2025-02-25T15:25:35.639" v="32" actId="20577"/>
          <ac:spMkLst>
            <pc:docMk/>
            <pc:sldMk cId="2639983765" sldId="273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6:40.296" v="62" actId="20577"/>
        <pc:sldMkLst>
          <pc:docMk/>
          <pc:sldMk cId="1481780983" sldId="288"/>
        </pc:sldMkLst>
        <pc:spChg chg="mod">
          <ac:chgData name="Suman Duduka" userId="cd650ad2-cd27-4ecd-8e3a-1b1e39896e63" providerId="ADAL" clId="{A7DF6882-9606-4262-8AC4-5629C1847D63}" dt="2025-02-25T15:25:06.875" v="9" actId="20577"/>
          <ac:spMkLst>
            <pc:docMk/>
            <pc:sldMk cId="1481780983" sldId="288"/>
            <ac:spMk id="17" creationId="{4A540CC4-F977-114B-8384-EA978BC7881E}"/>
          </ac:spMkLst>
        </pc:spChg>
        <pc:spChg chg="mod">
          <ac:chgData name="Suman Duduka" userId="cd650ad2-cd27-4ecd-8e3a-1b1e39896e63" providerId="ADAL" clId="{A7DF6882-9606-4262-8AC4-5629C1847D63}" dt="2025-02-25T15:26:40.296" v="62" actId="20577"/>
          <ac:spMkLst>
            <pc:docMk/>
            <pc:sldMk cId="1481780983" sldId="288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6:59.750" v="64" actId="113"/>
        <pc:sldMkLst>
          <pc:docMk/>
          <pc:sldMk cId="986394838" sldId="289"/>
        </pc:sldMkLst>
        <pc:spChg chg="mod">
          <ac:chgData name="Suman Duduka" userId="cd650ad2-cd27-4ecd-8e3a-1b1e39896e63" providerId="ADAL" clId="{A7DF6882-9606-4262-8AC4-5629C1847D63}" dt="2025-02-25T15:26:59.750" v="64" actId="113"/>
          <ac:spMkLst>
            <pc:docMk/>
            <pc:sldMk cId="986394838" sldId="289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7:10.631" v="65" actId="20577"/>
        <pc:sldMkLst>
          <pc:docMk/>
          <pc:sldMk cId="87800892" sldId="293"/>
        </pc:sldMkLst>
        <pc:spChg chg="mod">
          <ac:chgData name="Suman Duduka" userId="cd650ad2-cd27-4ecd-8e3a-1b1e39896e63" providerId="ADAL" clId="{A7DF6882-9606-4262-8AC4-5629C1847D63}" dt="2025-02-25T15:27:10.631" v="65" actId="20577"/>
          <ac:spMkLst>
            <pc:docMk/>
            <pc:sldMk cId="87800892" sldId="293"/>
            <ac:spMk id="18" creationId="{C43E5938-A240-348A-CE7F-F1FB08660E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25-Feb-25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25-Feb-25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25-Feb-25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159" y="2192693"/>
            <a:ext cx="9532777" cy="1603932"/>
          </a:xfrm>
        </p:spPr>
        <p:txBody>
          <a:bodyPr/>
          <a:lstStyle/>
          <a:p>
            <a:pPr algn="ctr"/>
            <a:r>
              <a:rPr lang="en-US" sz="2400" b="0" dirty="0"/>
              <a:t>Leveraging Tableau &amp; PostgreSQL for Analysis of </a:t>
            </a:r>
            <a:br>
              <a:rPr lang="en-US" sz="2400" b="0" dirty="0"/>
            </a:br>
            <a:r>
              <a:rPr lang="en-US" sz="2400" b="0" dirty="0"/>
              <a:t>U.S. E-Commerce Trends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076447"/>
            <a:ext cx="5486400" cy="1645921"/>
          </a:xfrm>
        </p:spPr>
        <p:txBody>
          <a:bodyPr/>
          <a:lstStyle/>
          <a:p>
            <a:r>
              <a:rPr lang="en-US" dirty="0"/>
              <a:t>End Notes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2976465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7641" y="4170784"/>
            <a:ext cx="8268594" cy="2043738"/>
          </a:xfrm>
        </p:spPr>
        <p:txBody>
          <a:bodyPr/>
          <a:lstStyle/>
          <a:p>
            <a:r>
              <a:rPr lang="en-US" dirty="0"/>
              <a:t>The visualizations and insights from this analysis will help in designing an effective online sales strategy for the U.S. market. By focusing on high-performing states like Texas, California, and New York and prioritizing mobile phones (a top-selling category), businesses can maximize revenue. Additionally, offering a cash-on-delivery option in these regions can further boost sales by catering to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410" y="3344928"/>
            <a:ext cx="1150808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To analyze and visualize U.S. e-commerce sales trends to identify high-performing states, seasonal sales patterns, and customer demographics, guiding strategic store setup and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Which US State has majority of Order Values?</a:t>
            </a:r>
            <a:br>
              <a:rPr lang="en-US"/>
            </a:b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D24ABE-E545-8303-CBEB-EBFCEC04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40"/>
            <a:ext cx="5791200" cy="4068319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Texas has highest Sales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Sales in Texas are worth about $16.72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California has second highest sales </a:t>
            </a:r>
            <a:r>
              <a:rPr lang="en-US" sz="2200" dirty="0"/>
              <a:t>at $15.39 Million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What are the top 3 US States with highest orders per month?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1 - Texas </a:t>
            </a:r>
            <a:r>
              <a:rPr lang="en-US" dirty="0"/>
              <a:t>(50.91K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2 - California </a:t>
            </a:r>
            <a:r>
              <a:rPr lang="en-US" dirty="0"/>
              <a:t>(49.83K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3 - New York </a:t>
            </a:r>
            <a:r>
              <a:rPr lang="en-US" dirty="0"/>
              <a:t>(48.07K Sales)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AFE96-B4D4-D871-FECE-94D33E58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0"/>
            <a:ext cx="5503545" cy="6858000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At what time of the year we can see high discounts?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E27AD-5235-2446-F3B5-D971B59C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95"/>
          <a:stretch/>
        </p:blipFill>
        <p:spPr>
          <a:xfrm>
            <a:off x="0" y="557048"/>
            <a:ext cx="6096000" cy="5538952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Based on the visualization, the discounts start to increase from </a:t>
            </a:r>
            <a:r>
              <a:rPr lang="en-US" b="1" dirty="0"/>
              <a:t>November and end in January. DECEMBER has highest discounts.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sz="3700"/>
              <a:t>Which categories of products have high sales?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 US, Mobiles and tablets have been ordered the most.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 list is then followed by Others, Men’s Fashion and Appliances.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93120-4B50-7A30-004E-C3A7CBFA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98"/>
          <a:stretch/>
        </p:blipFill>
        <p:spPr>
          <a:xfrm>
            <a:off x="5486400" y="777766"/>
            <a:ext cx="6727825" cy="5255172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4200"/>
              <a:t>What is the highest used payment method?</a:t>
            </a:r>
            <a:br>
              <a:rPr lang="en-US" sz="4200"/>
            </a:br>
            <a:br>
              <a:rPr lang="en-US" sz="4200"/>
            </a:br>
            <a:br>
              <a:rPr lang="en-US" sz="4200"/>
            </a:br>
            <a:endParaRPr lang="en-US" sz="4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6A71-D46C-C449-F484-E7DCA4A6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57"/>
          <a:stretch/>
        </p:blipFill>
        <p:spPr>
          <a:xfrm>
            <a:off x="0" y="536028"/>
            <a:ext cx="5791200" cy="5896303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COD (Cash on Delivery) is the highest used payment methods across the US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276.23K orders are placed using COD.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It is followed by </a:t>
            </a:r>
            <a:r>
              <a:rPr lang="en-US" sz="2200" b="1" dirty="0" err="1"/>
              <a:t>EasyPay</a:t>
            </a:r>
            <a:r>
              <a:rPr lang="en-US" sz="2200" b="1" dirty="0"/>
              <a:t>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34950"/>
            <a:ext cx="6787747" cy="647962"/>
          </a:xfrm>
        </p:spPr>
        <p:txBody>
          <a:bodyPr anchor="b">
            <a:normAutofit/>
          </a:bodyPr>
          <a:lstStyle/>
          <a:p>
            <a:r>
              <a:rPr lang="en-US" dirty="0"/>
              <a:t>Dashboard from TABLEAU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36BE4-6A11-82F8-D6B4-11DCF738C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" r="2735"/>
          <a:stretch/>
        </p:blipFill>
        <p:spPr>
          <a:xfrm>
            <a:off x="114300" y="1061545"/>
            <a:ext cx="11963399" cy="5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9F58-4190-7474-9DD0-04E54DA9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36" y="0"/>
            <a:ext cx="6787747" cy="816127"/>
          </a:xfrm>
        </p:spPr>
        <p:txBody>
          <a:bodyPr anchor="b">
            <a:normAutofit/>
          </a:bodyPr>
          <a:lstStyle/>
          <a:p>
            <a:r>
              <a:rPr lang="en-US" dirty="0"/>
              <a:t>Excel File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9CAA-1D3F-3567-54C2-88D0491B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6" y="1259255"/>
            <a:ext cx="11503048" cy="5236138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A92D467-1AEA-0705-DC00-A2E96771C9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{3794F205-C887-4845-85C6-26B5C523A3C0}tf78853419_win32</Template>
  <TotalTime>34</TotalTime>
  <Words>313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Leveraging Tableau &amp; PostgreSQL for Analysis of  U.S. E-Commerce Trends</vt:lpstr>
      <vt:lpstr>Objective</vt:lpstr>
      <vt:lpstr>Which US State has majority of Order Values? </vt:lpstr>
      <vt:lpstr>What are the top 3 US States with highest orders per month?</vt:lpstr>
      <vt:lpstr>At what time of the year we can see high discounts?</vt:lpstr>
      <vt:lpstr>Which categories of products have high sales?  </vt:lpstr>
      <vt:lpstr>What is the highest used payment method?   </vt:lpstr>
      <vt:lpstr>Dashboard from TABLEAU</vt:lpstr>
      <vt:lpstr>Excel File 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Duduka</dc:creator>
  <cp:lastModifiedBy>Suman Duduka</cp:lastModifiedBy>
  <cp:revision>1</cp:revision>
  <dcterms:created xsi:type="dcterms:W3CDTF">2025-02-22T00:48:09Z</dcterms:created>
  <dcterms:modified xsi:type="dcterms:W3CDTF">2025-02-25T15:27:20Z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