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ApOcQbebi7JYFp+iMLAbMJIy3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2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Marketing sale of this in a business plan going to be achieved by online advertising of the restaurant. Potential customers of this business plan have been considered in the 20 to 30 age group because maximum sales could be achieved from that age segment. Customer service is going to deliver experience to customers because of  achieving a high retention rate of customers (Philips, 2019). Supportive application of this business plan is going to achieve productivity and customer service to gain customer support and trust.  An additional requirement of a CRM application is to gain better results receiving revenue growth. </a:t>
            </a:r>
            <a:endParaRPr sz="1200">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8383be78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18383be787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Organizational structure of this business is going to be maintained by an open leadership approach because of  achieving trust of employees. Managerial position of this organization is going to present three types of managerial activities: operational, decision making  and  execution. Operational managers are going to identify effective corporations to gain expected productivity (Bahit </a:t>
            </a:r>
            <a:r>
              <a:rPr lang="en-GB" sz="1200" i="1">
                <a:solidFill>
                  <a:schemeClr val="dk1"/>
                </a:solidFill>
                <a:latin typeface="Times New Roman"/>
                <a:ea typeface="Times New Roman"/>
                <a:cs typeface="Times New Roman"/>
                <a:sym typeface="Times New Roman"/>
              </a:rPr>
              <a:t>et al.</a:t>
            </a:r>
            <a:r>
              <a:rPr lang="en-GB" sz="1200">
                <a:solidFill>
                  <a:schemeClr val="dk1"/>
                </a:solidFill>
                <a:latin typeface="Times New Roman"/>
                <a:ea typeface="Times New Roman"/>
                <a:cs typeface="Times New Roman"/>
                <a:sym typeface="Times New Roman"/>
              </a:rPr>
              <a:t> 2021). Additionally decision making also provides risk management of the operational activity. Exhibition department is going to operate the whole operation with staff  which is going to present better results for this business plan. Organization structure also presents a type of different operation to get it going to create balance between demand and supply. </a:t>
            </a:r>
            <a:endParaRPr sz="1200">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383be787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18383be787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GB" sz="1200">
                <a:latin typeface="Times New Roman"/>
                <a:ea typeface="Times New Roman"/>
                <a:cs typeface="Times New Roman"/>
                <a:sym typeface="Times New Roman"/>
              </a:rPr>
              <a:t>PESTLE Analysis of Very is going to explode with different aspects oriented with this organisation that also present an environmental aspect regarding use of plastic production and marketing. Fashion Retail Industry of UK adopting new technologies to avoid use of plastic and gain customer trust about environment development. Fashion organisations are also trying to establish a positive image among customers adopting new technologies regarding reuse of plastics or recycling of plastics to make fashionable products. Additional information has been conducted regarding findings of environment analysis that present the organisation and face different challenges due to excessive use of plastic. </a:t>
            </a:r>
            <a:endParaRPr sz="1200">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383be787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8383be7879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Segmentation of this business plan has identified less pricing of food products to make an affidavit for each customer's group. Pricing of food products would be less than 10% at market price because of this business plan targeting sales volume based profitability rather than achieving a  huge margin by future sales (Soegoto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2019). Targeting the age group of 20 to 30 as to gain expected revenue by business because this age group consumes more than 40-50% foods in every year of total sales. Position of the business has been identified through financial analysis that is going to present profitability percentage and expected cash flow of each month. Positioning of this business plan would b e achieved by an online advertising process. </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8383be787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8383be7879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Financial and non financial benefits of this organization As determined by forecasted financial statement. Non-financial benefits of this organization have been considered as market valuation among competitors. Also, customer retention rate identifies possible revenue growth in the next few years. Principle of this organization is going to be identified by 3 months financial results regarding sales and cash balance (Suriyanti, 2020). Targeting the age group of 20 to 30 as to gain expected revenue by business because this age group consumes more than 40-50%. Non financial performance identified by customer appearance in the restaurant frequency rate by recording weekly customer presence and change of customer presence in the next week. </a:t>
            </a:r>
            <a:endParaRPr sz="1200">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383be787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8383be7879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Forecasted income statement of </a:t>
            </a:r>
            <a:r>
              <a:rPr lang="en-GB" sz="1200" b="1">
                <a:solidFill>
                  <a:schemeClr val="dk1"/>
                </a:solidFill>
                <a:latin typeface="Times New Roman"/>
                <a:ea typeface="Times New Roman"/>
                <a:cs typeface="Times New Roman"/>
                <a:sym typeface="Times New Roman"/>
              </a:rPr>
              <a:t>foodies knot </a:t>
            </a:r>
            <a:r>
              <a:rPr lang="en-GB" sz="1200">
                <a:solidFill>
                  <a:schemeClr val="dk1"/>
                </a:solidFill>
                <a:latin typeface="Times New Roman"/>
                <a:ea typeface="Times New Roman"/>
                <a:cs typeface="Times New Roman"/>
                <a:sym typeface="Times New Roman"/>
              </a:rPr>
              <a:t> has been lost in the first financial year due to lack of revenue collection. Using these financial elements, possibilities of a business plan have been identified. Second, your financial statement has reported positive growth of profitability along with revenue growth that helps to gain knowledge about potential profitability in this business plan (Mukherjee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2020). Broadcasted cash flow statements also determined politics as well as at the end of each financial month in second year activity that provide knowledge of the organization of productivity has potential to gain expected profitability.  Profitability of this business plan has identified result -73806.7	-77497.035	-81371.88675 in next three financial years. </a:t>
            </a:r>
            <a:endParaRPr sz="120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8383be787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8383be7879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Break even analysis by initial elements has presented after 6 to 7 months this business man going to achieve a positive result in profitability. In the second year this organization and profitability  growth would be positive and green watch financial output to expense business (Nekhaychuk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2019). Break even point of this organization has been identified 0.544 that would be use to gain more profitability in future. </a:t>
            </a:r>
            <a:endParaRPr sz="1200">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Business plans provide information and expected outcome after establishing the business, it has been determined possibilities of profitability and risks. Business plan of a restaurant would present profitability, cash flow  and possible risks of the business (Schlegel </a:t>
            </a:r>
            <a:r>
              <a:rPr lang="en-GB" sz="1200" i="1">
                <a:solidFill>
                  <a:schemeClr val="dk1"/>
                </a:solidFill>
                <a:latin typeface="Times New Roman"/>
                <a:ea typeface="Times New Roman"/>
                <a:cs typeface="Times New Roman"/>
                <a:sym typeface="Times New Roman"/>
              </a:rPr>
              <a:t>et al.</a:t>
            </a:r>
            <a:r>
              <a:rPr lang="en-GB" sz="1200">
                <a:solidFill>
                  <a:schemeClr val="dk1"/>
                </a:solidFill>
                <a:latin typeface="Times New Roman"/>
                <a:ea typeface="Times New Roman"/>
                <a:cs typeface="Times New Roman"/>
                <a:sym typeface="Times New Roman"/>
              </a:rPr>
              <a:t> 2020).  Establishing </a:t>
            </a:r>
            <a:r>
              <a:rPr lang="en-GB" sz="1200" b="1">
                <a:solidFill>
                  <a:schemeClr val="dk1"/>
                </a:solidFill>
                <a:latin typeface="Times New Roman"/>
                <a:ea typeface="Times New Roman"/>
                <a:cs typeface="Times New Roman"/>
                <a:sym typeface="Times New Roman"/>
              </a:rPr>
              <a:t>foodies knot </a:t>
            </a:r>
            <a:r>
              <a:rPr lang="en-GB" sz="1200">
                <a:solidFill>
                  <a:schemeClr val="dk1"/>
                </a:solidFill>
                <a:latin typeface="Times New Roman"/>
                <a:ea typeface="Times New Roman"/>
                <a:cs typeface="Times New Roman"/>
                <a:sym typeface="Times New Roman"/>
              </a:rPr>
              <a:t> business in </a:t>
            </a:r>
            <a:r>
              <a:rPr lang="en-GB" sz="1200" b="1" i="1">
                <a:solidFill>
                  <a:schemeClr val="dk1"/>
                </a:solidFill>
                <a:latin typeface="Times New Roman"/>
                <a:ea typeface="Times New Roman"/>
                <a:cs typeface="Times New Roman"/>
                <a:sym typeface="Times New Roman"/>
              </a:rPr>
              <a:t>Brampton,  Ontario part of greater toronto</a:t>
            </a:r>
            <a:r>
              <a:rPr lang="en-GB" sz="1200">
                <a:solidFill>
                  <a:schemeClr val="dk1"/>
                </a:solidFill>
                <a:latin typeface="Times New Roman"/>
                <a:ea typeface="Times New Roman"/>
                <a:cs typeface="Times New Roman"/>
                <a:sym typeface="Times New Roman"/>
              </a:rPr>
              <a:t> food help to gain customer attention and probably increase sales growth in a short time frame. This business is going to start with </a:t>
            </a:r>
            <a:r>
              <a:rPr lang="en-GB" sz="1200" b="1" i="1">
                <a:solidFill>
                  <a:schemeClr val="dk1"/>
                </a:solidFill>
                <a:latin typeface="Times New Roman"/>
                <a:ea typeface="Times New Roman"/>
                <a:cs typeface="Times New Roman"/>
                <a:sym typeface="Times New Roman"/>
              </a:rPr>
              <a:t>$ 130000</a:t>
            </a:r>
            <a:r>
              <a:rPr lang="en-GB" sz="1200">
                <a:solidFill>
                  <a:schemeClr val="dk1"/>
                </a:solidFill>
                <a:latin typeface="Times New Roman"/>
                <a:ea typeface="Times New Roman"/>
                <a:cs typeface="Times New Roman"/>
                <a:sym typeface="Times New Roman"/>
              </a:rPr>
              <a:t> as initial investment to start this business. Operational and marketing activities used to identify potential customers and possible ways to activate new customers for sales improvisation. </a:t>
            </a:r>
            <a:endParaRPr sz="10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Mission of </a:t>
            </a:r>
            <a:r>
              <a:rPr lang="en-GB" sz="1200" b="1">
                <a:solidFill>
                  <a:schemeClr val="dk1"/>
                </a:solidFill>
                <a:latin typeface="Times New Roman"/>
                <a:ea typeface="Times New Roman"/>
                <a:cs typeface="Times New Roman"/>
                <a:sym typeface="Times New Roman"/>
              </a:rPr>
              <a:t>foodies knot</a:t>
            </a:r>
            <a:r>
              <a:rPr lang="en-GB" sz="1200">
                <a:solidFill>
                  <a:schemeClr val="dk1"/>
                </a:solidFill>
                <a:latin typeface="Times New Roman"/>
                <a:ea typeface="Times New Roman"/>
                <a:cs typeface="Times New Roman"/>
                <a:sym typeface="Times New Roman"/>
              </a:rPr>
              <a:t> is to establish healthy food restaurant chains for customers, which prefer customer satisfaction first rather than focusing on sales. Choosing the busiest place in Canada for establishing a restaurant helps to attract the attention of customers and also provide </a:t>
            </a:r>
            <a:r>
              <a:rPr lang="en-GB" sz="1200" b="1" i="1">
                <a:solidFill>
                  <a:schemeClr val="dk1"/>
                </a:solidFill>
                <a:latin typeface="Times New Roman"/>
                <a:ea typeface="Times New Roman"/>
                <a:cs typeface="Times New Roman"/>
                <a:sym typeface="Times New Roman"/>
              </a:rPr>
              <a:t>extra leverage making competitive advantage </a:t>
            </a:r>
            <a:r>
              <a:rPr lang="en-GB" sz="1200" b="1">
                <a:solidFill>
                  <a:schemeClr val="dk1"/>
                </a:solidFill>
                <a:latin typeface="Times New Roman"/>
                <a:ea typeface="Times New Roman"/>
                <a:cs typeface="Times New Roman"/>
                <a:sym typeface="Times New Roman"/>
              </a:rPr>
              <a:t>(</a:t>
            </a:r>
            <a:r>
              <a:rPr lang="en-GB" sz="1200">
                <a:solidFill>
                  <a:schemeClr val="dk1"/>
                </a:solidFill>
                <a:latin typeface="Times New Roman"/>
                <a:ea typeface="Times New Roman"/>
                <a:cs typeface="Times New Roman"/>
                <a:sym typeface="Times New Roman"/>
              </a:rPr>
              <a:t>Cheah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2019). This business model focuses on </a:t>
            </a:r>
            <a:r>
              <a:rPr lang="en-GB" sz="1200" b="1" i="1">
                <a:solidFill>
                  <a:schemeClr val="dk1"/>
                </a:solidFill>
                <a:latin typeface="Times New Roman"/>
                <a:ea typeface="Times New Roman"/>
                <a:cs typeface="Times New Roman"/>
                <a:sym typeface="Times New Roman"/>
              </a:rPr>
              <a:t>restaurant chains along with online food delivery services</a:t>
            </a:r>
            <a:r>
              <a:rPr lang="en-GB" sz="1200">
                <a:solidFill>
                  <a:schemeClr val="dk1"/>
                </a:solidFill>
                <a:latin typeface="Times New Roman"/>
                <a:ea typeface="Times New Roman"/>
                <a:cs typeface="Times New Roman"/>
                <a:sym typeface="Times New Roman"/>
              </a:rPr>
              <a:t> that would cover maximum potential customers. Mission of this business is to </a:t>
            </a:r>
            <a:r>
              <a:rPr lang="en-GB" sz="1200" b="1" i="1">
                <a:solidFill>
                  <a:schemeClr val="dk1"/>
                </a:solidFill>
                <a:latin typeface="Times New Roman"/>
                <a:ea typeface="Times New Roman"/>
                <a:cs typeface="Times New Roman"/>
                <a:sym typeface="Times New Roman"/>
              </a:rPr>
              <a:t>achieve maximum sales volume by selling food</a:t>
            </a:r>
            <a:r>
              <a:rPr lang="en-GB" sz="1200">
                <a:solidFill>
                  <a:schemeClr val="dk1"/>
                </a:solidFill>
                <a:latin typeface="Times New Roman"/>
                <a:ea typeface="Times New Roman"/>
                <a:cs typeface="Times New Roman"/>
                <a:sym typeface="Times New Roman"/>
              </a:rPr>
              <a:t> to customers at an affordable price. Initial stage business plan focus on establishing complete food chain service for customers.   </a:t>
            </a:r>
            <a:endParaRPr sz="10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Business goals and objectives focus on improvisation of food quality and service to customers to publish brand image. Initial stage business will be performing which one restaurant business plan will expand with adequate resources (Rajnoha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2019). Objectives and goals are oriented with financial development of business plans using different business segments like online food delivery. Initial stage business goal is to achieve growth of revenue around 120% to gain sufficient amount of financial outcome. Production and cost of this organization should be under control because of managing allocated financial resources sufficient for financial productivity. </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1100"/>
              <a:buNone/>
            </a:pPr>
            <a:endParaRPr sz="10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Product offered by </a:t>
            </a:r>
            <a:r>
              <a:rPr lang="en-GB" sz="1200" b="1">
                <a:solidFill>
                  <a:schemeClr val="dk1"/>
                </a:solidFill>
                <a:latin typeface="Times New Roman"/>
                <a:ea typeface="Times New Roman"/>
                <a:cs typeface="Times New Roman"/>
                <a:sym typeface="Times New Roman"/>
              </a:rPr>
              <a:t>foodies knot </a:t>
            </a:r>
            <a:r>
              <a:rPr lang="en-GB" sz="1200">
                <a:solidFill>
                  <a:schemeClr val="dk1"/>
                </a:solidFill>
                <a:latin typeface="Times New Roman"/>
                <a:ea typeface="Times New Roman"/>
                <a:cs typeface="Times New Roman"/>
                <a:sym typeface="Times New Roman"/>
              </a:rPr>
              <a:t>regarding customer expectations that is going to to achieve customer target. Revenue office organization is depending on the offered product because product quality would be going to target customers. According to the product offered by </a:t>
            </a:r>
            <a:r>
              <a:rPr lang="en-GB" sz="1200" b="1" i="1">
                <a:solidFill>
                  <a:schemeClr val="dk1"/>
                </a:solidFill>
                <a:latin typeface="Times New Roman"/>
                <a:ea typeface="Times New Roman"/>
                <a:cs typeface="Times New Roman"/>
                <a:sym typeface="Times New Roman"/>
              </a:rPr>
              <a:t>foodies knot</a:t>
            </a:r>
            <a:r>
              <a:rPr lang="en-GB" sz="1200">
                <a:solidFill>
                  <a:schemeClr val="dk1"/>
                </a:solidFill>
                <a:latin typeface="Times New Roman"/>
                <a:ea typeface="Times New Roman"/>
                <a:cs typeface="Times New Roman"/>
                <a:sym typeface="Times New Roman"/>
              </a:rPr>
              <a:t> does not</a:t>
            </a:r>
            <a:r>
              <a:rPr lang="en-GB" sz="1200" b="1">
                <a:solidFill>
                  <a:schemeClr val="dk1"/>
                </a:solidFill>
                <a:latin typeface="Times New Roman"/>
                <a:ea typeface="Times New Roman"/>
                <a:cs typeface="Times New Roman"/>
                <a:sym typeface="Times New Roman"/>
              </a:rPr>
              <a:t> </a:t>
            </a:r>
            <a:r>
              <a:rPr lang="en-GB" sz="1200">
                <a:solidFill>
                  <a:schemeClr val="dk1"/>
                </a:solidFill>
                <a:latin typeface="Times New Roman"/>
                <a:ea typeface="Times New Roman"/>
                <a:cs typeface="Times New Roman"/>
                <a:sym typeface="Times New Roman"/>
              </a:rPr>
              <a:t>explode operational activity to achieve customer trust and meet all requirements of customers (Papageorgiou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2019). Product quality would be maintained by efficient employees to achieve customer trust and expectations. Products that would be offered to customers are </a:t>
            </a:r>
            <a:r>
              <a:rPr lang="en-GB" sz="1200" b="1" i="1">
                <a:solidFill>
                  <a:schemeClr val="dk1"/>
                </a:solidFill>
                <a:latin typeface="Times New Roman"/>
                <a:ea typeface="Times New Roman"/>
                <a:cs typeface="Times New Roman"/>
                <a:sym typeface="Times New Roman"/>
              </a:rPr>
              <a:t>Poutine, Som tam, Tacos and Mexican Pasta </a:t>
            </a:r>
            <a:r>
              <a:rPr lang="en-GB" sz="1200">
                <a:solidFill>
                  <a:schemeClr val="dk1"/>
                </a:solidFill>
                <a:latin typeface="Times New Roman"/>
                <a:ea typeface="Times New Roman"/>
                <a:cs typeface="Times New Roman"/>
                <a:sym typeface="Times New Roman"/>
              </a:rPr>
              <a:t>as prime products. Using delicious foods with home delivery options also creates more options to grow business revenue.</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Annual growth Trend of restaurant business in Canada is 5.19% that indicates potentiality of future growth. Financial year 2022,  listed food business has gained Growth Around 7.4%,  just presented potentiality of business model.  overall total sales of this business industry has gained 36.8% that indicate continuous revenue growth and achieve expected profitability through business operation (Kepczynski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2018). Growing profitability in this industry means an efficient amount of economical development to the country along with that equilibrium in demand and supply has been disturbed due to lack of supply chain. This business would fill up this gap between demand and supply. </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1100"/>
              <a:buNone/>
            </a:pP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PEST analysis of the food industry identification limit of the market has not been unable to be filled up by existing business organizations in a new business plan that is going to deliver effective business operations (Wei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2018). Positive growth potential energy in the last few years has exploded. Business plans have the potential to achieve </a:t>
            </a:r>
            <a:r>
              <a:rPr lang="en-GB" sz="1200" b="1" i="1">
                <a:solidFill>
                  <a:schemeClr val="dk1"/>
                </a:solidFill>
                <a:latin typeface="Times New Roman"/>
                <a:ea typeface="Times New Roman"/>
                <a:cs typeface="Times New Roman"/>
                <a:sym typeface="Times New Roman"/>
              </a:rPr>
              <a:t>30% -40%</a:t>
            </a:r>
            <a:r>
              <a:rPr lang="en-GB" sz="1200">
                <a:solidFill>
                  <a:schemeClr val="dk1"/>
                </a:solidFill>
                <a:latin typeface="Times New Roman"/>
                <a:ea typeface="Times New Roman"/>
                <a:cs typeface="Times New Roman"/>
                <a:sym typeface="Times New Roman"/>
              </a:rPr>
              <a:t> revenue. Economical growth of these businesses would be achieved by net profit 10-15%. Financial year 2022 the food industry of Canada has achieved </a:t>
            </a:r>
            <a:r>
              <a:rPr lang="en-GB" sz="1200" b="1" i="1">
                <a:solidFill>
                  <a:schemeClr val="dk1"/>
                </a:solidFill>
                <a:latin typeface="Times New Roman"/>
                <a:ea typeface="Times New Roman"/>
                <a:cs typeface="Times New Roman"/>
                <a:sym typeface="Times New Roman"/>
              </a:rPr>
              <a:t>US$137.90bn </a:t>
            </a:r>
            <a:r>
              <a:rPr lang="en-GB" sz="1200">
                <a:solidFill>
                  <a:schemeClr val="dk1"/>
                </a:solidFill>
                <a:latin typeface="Times New Roman"/>
                <a:ea typeface="Times New Roman"/>
                <a:cs typeface="Times New Roman"/>
                <a:sym typeface="Times New Roman"/>
              </a:rPr>
              <a:t>revenue that present net profitability growth around 10% to 20%. Continuous growth in this industry is going to deliver possible higher productivity in the next few years. </a:t>
            </a:r>
            <a:endParaRPr sz="1200">
              <a:solidFill>
                <a:schemeClr val="dk1"/>
              </a:solidFill>
              <a:latin typeface="Times New Roman"/>
              <a:ea typeface="Times New Roman"/>
              <a:cs typeface="Times New Roman"/>
              <a:sym typeface="Times New Roman"/>
            </a:endParaRPr>
          </a:p>
          <a:p>
            <a:pPr marL="0" lvl="0" indent="0" algn="l" rtl="0">
              <a:lnSpc>
                <a:spcPct val="150000"/>
              </a:lnSpc>
              <a:spcBef>
                <a:spcPts val="1200"/>
              </a:spcBef>
              <a:spcAft>
                <a:spcPts val="0"/>
              </a:spcAft>
              <a:buSzPts val="1100"/>
              <a:buNone/>
            </a:pPr>
            <a:endParaRPr sz="1000">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b="1" i="1">
                <a:solidFill>
                  <a:srgbClr val="222222"/>
                </a:solidFill>
                <a:highlight>
                  <a:srgbClr val="FFFFFF"/>
                </a:highlight>
                <a:latin typeface="Times New Roman"/>
                <a:ea typeface="Times New Roman"/>
                <a:cs typeface="Times New Roman"/>
                <a:sym typeface="Times New Roman"/>
              </a:rPr>
              <a:t>Product </a:t>
            </a:r>
            <a:r>
              <a:rPr lang="en-GB" sz="1200">
                <a:solidFill>
                  <a:srgbClr val="222222"/>
                </a:solidFill>
                <a:highlight>
                  <a:srgbClr val="FFFFFF"/>
                </a:highlight>
                <a:latin typeface="Times New Roman"/>
                <a:ea typeface="Times New Roman"/>
                <a:cs typeface="Times New Roman"/>
                <a:sym typeface="Times New Roman"/>
              </a:rPr>
              <a:t>of this business plan identified different types of foods with affordable prices to gain customer attention. </a:t>
            </a:r>
            <a:r>
              <a:rPr lang="en-GB" sz="1200" b="1" i="1">
                <a:solidFill>
                  <a:srgbClr val="222222"/>
                </a:solidFill>
                <a:highlight>
                  <a:srgbClr val="FFFFFF"/>
                </a:highlight>
                <a:latin typeface="Times New Roman"/>
                <a:ea typeface="Times New Roman"/>
                <a:cs typeface="Times New Roman"/>
                <a:sym typeface="Times New Roman"/>
              </a:rPr>
              <a:t>Promotion </a:t>
            </a:r>
            <a:r>
              <a:rPr lang="en-GB" sz="1200">
                <a:solidFill>
                  <a:srgbClr val="222222"/>
                </a:solidFill>
                <a:highlight>
                  <a:srgbClr val="FFFFFF"/>
                </a:highlight>
                <a:latin typeface="Times New Roman"/>
                <a:ea typeface="Times New Roman"/>
                <a:cs typeface="Times New Roman"/>
                <a:sym typeface="Times New Roman"/>
              </a:rPr>
              <a:t>of products could be possible utilization of online portals and social media platforms targeting specific customer groups. </a:t>
            </a:r>
            <a:r>
              <a:rPr lang="en-GB" sz="1200" b="1" i="1">
                <a:solidFill>
                  <a:srgbClr val="222222"/>
                </a:solidFill>
                <a:highlight>
                  <a:srgbClr val="FFFFFF"/>
                </a:highlight>
                <a:latin typeface="Times New Roman"/>
                <a:ea typeface="Times New Roman"/>
                <a:cs typeface="Times New Roman"/>
                <a:sym typeface="Times New Roman"/>
              </a:rPr>
              <a:t>Physical Evidence </a:t>
            </a:r>
            <a:r>
              <a:rPr lang="en-GB" sz="1200">
                <a:solidFill>
                  <a:srgbClr val="222222"/>
                </a:solidFill>
                <a:highlight>
                  <a:srgbClr val="FFFFFF"/>
                </a:highlight>
                <a:latin typeface="Times New Roman"/>
                <a:ea typeface="Times New Roman"/>
                <a:cs typeface="Times New Roman"/>
                <a:sym typeface="Times New Roman"/>
              </a:rPr>
              <a:t>Business plan is going to establish a restaurant for customer appearance (Faccia, 2020). Increasing outlets in future vision operations also create business opportunities as positive growth. </a:t>
            </a:r>
            <a:r>
              <a:rPr lang="en-GB" sz="1200" b="1" i="1">
                <a:solidFill>
                  <a:srgbClr val="222222"/>
                </a:solidFill>
                <a:highlight>
                  <a:srgbClr val="FFFFFF"/>
                </a:highlight>
                <a:latin typeface="Times New Roman"/>
                <a:ea typeface="Times New Roman"/>
                <a:cs typeface="Times New Roman"/>
                <a:sym typeface="Times New Roman"/>
              </a:rPr>
              <a:t>Processes </a:t>
            </a:r>
            <a:r>
              <a:rPr lang="en-GB" sz="1200">
                <a:solidFill>
                  <a:srgbClr val="222222"/>
                </a:solidFill>
                <a:highlight>
                  <a:srgbClr val="FFFFFF"/>
                </a:highlight>
                <a:latin typeface="Times New Roman"/>
                <a:ea typeface="Times New Roman"/>
                <a:cs typeface="Times New Roman"/>
                <a:sym typeface="Times New Roman"/>
              </a:rPr>
              <a:t>Of the business oriented with online and outlet business models that help to improve productivity distribution of foods. </a:t>
            </a:r>
            <a:r>
              <a:rPr lang="en-GB" sz="1200" b="1" i="1">
                <a:solidFill>
                  <a:srgbClr val="222222"/>
                </a:solidFill>
                <a:highlight>
                  <a:srgbClr val="FFFFFF"/>
                </a:highlight>
                <a:latin typeface="Times New Roman"/>
                <a:ea typeface="Times New Roman"/>
                <a:cs typeface="Times New Roman"/>
                <a:sym typeface="Times New Roman"/>
              </a:rPr>
              <a:t>People </a:t>
            </a:r>
            <a:r>
              <a:rPr lang="en-GB" sz="1200">
                <a:solidFill>
                  <a:srgbClr val="222222"/>
                </a:solidFill>
                <a:highlight>
                  <a:srgbClr val="FFFFFF"/>
                </a:highlight>
                <a:latin typeface="Times New Roman"/>
                <a:ea typeface="Times New Roman"/>
                <a:cs typeface="Times New Roman"/>
                <a:sym typeface="Times New Roman"/>
              </a:rPr>
              <a:t>are considered as customers and employees of this organization where customers segment has been identified as a different age group. </a:t>
            </a:r>
            <a:r>
              <a:rPr lang="en-GB" sz="1200" b="1" i="1">
                <a:solidFill>
                  <a:srgbClr val="222222"/>
                </a:solidFill>
                <a:highlight>
                  <a:srgbClr val="FFFFFF"/>
                </a:highlight>
                <a:latin typeface="Times New Roman"/>
                <a:ea typeface="Times New Roman"/>
                <a:cs typeface="Times New Roman"/>
                <a:sym typeface="Times New Roman"/>
              </a:rPr>
              <a:t>Partners </a:t>
            </a:r>
            <a:r>
              <a:rPr lang="en-GB" sz="1200">
                <a:solidFill>
                  <a:srgbClr val="222222"/>
                </a:solidFill>
                <a:highlight>
                  <a:srgbClr val="FFFFFF"/>
                </a:highlight>
                <a:latin typeface="Times New Roman"/>
                <a:ea typeface="Times New Roman"/>
                <a:cs typeface="Times New Roman"/>
                <a:sym typeface="Times New Roman"/>
              </a:rPr>
              <a:t>Of the business operation would be suppliers and delivery partners to achieve continuous business operation. </a:t>
            </a:r>
            <a:endParaRPr sz="10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Operations of </a:t>
            </a:r>
            <a:r>
              <a:rPr lang="en-GB" sz="1200" b="1" i="1">
                <a:solidFill>
                  <a:schemeClr val="dk1"/>
                </a:solidFill>
                <a:latin typeface="Times New Roman"/>
                <a:ea typeface="Times New Roman"/>
                <a:cs typeface="Times New Roman"/>
                <a:sym typeface="Times New Roman"/>
              </a:rPr>
              <a:t>foodies knot</a:t>
            </a:r>
            <a:r>
              <a:rPr lang="en-GB" sz="1200">
                <a:solidFill>
                  <a:schemeClr val="dk1"/>
                </a:solidFill>
                <a:latin typeface="Times New Roman"/>
                <a:ea typeface="Times New Roman"/>
                <a:cs typeface="Times New Roman"/>
                <a:sym typeface="Times New Roman"/>
              </a:rPr>
              <a:t>  is going to operate through adding new financial activities and budget planning. Additional requirement of operational activity is determined by productivity analysis and managerial process of this organization.  which operation of this organization would identify suppliers of products,  reading active staff and delivering products to customers with better experience (Gatwood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2018). The supply chain operation of this organization is going to operate through collecting of resources from suppliers, maintaining balance of resources and achieving expected output from this business. The cost of  business has been concerned $120000 Whereas remaining $10000 would be used as working capital.  </a:t>
            </a:r>
            <a:endParaRPr sz="1200">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alphaModFix amt="75000"/>
            <a:lum/>
          </a:blip>
          <a:srcRect/>
          <a:stretch>
            <a:fillRect l="-2000" r="-2000"/>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6000" b="-6000"/>
          </a:stretch>
        </a:blipFill>
        <a:effectLst/>
      </p:bgPr>
    </p:bg>
    <p:spTree>
      <p:nvGrpSpPr>
        <p:cNvPr id="1"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9"/>
          <p:cNvSpPr txBox="1">
            <a:spLocks noGrp="1"/>
          </p:cNvSpPr>
          <p:nvPr>
            <p:ph type="body" idx="1"/>
          </p:nvPr>
        </p:nvSpPr>
        <p:spPr>
          <a:xfrm>
            <a:off x="272150" y="1225700"/>
            <a:ext cx="4325700" cy="32625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Potential customers considered in the 20 to 30 age group</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Achieving a high retention rate of customers (Philips, 2019)</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Gain better results receiving revenue growth</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200">
              <a:solidFill>
                <a:schemeClr val="dk1"/>
              </a:solidFill>
              <a:latin typeface="Times New Roman"/>
              <a:ea typeface="Times New Roman"/>
              <a:cs typeface="Times New Roman"/>
              <a:sym typeface="Times New Roman"/>
            </a:endParaRPr>
          </a:p>
        </p:txBody>
      </p:sp>
      <p:sp>
        <p:nvSpPr>
          <p:cNvPr id="116" name="Google Shape;116;p9"/>
          <p:cNvSpPr txBox="1"/>
          <p:nvPr/>
        </p:nvSpPr>
        <p:spPr>
          <a:xfrm>
            <a:off x="272150" y="163276"/>
            <a:ext cx="85452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2500" b="1">
                <a:latin typeface="Times New Roman"/>
                <a:ea typeface="Times New Roman"/>
                <a:cs typeface="Times New Roman"/>
                <a:sym typeface="Times New Roman"/>
              </a:rPr>
              <a:t>CRM APPLICATIONS</a:t>
            </a:r>
            <a:endParaRPr sz="2500" b="1">
              <a:latin typeface="Times New Roman"/>
              <a:ea typeface="Times New Roman"/>
              <a:cs typeface="Times New Roman"/>
              <a:sym typeface="Times New Roman"/>
            </a:endParaRPr>
          </a:p>
        </p:txBody>
      </p:sp>
      <p:pic>
        <p:nvPicPr>
          <p:cNvPr id="117" name="Google Shape;117;p9"/>
          <p:cNvPicPr preferRelativeResize="0"/>
          <p:nvPr/>
        </p:nvPicPr>
        <p:blipFill>
          <a:blip r:embed="rId3">
            <a:alphaModFix/>
          </a:blip>
          <a:stretch>
            <a:fillRect/>
          </a:stretch>
        </p:blipFill>
        <p:spPr>
          <a:xfrm>
            <a:off x="5260575" y="1611875"/>
            <a:ext cx="3294025" cy="2066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8383be7879_0_0"/>
          <p:cNvSpPr txBox="1">
            <a:spLocks noGrp="1"/>
          </p:cNvSpPr>
          <p:nvPr>
            <p:ph type="body" idx="1"/>
          </p:nvPr>
        </p:nvSpPr>
        <p:spPr>
          <a:xfrm>
            <a:off x="311700" y="1306275"/>
            <a:ext cx="4325700" cy="3262500"/>
          </a:xfrm>
          <a:prstGeom prst="rect">
            <a:avLst/>
          </a:prstGeom>
          <a:noFill/>
          <a:ln>
            <a:noFill/>
          </a:ln>
        </p:spPr>
        <p:txBody>
          <a:bodyPr spcFirstLastPara="1" wrap="square" lIns="91425" tIns="91425" rIns="91425" bIns="91425" anchor="t" anchorCtr="0">
            <a:norm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Corporations to gain expected productivity (Bahit et al. 2021)</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Risk management of the operational activity</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Three types of managerial activities: operational, decision making  and  execution</a:t>
            </a:r>
            <a:endParaRPr sz="10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000">
              <a:solidFill>
                <a:schemeClr val="dk1"/>
              </a:solidFill>
              <a:latin typeface="Times New Roman"/>
              <a:ea typeface="Times New Roman"/>
              <a:cs typeface="Times New Roman"/>
              <a:sym typeface="Times New Roman"/>
            </a:endParaRPr>
          </a:p>
        </p:txBody>
      </p:sp>
      <p:sp>
        <p:nvSpPr>
          <p:cNvPr id="123" name="Google Shape;123;g18383be7879_0_0"/>
          <p:cNvSpPr txBox="1"/>
          <p:nvPr/>
        </p:nvSpPr>
        <p:spPr>
          <a:xfrm>
            <a:off x="272150" y="163276"/>
            <a:ext cx="85452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2500" b="1">
                <a:latin typeface="Times New Roman"/>
                <a:ea typeface="Times New Roman"/>
                <a:cs typeface="Times New Roman"/>
                <a:sym typeface="Times New Roman"/>
              </a:rPr>
              <a:t>ORGANIZATIONAL STRUCTURE </a:t>
            </a:r>
            <a:endParaRPr sz="2500" b="1">
              <a:latin typeface="Times New Roman"/>
              <a:ea typeface="Times New Roman"/>
              <a:cs typeface="Times New Roman"/>
              <a:sym typeface="Times New Roman"/>
            </a:endParaRPr>
          </a:p>
        </p:txBody>
      </p:sp>
      <p:pic>
        <p:nvPicPr>
          <p:cNvPr id="124" name="Google Shape;124;g18383be7879_0_0"/>
          <p:cNvPicPr preferRelativeResize="0"/>
          <p:nvPr/>
        </p:nvPicPr>
        <p:blipFill>
          <a:blip r:embed="rId3">
            <a:alphaModFix/>
          </a:blip>
          <a:stretch>
            <a:fillRect/>
          </a:stretch>
        </p:blipFill>
        <p:spPr>
          <a:xfrm>
            <a:off x="4776375" y="1504426"/>
            <a:ext cx="4201801" cy="23752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8383be7879_0_6"/>
          <p:cNvSpPr txBox="1">
            <a:spLocks noGrp="1"/>
          </p:cNvSpPr>
          <p:nvPr>
            <p:ph type="body" idx="1"/>
          </p:nvPr>
        </p:nvSpPr>
        <p:spPr>
          <a:xfrm>
            <a:off x="311700" y="1306275"/>
            <a:ext cx="4325700" cy="32625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Identification of different prospect of Very to present legal and brand image creation regarding challenges</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Objectives of the management employees revenue what are the possibilities would be implemented to reduce use of plastics</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Delivering positive approach biography on new technology Very would be able to create positive image customers </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200">
              <a:solidFill>
                <a:schemeClr val="dk1"/>
              </a:solidFill>
              <a:latin typeface="Times New Roman"/>
              <a:ea typeface="Times New Roman"/>
              <a:cs typeface="Times New Roman"/>
              <a:sym typeface="Times New Roman"/>
            </a:endParaRPr>
          </a:p>
        </p:txBody>
      </p:sp>
      <p:sp>
        <p:nvSpPr>
          <p:cNvPr id="130" name="Google Shape;130;g18383be7879_0_6"/>
          <p:cNvSpPr txBox="1"/>
          <p:nvPr/>
        </p:nvSpPr>
        <p:spPr>
          <a:xfrm>
            <a:off x="272150" y="163276"/>
            <a:ext cx="85452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2500" b="1">
                <a:latin typeface="Times New Roman"/>
                <a:ea typeface="Times New Roman"/>
                <a:cs typeface="Times New Roman"/>
                <a:sym typeface="Times New Roman"/>
              </a:rPr>
              <a:t>Source of competitive advantage</a:t>
            </a:r>
            <a:endParaRPr sz="2500" b="1">
              <a:latin typeface="Times New Roman"/>
              <a:ea typeface="Times New Roman"/>
              <a:cs typeface="Times New Roman"/>
              <a:sym typeface="Times New Roman"/>
            </a:endParaRPr>
          </a:p>
        </p:txBody>
      </p:sp>
      <p:pic>
        <p:nvPicPr>
          <p:cNvPr id="131" name="Google Shape;131;g18383be7879_0_6"/>
          <p:cNvPicPr preferRelativeResize="0"/>
          <p:nvPr/>
        </p:nvPicPr>
        <p:blipFill>
          <a:blip r:embed="rId3">
            <a:alphaModFix/>
          </a:blip>
          <a:stretch>
            <a:fillRect/>
          </a:stretch>
        </p:blipFill>
        <p:spPr>
          <a:xfrm>
            <a:off x="4637400" y="1155276"/>
            <a:ext cx="4201800" cy="26941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8383be7879_0_12"/>
          <p:cNvSpPr txBox="1">
            <a:spLocks noGrp="1"/>
          </p:cNvSpPr>
          <p:nvPr>
            <p:ph type="body" idx="1"/>
          </p:nvPr>
        </p:nvSpPr>
        <p:spPr>
          <a:xfrm>
            <a:off x="311700" y="1306275"/>
            <a:ext cx="4325700" cy="32625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Profitability rather than achieving a  huge margin by future sales (Soegoto et al. 2019)</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Age group consumes more than 40-50%</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 Profitability percentage and expected cash flow of each mont</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200">
              <a:solidFill>
                <a:schemeClr val="dk1"/>
              </a:solidFill>
              <a:latin typeface="Times New Roman"/>
              <a:ea typeface="Times New Roman"/>
              <a:cs typeface="Times New Roman"/>
              <a:sym typeface="Times New Roman"/>
            </a:endParaRPr>
          </a:p>
        </p:txBody>
      </p:sp>
      <p:sp>
        <p:nvSpPr>
          <p:cNvPr id="137" name="Google Shape;137;g18383be7879_0_12"/>
          <p:cNvSpPr txBox="1"/>
          <p:nvPr/>
        </p:nvSpPr>
        <p:spPr>
          <a:xfrm>
            <a:off x="272150" y="163276"/>
            <a:ext cx="85452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2500" b="1">
                <a:latin typeface="Times New Roman"/>
                <a:ea typeface="Times New Roman"/>
                <a:cs typeface="Times New Roman"/>
                <a:sym typeface="Times New Roman"/>
              </a:rPr>
              <a:t>SEGMENTATION, TARGETING AND POSITIONING</a:t>
            </a:r>
            <a:endParaRPr sz="2500" b="1">
              <a:latin typeface="Times New Roman"/>
              <a:ea typeface="Times New Roman"/>
              <a:cs typeface="Times New Roman"/>
              <a:sym typeface="Times New Roman"/>
            </a:endParaRPr>
          </a:p>
        </p:txBody>
      </p:sp>
      <p:pic>
        <p:nvPicPr>
          <p:cNvPr id="138" name="Google Shape;138;g18383be7879_0_12"/>
          <p:cNvPicPr preferRelativeResize="0"/>
          <p:nvPr/>
        </p:nvPicPr>
        <p:blipFill>
          <a:blip r:embed="rId3">
            <a:alphaModFix/>
          </a:blip>
          <a:stretch>
            <a:fillRect/>
          </a:stretch>
        </p:blipFill>
        <p:spPr>
          <a:xfrm>
            <a:off x="4837525" y="1235525"/>
            <a:ext cx="4001674" cy="294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8383be7879_0_18"/>
          <p:cNvSpPr txBox="1">
            <a:spLocks noGrp="1"/>
          </p:cNvSpPr>
          <p:nvPr>
            <p:ph type="body" idx="1"/>
          </p:nvPr>
        </p:nvSpPr>
        <p:spPr>
          <a:xfrm>
            <a:off x="338950" y="1333125"/>
            <a:ext cx="4325700" cy="32625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120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Customer retention rate identifies possible revenue growth</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3 months financial results regarding sales and cash balance (Suriyanti, 2020)</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Non financial performance identified by customer appearance</a:t>
            </a:r>
            <a:endParaRPr sz="1200">
              <a:solidFill>
                <a:schemeClr val="dk1"/>
              </a:solidFill>
              <a:latin typeface="Times New Roman"/>
              <a:ea typeface="Times New Roman"/>
              <a:cs typeface="Times New Roman"/>
              <a:sym typeface="Times New Roman"/>
            </a:endParaRPr>
          </a:p>
        </p:txBody>
      </p:sp>
      <p:sp>
        <p:nvSpPr>
          <p:cNvPr id="144" name="Google Shape;144;g18383be7879_0_18"/>
          <p:cNvSpPr txBox="1"/>
          <p:nvPr/>
        </p:nvSpPr>
        <p:spPr>
          <a:xfrm>
            <a:off x="299400" y="190126"/>
            <a:ext cx="85452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2500" b="1">
                <a:latin typeface="Times New Roman"/>
                <a:ea typeface="Times New Roman"/>
                <a:cs typeface="Times New Roman"/>
                <a:sym typeface="Times New Roman"/>
              </a:rPr>
              <a:t>FINANCIAL AND NON-FINANCIAL BENEFITS</a:t>
            </a:r>
            <a:endParaRPr sz="2500" b="1">
              <a:latin typeface="Times New Roman"/>
              <a:ea typeface="Times New Roman"/>
              <a:cs typeface="Times New Roman"/>
              <a:sym typeface="Times New Roman"/>
            </a:endParaRPr>
          </a:p>
        </p:txBody>
      </p:sp>
      <p:pic>
        <p:nvPicPr>
          <p:cNvPr id="145" name="Google Shape;145;g18383be7879_0_18"/>
          <p:cNvPicPr preferRelativeResize="0"/>
          <p:nvPr/>
        </p:nvPicPr>
        <p:blipFill>
          <a:blip r:embed="rId3">
            <a:alphaModFix/>
          </a:blip>
          <a:stretch>
            <a:fillRect/>
          </a:stretch>
        </p:blipFill>
        <p:spPr>
          <a:xfrm>
            <a:off x="5130075" y="1333125"/>
            <a:ext cx="3794400" cy="246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8383be7879_0_24"/>
          <p:cNvSpPr txBox="1">
            <a:spLocks noGrp="1"/>
          </p:cNvSpPr>
          <p:nvPr>
            <p:ph type="body" idx="1"/>
          </p:nvPr>
        </p:nvSpPr>
        <p:spPr>
          <a:xfrm>
            <a:off x="311700" y="1306275"/>
            <a:ext cx="4325700" cy="3262500"/>
          </a:xfrm>
          <a:prstGeom prst="rect">
            <a:avLst/>
          </a:prstGeom>
          <a:noFill/>
          <a:ln>
            <a:noFill/>
          </a:ln>
        </p:spPr>
        <p:txBody>
          <a:bodyPr spcFirstLastPara="1" wrap="square" lIns="91425" tIns="91425" rIns="91425" bIns="91425" anchor="t" anchorCtr="0">
            <a:norm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200" b="1">
                <a:solidFill>
                  <a:schemeClr val="dk1"/>
                </a:solidFill>
                <a:latin typeface="Times New Roman"/>
                <a:ea typeface="Times New Roman"/>
                <a:cs typeface="Times New Roman"/>
                <a:sym typeface="Times New Roman"/>
              </a:rPr>
              <a:t>foodies knot </a:t>
            </a:r>
            <a:r>
              <a:rPr lang="en-GB" sz="1200">
                <a:solidFill>
                  <a:schemeClr val="dk1"/>
                </a:solidFill>
                <a:latin typeface="Times New Roman"/>
                <a:ea typeface="Times New Roman"/>
                <a:cs typeface="Times New Roman"/>
                <a:sym typeface="Times New Roman"/>
              </a:rPr>
              <a:t> has been lost in the first financial year due to lack of revenue collection</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Broadcasted cash flow statements also determined politics as well as at the end of each financial month</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Profitability of this business plan has identified result -73806.7	-77497.035	-81371.88675 in next three financial year</a:t>
            </a:r>
            <a:endParaRPr sz="1200">
              <a:solidFill>
                <a:schemeClr val="dk1"/>
              </a:solidFill>
              <a:latin typeface="Times New Roman"/>
              <a:ea typeface="Times New Roman"/>
              <a:cs typeface="Times New Roman"/>
              <a:sym typeface="Times New Roman"/>
            </a:endParaRPr>
          </a:p>
        </p:txBody>
      </p:sp>
      <p:sp>
        <p:nvSpPr>
          <p:cNvPr id="151" name="Google Shape;151;g18383be7879_0_24"/>
          <p:cNvSpPr txBox="1"/>
          <p:nvPr/>
        </p:nvSpPr>
        <p:spPr>
          <a:xfrm>
            <a:off x="272150" y="163276"/>
            <a:ext cx="85452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2500" b="1">
                <a:latin typeface="Times New Roman"/>
                <a:ea typeface="Times New Roman"/>
                <a:cs typeface="Times New Roman"/>
                <a:sym typeface="Times New Roman"/>
              </a:rPr>
              <a:t>FORECASTED INCOME STATEMENT REVIEW </a:t>
            </a:r>
            <a:endParaRPr sz="2500" b="1">
              <a:latin typeface="Times New Roman"/>
              <a:ea typeface="Times New Roman"/>
              <a:cs typeface="Times New Roman"/>
              <a:sym typeface="Times New Roman"/>
            </a:endParaRPr>
          </a:p>
        </p:txBody>
      </p:sp>
      <p:pic>
        <p:nvPicPr>
          <p:cNvPr id="152" name="Google Shape;152;g18383be7879_0_24"/>
          <p:cNvPicPr preferRelativeResize="0"/>
          <p:nvPr/>
        </p:nvPicPr>
        <p:blipFill>
          <a:blip r:embed="rId3">
            <a:alphaModFix/>
          </a:blip>
          <a:stretch>
            <a:fillRect/>
          </a:stretch>
        </p:blipFill>
        <p:spPr>
          <a:xfrm>
            <a:off x="4942200" y="1383600"/>
            <a:ext cx="3988425" cy="2564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18383be7879_0_30"/>
          <p:cNvSpPr txBox="1">
            <a:spLocks noGrp="1"/>
          </p:cNvSpPr>
          <p:nvPr>
            <p:ph type="body" idx="1"/>
          </p:nvPr>
        </p:nvSpPr>
        <p:spPr>
          <a:xfrm>
            <a:off x="311700" y="1306275"/>
            <a:ext cx="4325700" cy="3262500"/>
          </a:xfrm>
          <a:prstGeom prst="rect">
            <a:avLst/>
          </a:prstGeom>
          <a:noFill/>
          <a:ln>
            <a:noFill/>
          </a:ln>
        </p:spPr>
        <p:txBody>
          <a:bodyPr spcFirstLastPara="1" wrap="square" lIns="91425" tIns="91425" rIns="91425" bIns="91425" anchor="t" anchorCtr="0">
            <a:norm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After 6 to 7 months this business will going to achieve a positive result in profitability</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Financial output to expense business (Nekhaychuk et al. 2019)</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Organization has been identified 0.544 that would be use to gain more profitability in future</a:t>
            </a:r>
            <a:endParaRPr sz="1000">
              <a:solidFill>
                <a:schemeClr val="dk1"/>
              </a:solidFill>
              <a:latin typeface="Times New Roman"/>
              <a:ea typeface="Times New Roman"/>
              <a:cs typeface="Times New Roman"/>
              <a:sym typeface="Times New Roman"/>
            </a:endParaRPr>
          </a:p>
          <a:p>
            <a:pPr marL="0" lvl="0" indent="0" algn="just" rtl="0">
              <a:lnSpc>
                <a:spcPct val="150000"/>
              </a:lnSpc>
              <a:spcBef>
                <a:spcPts val="1200"/>
              </a:spcBef>
              <a:spcAft>
                <a:spcPts val="1200"/>
              </a:spcAft>
              <a:buSzPts val="1800"/>
              <a:buNone/>
            </a:pPr>
            <a:endParaRPr sz="1000">
              <a:solidFill>
                <a:schemeClr val="dk1"/>
              </a:solidFill>
              <a:latin typeface="Times New Roman"/>
              <a:ea typeface="Times New Roman"/>
              <a:cs typeface="Times New Roman"/>
              <a:sym typeface="Times New Roman"/>
            </a:endParaRPr>
          </a:p>
        </p:txBody>
      </p:sp>
      <p:sp>
        <p:nvSpPr>
          <p:cNvPr id="158" name="Google Shape;158;g18383be7879_0_30"/>
          <p:cNvSpPr txBox="1"/>
          <p:nvPr/>
        </p:nvSpPr>
        <p:spPr>
          <a:xfrm>
            <a:off x="272150" y="163276"/>
            <a:ext cx="85452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GB" sz="2500" b="1">
                <a:latin typeface="Times New Roman"/>
                <a:ea typeface="Times New Roman"/>
                <a:cs typeface="Times New Roman"/>
                <a:sym typeface="Times New Roman"/>
              </a:rPr>
              <a:t>BREAK-EVEN ANALYSIS </a:t>
            </a:r>
            <a:endParaRPr sz="2500" b="1">
              <a:latin typeface="Times New Roman"/>
              <a:ea typeface="Times New Roman"/>
              <a:cs typeface="Times New Roman"/>
              <a:sym typeface="Times New Roman"/>
            </a:endParaRPr>
          </a:p>
        </p:txBody>
      </p:sp>
      <p:pic>
        <p:nvPicPr>
          <p:cNvPr id="159" name="Google Shape;159;g18383be7879_0_30"/>
          <p:cNvPicPr preferRelativeResize="0"/>
          <p:nvPr/>
        </p:nvPicPr>
        <p:blipFill>
          <a:blip r:embed="rId3">
            <a:alphaModFix/>
          </a:blip>
          <a:stretch>
            <a:fillRect/>
          </a:stretch>
        </p:blipFill>
        <p:spPr>
          <a:xfrm>
            <a:off x="5085250" y="985651"/>
            <a:ext cx="3939377" cy="35016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600"/>
              </a:spcBef>
              <a:spcAft>
                <a:spcPts val="0"/>
              </a:spcAft>
              <a:buSzPct val="111111"/>
              <a:buNone/>
            </a:pPr>
            <a:r>
              <a:rPr lang="en-GB" b="1" dirty="0">
                <a:latin typeface="Times New Roman"/>
                <a:ea typeface="Times New Roman"/>
                <a:cs typeface="Times New Roman"/>
                <a:sym typeface="Times New Roman"/>
              </a:rPr>
              <a:t>REFERENCE LIST</a:t>
            </a:r>
            <a:endParaRPr b="1" dirty="0">
              <a:latin typeface="Times New Roman"/>
              <a:ea typeface="Times New Roman"/>
              <a:cs typeface="Times New Roman"/>
              <a:sym typeface="Times New Roman"/>
            </a:endParaRPr>
          </a:p>
        </p:txBody>
      </p:sp>
      <p:sp>
        <p:nvSpPr>
          <p:cNvPr id="165" name="Google Shape;165;p12"/>
          <p:cNvSpPr txBox="1">
            <a:spLocks noGrp="1"/>
          </p:cNvSpPr>
          <p:nvPr>
            <p:ph type="body" idx="1"/>
          </p:nvPr>
        </p:nvSpPr>
        <p:spPr>
          <a:xfrm>
            <a:off x="311700" y="1152475"/>
            <a:ext cx="8676900" cy="3416400"/>
          </a:xfrm>
          <a:prstGeom prst="rect">
            <a:avLst/>
          </a:prstGeom>
          <a:solidFill>
            <a:srgbClr val="89AEFF"/>
          </a:solidFill>
          <a:ln>
            <a:noFill/>
          </a:ln>
        </p:spPr>
        <p:txBody>
          <a:bodyPr spcFirstLastPara="1" wrap="square" lIns="91425" tIns="91425" rIns="91425" bIns="91425" anchor="t" anchorCtr="0">
            <a:normAutofit fontScale="55000" lnSpcReduction="20000"/>
          </a:bodyPr>
          <a:lstStyle/>
          <a:p>
            <a:pPr marL="457200" lvl="0" indent="-270510" algn="just" rtl="0">
              <a:lnSpc>
                <a:spcPct val="150000"/>
              </a:lnSpc>
              <a:spcBef>
                <a:spcPts val="0"/>
              </a:spcBef>
              <a:spcAft>
                <a:spcPts val="0"/>
              </a:spcAft>
              <a:buClr>
                <a:schemeClr val="dk1"/>
              </a:buClr>
              <a:buSzPct val="100000"/>
              <a:buFont typeface="Times New Roman"/>
              <a:buChar char="●"/>
            </a:pPr>
            <a:r>
              <a:rPr lang="en-GB" sz="1200" dirty="0">
                <a:solidFill>
                  <a:schemeClr val="dk1"/>
                </a:solidFill>
                <a:latin typeface="Times New Roman"/>
                <a:ea typeface="Times New Roman"/>
                <a:cs typeface="Times New Roman"/>
                <a:sym typeface="Times New Roman"/>
              </a:rPr>
              <a:t>Schlegel, A., </a:t>
            </a:r>
            <a:r>
              <a:rPr lang="en-GB" sz="1200" dirty="0" err="1">
                <a:solidFill>
                  <a:schemeClr val="dk1"/>
                </a:solidFill>
                <a:latin typeface="Times New Roman"/>
                <a:ea typeface="Times New Roman"/>
                <a:cs typeface="Times New Roman"/>
                <a:sym typeface="Times New Roman"/>
              </a:rPr>
              <a:t>Birkel</a:t>
            </a:r>
            <a:r>
              <a:rPr lang="en-GB" sz="1200" dirty="0">
                <a:solidFill>
                  <a:schemeClr val="dk1"/>
                </a:solidFill>
                <a:latin typeface="Times New Roman"/>
                <a:ea typeface="Times New Roman"/>
                <a:cs typeface="Times New Roman"/>
                <a:sym typeface="Times New Roman"/>
              </a:rPr>
              <a:t>, H.S. &amp; Hartmann, E., 2020. Enabling integrated business planning through big data analytics: a case study on sales &amp; operations planning. International Journal of Physical Distribution &amp; Logistics Management, 51(6), pp.607-633.</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a:solidFill>
                  <a:schemeClr val="dk1"/>
                </a:solidFill>
                <a:latin typeface="Times New Roman"/>
                <a:ea typeface="Times New Roman"/>
                <a:cs typeface="Times New Roman"/>
                <a:sym typeface="Times New Roman"/>
              </a:rPr>
              <a:t>Cheah, J., Amran, A. &amp; Yahya, S., 2019. External oriented resources &amp; social enterprises’ performance: The dominant mediating role of formal business planning. Journal of Cleaner Production, 236, p.117693.</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err="1">
                <a:solidFill>
                  <a:schemeClr val="dk1"/>
                </a:solidFill>
                <a:latin typeface="Times New Roman"/>
                <a:ea typeface="Times New Roman"/>
                <a:cs typeface="Times New Roman"/>
                <a:sym typeface="Times New Roman"/>
              </a:rPr>
              <a:t>Rajnoha</a:t>
            </a:r>
            <a:r>
              <a:rPr lang="en-GB" sz="1200" dirty="0">
                <a:solidFill>
                  <a:schemeClr val="dk1"/>
                </a:solidFill>
                <a:latin typeface="Times New Roman"/>
                <a:ea typeface="Times New Roman"/>
                <a:cs typeface="Times New Roman"/>
                <a:sym typeface="Times New Roman"/>
              </a:rPr>
              <a:t>, R., </a:t>
            </a:r>
            <a:r>
              <a:rPr lang="en-GB" sz="1200" dirty="0" err="1">
                <a:solidFill>
                  <a:schemeClr val="dk1"/>
                </a:solidFill>
                <a:latin typeface="Times New Roman"/>
                <a:ea typeface="Times New Roman"/>
                <a:cs typeface="Times New Roman"/>
                <a:sym typeface="Times New Roman"/>
              </a:rPr>
              <a:t>Lesnikova</a:t>
            </a:r>
            <a:r>
              <a:rPr lang="en-GB" sz="1200" dirty="0">
                <a:solidFill>
                  <a:schemeClr val="dk1"/>
                </a:solidFill>
                <a:latin typeface="Times New Roman"/>
                <a:ea typeface="Times New Roman"/>
                <a:cs typeface="Times New Roman"/>
                <a:sym typeface="Times New Roman"/>
              </a:rPr>
              <a:t>, P., </a:t>
            </a:r>
            <a:r>
              <a:rPr lang="en-GB" sz="1200" dirty="0" err="1">
                <a:solidFill>
                  <a:schemeClr val="dk1"/>
                </a:solidFill>
                <a:latin typeface="Times New Roman"/>
                <a:ea typeface="Times New Roman"/>
                <a:cs typeface="Times New Roman"/>
                <a:sym typeface="Times New Roman"/>
              </a:rPr>
              <a:t>Stefko</a:t>
            </a:r>
            <a:r>
              <a:rPr lang="en-GB" sz="1200" dirty="0">
                <a:solidFill>
                  <a:schemeClr val="dk1"/>
                </a:solidFill>
                <a:latin typeface="Times New Roman"/>
                <a:ea typeface="Times New Roman"/>
                <a:cs typeface="Times New Roman"/>
                <a:sym typeface="Times New Roman"/>
              </a:rPr>
              <a:t>, R., </a:t>
            </a:r>
            <a:r>
              <a:rPr lang="en-GB" sz="1200" dirty="0" err="1">
                <a:solidFill>
                  <a:schemeClr val="dk1"/>
                </a:solidFill>
                <a:latin typeface="Times New Roman"/>
                <a:ea typeface="Times New Roman"/>
                <a:cs typeface="Times New Roman"/>
                <a:sym typeface="Times New Roman"/>
              </a:rPr>
              <a:t>Schmidtova</a:t>
            </a:r>
            <a:r>
              <a:rPr lang="en-GB" sz="1200" dirty="0">
                <a:solidFill>
                  <a:schemeClr val="dk1"/>
                </a:solidFill>
                <a:latin typeface="Times New Roman"/>
                <a:ea typeface="Times New Roman"/>
                <a:cs typeface="Times New Roman"/>
                <a:sym typeface="Times New Roman"/>
              </a:rPr>
              <a:t>, J. &amp; </a:t>
            </a:r>
            <a:r>
              <a:rPr lang="en-GB" sz="1200" dirty="0" err="1">
                <a:solidFill>
                  <a:schemeClr val="dk1"/>
                </a:solidFill>
                <a:latin typeface="Times New Roman"/>
                <a:ea typeface="Times New Roman"/>
                <a:cs typeface="Times New Roman"/>
                <a:sym typeface="Times New Roman"/>
              </a:rPr>
              <a:t>Formanek</a:t>
            </a:r>
            <a:r>
              <a:rPr lang="en-GB" sz="1200" dirty="0">
                <a:solidFill>
                  <a:schemeClr val="dk1"/>
                </a:solidFill>
                <a:latin typeface="Times New Roman"/>
                <a:ea typeface="Times New Roman"/>
                <a:cs typeface="Times New Roman"/>
                <a:sym typeface="Times New Roman"/>
              </a:rPr>
              <a:t>, I., 2019. Transformations in strategic business planning in the context of sustainability &amp; business goals setting. Transformations in Business &amp; Economics, 18(2), pp.44-66.</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err="1">
                <a:solidFill>
                  <a:schemeClr val="dk1"/>
                </a:solidFill>
                <a:latin typeface="Times New Roman"/>
                <a:ea typeface="Times New Roman"/>
                <a:cs typeface="Times New Roman"/>
                <a:sym typeface="Times New Roman"/>
              </a:rPr>
              <a:t>Papageorgiou</a:t>
            </a:r>
            <a:r>
              <a:rPr lang="en-GB" sz="1200" dirty="0">
                <a:solidFill>
                  <a:schemeClr val="dk1"/>
                </a:solidFill>
                <a:latin typeface="Times New Roman"/>
                <a:ea typeface="Times New Roman"/>
                <a:cs typeface="Times New Roman"/>
                <a:sym typeface="Times New Roman"/>
              </a:rPr>
              <a:t>, G., Petrakis, C., </a:t>
            </a:r>
            <a:r>
              <a:rPr lang="en-GB" sz="1200" dirty="0" err="1">
                <a:solidFill>
                  <a:schemeClr val="dk1"/>
                </a:solidFill>
                <a:latin typeface="Times New Roman"/>
                <a:ea typeface="Times New Roman"/>
                <a:cs typeface="Times New Roman"/>
                <a:sym typeface="Times New Roman"/>
              </a:rPr>
              <a:t>Ioannou</a:t>
            </a:r>
            <a:r>
              <a:rPr lang="en-GB" sz="1200" dirty="0">
                <a:solidFill>
                  <a:schemeClr val="dk1"/>
                </a:solidFill>
                <a:latin typeface="Times New Roman"/>
                <a:ea typeface="Times New Roman"/>
                <a:cs typeface="Times New Roman"/>
                <a:sym typeface="Times New Roman"/>
              </a:rPr>
              <a:t>, N. &amp; </a:t>
            </a:r>
            <a:r>
              <a:rPr lang="en-GB" sz="1200" dirty="0" err="1">
                <a:solidFill>
                  <a:schemeClr val="dk1"/>
                </a:solidFill>
                <a:latin typeface="Times New Roman"/>
                <a:ea typeface="Times New Roman"/>
                <a:cs typeface="Times New Roman"/>
                <a:sym typeface="Times New Roman"/>
              </a:rPr>
              <a:t>Zagarelou</a:t>
            </a:r>
            <a:r>
              <a:rPr lang="en-GB" sz="1200" dirty="0">
                <a:solidFill>
                  <a:schemeClr val="dk1"/>
                </a:solidFill>
                <a:latin typeface="Times New Roman"/>
                <a:ea typeface="Times New Roman"/>
                <a:cs typeface="Times New Roman"/>
                <a:sym typeface="Times New Roman"/>
              </a:rPr>
              <a:t>, D., 2019, September. Effective business planning for sustainable urban development: the case of active mobility. In ECIE 2019 14th European Conference on Innovation &amp; Entrepreneurship (2 vols) (p. 759). Academic Conferences &amp; publishing limited.</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err="1">
                <a:solidFill>
                  <a:schemeClr val="dk1"/>
                </a:solidFill>
                <a:latin typeface="Times New Roman"/>
                <a:ea typeface="Times New Roman"/>
                <a:cs typeface="Times New Roman"/>
                <a:sym typeface="Times New Roman"/>
              </a:rPr>
              <a:t>Kepczynski</a:t>
            </a:r>
            <a:r>
              <a:rPr lang="en-GB" sz="1200" dirty="0">
                <a:solidFill>
                  <a:schemeClr val="dk1"/>
                </a:solidFill>
                <a:latin typeface="Times New Roman"/>
                <a:ea typeface="Times New Roman"/>
                <a:cs typeface="Times New Roman"/>
                <a:sym typeface="Times New Roman"/>
              </a:rPr>
              <a:t>, R., </a:t>
            </a:r>
            <a:r>
              <a:rPr lang="en-GB" sz="1200" dirty="0" err="1">
                <a:solidFill>
                  <a:schemeClr val="dk1"/>
                </a:solidFill>
                <a:latin typeface="Times New Roman"/>
                <a:ea typeface="Times New Roman"/>
                <a:cs typeface="Times New Roman"/>
                <a:sym typeface="Times New Roman"/>
              </a:rPr>
              <a:t>J&amp;hyala</a:t>
            </a:r>
            <a:r>
              <a:rPr lang="en-GB" sz="1200" dirty="0">
                <a:solidFill>
                  <a:schemeClr val="dk1"/>
                </a:solidFill>
                <a:latin typeface="Times New Roman"/>
                <a:ea typeface="Times New Roman"/>
                <a:cs typeface="Times New Roman"/>
                <a:sym typeface="Times New Roman"/>
              </a:rPr>
              <a:t>, R., Sankaran, G. &amp; </a:t>
            </a:r>
            <a:r>
              <a:rPr lang="en-GB" sz="1200" dirty="0" err="1">
                <a:solidFill>
                  <a:schemeClr val="dk1"/>
                </a:solidFill>
                <a:latin typeface="Times New Roman"/>
                <a:ea typeface="Times New Roman"/>
                <a:cs typeface="Times New Roman"/>
                <a:sym typeface="Times New Roman"/>
              </a:rPr>
              <a:t>Dimofte</a:t>
            </a:r>
            <a:r>
              <a:rPr lang="en-GB" sz="1200" dirty="0">
                <a:solidFill>
                  <a:schemeClr val="dk1"/>
                </a:solidFill>
                <a:latin typeface="Times New Roman"/>
                <a:ea typeface="Times New Roman"/>
                <a:cs typeface="Times New Roman"/>
                <a:sym typeface="Times New Roman"/>
              </a:rPr>
              <a:t>, A., 2018. Integrated Business Planning. Management for Professionals.</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a:solidFill>
                  <a:schemeClr val="dk1"/>
                </a:solidFill>
                <a:latin typeface="Times New Roman"/>
                <a:ea typeface="Times New Roman"/>
                <a:cs typeface="Times New Roman"/>
                <a:sym typeface="Times New Roman"/>
              </a:rPr>
              <a:t>Wei, Y.L., Long, D., Li, Y.K. &amp; Cheng, X.S., 2018. Is business planning useful for the new venture emergence? Moderated by the innovativeness of products. Chinese Management Studies.</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err="1">
                <a:solidFill>
                  <a:schemeClr val="dk1"/>
                </a:solidFill>
                <a:latin typeface="Times New Roman"/>
                <a:ea typeface="Times New Roman"/>
                <a:cs typeface="Times New Roman"/>
                <a:sym typeface="Times New Roman"/>
              </a:rPr>
              <a:t>Faccia</a:t>
            </a:r>
            <a:r>
              <a:rPr lang="en-GB" sz="1200" dirty="0">
                <a:solidFill>
                  <a:schemeClr val="dk1"/>
                </a:solidFill>
                <a:latin typeface="Times New Roman"/>
                <a:ea typeface="Times New Roman"/>
                <a:cs typeface="Times New Roman"/>
                <a:sym typeface="Times New Roman"/>
              </a:rPr>
              <a:t>, A., 2020. Big Data-driven Budgeting &amp; Business Planning.</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err="1">
                <a:solidFill>
                  <a:schemeClr val="dk1"/>
                </a:solidFill>
                <a:latin typeface="Times New Roman"/>
                <a:ea typeface="Times New Roman"/>
                <a:cs typeface="Times New Roman"/>
                <a:sym typeface="Times New Roman"/>
              </a:rPr>
              <a:t>Gatwood</a:t>
            </a:r>
            <a:r>
              <a:rPr lang="en-GB" sz="1200" dirty="0">
                <a:solidFill>
                  <a:schemeClr val="dk1"/>
                </a:solidFill>
                <a:latin typeface="Times New Roman"/>
                <a:ea typeface="Times New Roman"/>
                <a:cs typeface="Times New Roman"/>
                <a:sym typeface="Times New Roman"/>
              </a:rPr>
              <a:t>, J., </a:t>
            </a:r>
            <a:r>
              <a:rPr lang="en-GB" sz="1200" dirty="0" err="1">
                <a:solidFill>
                  <a:schemeClr val="dk1"/>
                </a:solidFill>
                <a:latin typeface="Times New Roman"/>
                <a:ea typeface="Times New Roman"/>
                <a:cs typeface="Times New Roman"/>
                <a:sym typeface="Times New Roman"/>
              </a:rPr>
              <a:t>Hohmeier</a:t>
            </a:r>
            <a:r>
              <a:rPr lang="en-GB" sz="1200" dirty="0">
                <a:solidFill>
                  <a:schemeClr val="dk1"/>
                </a:solidFill>
                <a:latin typeface="Times New Roman"/>
                <a:ea typeface="Times New Roman"/>
                <a:cs typeface="Times New Roman"/>
                <a:sym typeface="Times New Roman"/>
              </a:rPr>
              <a:t>, K., Farr, G. &amp; Eckel, S., 2018. A comparison of approaches to student pharmacist business planning in pharmacy practice management. American journal of pharmaceutical education, 82(5).</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a:solidFill>
                  <a:schemeClr val="dk1"/>
                </a:solidFill>
                <a:latin typeface="Times New Roman"/>
                <a:ea typeface="Times New Roman"/>
                <a:cs typeface="Times New Roman"/>
                <a:sym typeface="Times New Roman"/>
              </a:rPr>
              <a:t>Philips, A., 2019. The Business Planning Tool Kit: A workbook for the primary care team. CRC Press.</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err="1">
                <a:solidFill>
                  <a:schemeClr val="dk1"/>
                </a:solidFill>
                <a:latin typeface="Times New Roman"/>
                <a:ea typeface="Times New Roman"/>
                <a:cs typeface="Times New Roman"/>
                <a:sym typeface="Times New Roman"/>
              </a:rPr>
              <a:t>Bahit</a:t>
            </a:r>
            <a:r>
              <a:rPr lang="en-GB" sz="1200" dirty="0">
                <a:solidFill>
                  <a:schemeClr val="dk1"/>
                </a:solidFill>
                <a:latin typeface="Times New Roman"/>
                <a:ea typeface="Times New Roman"/>
                <a:cs typeface="Times New Roman"/>
                <a:sym typeface="Times New Roman"/>
              </a:rPr>
              <a:t>, M., </a:t>
            </a:r>
            <a:r>
              <a:rPr lang="en-GB" sz="1200" dirty="0" err="1">
                <a:solidFill>
                  <a:schemeClr val="dk1"/>
                </a:solidFill>
                <a:latin typeface="Times New Roman"/>
                <a:ea typeface="Times New Roman"/>
                <a:cs typeface="Times New Roman"/>
                <a:sym typeface="Times New Roman"/>
              </a:rPr>
              <a:t>H&amp;ayani</a:t>
            </a:r>
            <a:r>
              <a:rPr lang="en-GB" sz="1200" dirty="0">
                <a:solidFill>
                  <a:schemeClr val="dk1"/>
                </a:solidFill>
                <a:latin typeface="Times New Roman"/>
                <a:ea typeface="Times New Roman"/>
                <a:cs typeface="Times New Roman"/>
                <a:sym typeface="Times New Roman"/>
              </a:rPr>
              <a:t>, M. &amp; Haryanto, R., 2021, July. Bibliometric Analysis on the Concept of Managing &amp; Integrating ERP (Enterprise Resource Planning) in the MSMEs (Macro, Small &amp; Medium Enterprises) Sector. In 2nd Annual Management, Business &amp; Economic Conference (AMBEC 2020) (pp. 5-9). Atlantis Press.</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a:solidFill>
                  <a:schemeClr val="dk1"/>
                </a:solidFill>
                <a:latin typeface="Times New Roman"/>
                <a:ea typeface="Times New Roman"/>
                <a:cs typeface="Times New Roman"/>
                <a:sym typeface="Times New Roman"/>
              </a:rPr>
              <a:t>Armstrong, A., Brown, L., Davies, G., </a:t>
            </a:r>
            <a:r>
              <a:rPr lang="en-GB" sz="1200" dirty="0" err="1">
                <a:solidFill>
                  <a:schemeClr val="dk1"/>
                </a:solidFill>
                <a:latin typeface="Times New Roman"/>
                <a:ea typeface="Times New Roman"/>
                <a:cs typeface="Times New Roman"/>
                <a:sym typeface="Times New Roman"/>
              </a:rPr>
              <a:t>Whyatt</a:t>
            </a:r>
            <a:r>
              <a:rPr lang="en-GB" sz="1200" dirty="0">
                <a:solidFill>
                  <a:schemeClr val="dk1"/>
                </a:solidFill>
                <a:latin typeface="Times New Roman"/>
                <a:ea typeface="Times New Roman"/>
                <a:cs typeface="Times New Roman"/>
                <a:sym typeface="Times New Roman"/>
              </a:rPr>
              <a:t>, J.D. &amp; Potts, S.G., 2021. Honeybee pollination benefits could inform solar park business cases, planning decisions &amp; environmental sustainability targets. Biological Conservation, 263, p.109332.</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err="1">
                <a:solidFill>
                  <a:schemeClr val="dk1"/>
                </a:solidFill>
                <a:latin typeface="Times New Roman"/>
                <a:ea typeface="Times New Roman"/>
                <a:cs typeface="Times New Roman"/>
                <a:sym typeface="Times New Roman"/>
              </a:rPr>
              <a:t>Soegoto</a:t>
            </a:r>
            <a:r>
              <a:rPr lang="en-GB" sz="1200" dirty="0">
                <a:solidFill>
                  <a:schemeClr val="dk1"/>
                </a:solidFill>
                <a:latin typeface="Times New Roman"/>
                <a:ea typeface="Times New Roman"/>
                <a:cs typeface="Times New Roman"/>
                <a:sym typeface="Times New Roman"/>
              </a:rPr>
              <a:t>, E.S., </a:t>
            </a:r>
            <a:r>
              <a:rPr lang="en-GB" sz="1200" dirty="0" err="1">
                <a:solidFill>
                  <a:schemeClr val="dk1"/>
                </a:solidFill>
                <a:latin typeface="Times New Roman"/>
                <a:ea typeface="Times New Roman"/>
                <a:cs typeface="Times New Roman"/>
                <a:sym typeface="Times New Roman"/>
              </a:rPr>
              <a:t>Fauzi</a:t>
            </a:r>
            <a:r>
              <a:rPr lang="en-GB" sz="1200" dirty="0">
                <a:solidFill>
                  <a:schemeClr val="dk1"/>
                </a:solidFill>
                <a:latin typeface="Times New Roman"/>
                <a:ea typeface="Times New Roman"/>
                <a:cs typeface="Times New Roman"/>
                <a:sym typeface="Times New Roman"/>
              </a:rPr>
              <a:t>, S.I. &amp; Valentina, T., 2019, December. Relationship between enterprise architectures planning &amp; information system. In Journal of Physics: Conference Series (Vol. 1402, No. 6, p. 066078). IOP Publishing.</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err="1">
                <a:solidFill>
                  <a:schemeClr val="dk1"/>
                </a:solidFill>
                <a:latin typeface="Times New Roman"/>
                <a:ea typeface="Times New Roman"/>
                <a:cs typeface="Times New Roman"/>
                <a:sym typeface="Times New Roman"/>
              </a:rPr>
              <a:t>Suriyanti</a:t>
            </a:r>
            <a:r>
              <a:rPr lang="en-GB" sz="1200" dirty="0">
                <a:solidFill>
                  <a:schemeClr val="dk1"/>
                </a:solidFill>
                <a:latin typeface="Times New Roman"/>
                <a:ea typeface="Times New Roman"/>
                <a:cs typeface="Times New Roman"/>
                <a:sym typeface="Times New Roman"/>
              </a:rPr>
              <a:t>, S., 2020. Planning strategy of operation business &amp; maintenance by analytical hierarchy process &amp; strength, weakness, opportunity, &amp; threat integration for energy sustainability. 670216917.</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a:solidFill>
                  <a:schemeClr val="dk1"/>
                </a:solidFill>
                <a:latin typeface="Times New Roman"/>
                <a:ea typeface="Times New Roman"/>
                <a:cs typeface="Times New Roman"/>
                <a:sym typeface="Times New Roman"/>
              </a:rPr>
              <a:t>Mukherjee, M., Chatterjee, R., Khanna, B.K., Dhillon, P.P.S., Kumar, A., </a:t>
            </a:r>
            <a:r>
              <a:rPr lang="en-GB" sz="1200" dirty="0" err="1">
                <a:solidFill>
                  <a:schemeClr val="dk1"/>
                </a:solidFill>
                <a:latin typeface="Times New Roman"/>
                <a:ea typeface="Times New Roman"/>
                <a:cs typeface="Times New Roman"/>
                <a:sym typeface="Times New Roman"/>
              </a:rPr>
              <a:t>Bajwa</a:t>
            </a:r>
            <a:r>
              <a:rPr lang="en-GB" sz="1200" dirty="0">
                <a:solidFill>
                  <a:schemeClr val="dk1"/>
                </a:solidFill>
                <a:latin typeface="Times New Roman"/>
                <a:ea typeface="Times New Roman"/>
                <a:cs typeface="Times New Roman"/>
                <a:sym typeface="Times New Roman"/>
              </a:rPr>
              <a:t>, S., Prakash, A. &amp; Shaw, R., 2020. Ecosystem-centric business continuity planning (eco-centric BCP): A post COVID19 new normal. Progress in Disaster Science, 7, p.100117.</a:t>
            </a:r>
            <a:endParaRPr sz="1200" dirty="0">
              <a:solidFill>
                <a:schemeClr val="dk1"/>
              </a:solidFill>
              <a:latin typeface="Times New Roman"/>
              <a:ea typeface="Times New Roman"/>
              <a:cs typeface="Times New Roman"/>
              <a:sym typeface="Times New Roman"/>
            </a:endParaRPr>
          </a:p>
          <a:p>
            <a:pPr marL="457200" lvl="0" indent="-270510" algn="just" rtl="0">
              <a:lnSpc>
                <a:spcPct val="150000"/>
              </a:lnSpc>
              <a:spcBef>
                <a:spcPts val="0"/>
              </a:spcBef>
              <a:spcAft>
                <a:spcPts val="0"/>
              </a:spcAft>
              <a:buClr>
                <a:schemeClr val="dk1"/>
              </a:buClr>
              <a:buSzPct val="100000"/>
              <a:buFont typeface="Times New Roman"/>
              <a:buChar char="●"/>
            </a:pPr>
            <a:r>
              <a:rPr lang="en-GB" sz="1200" dirty="0" err="1">
                <a:solidFill>
                  <a:schemeClr val="dk1"/>
                </a:solidFill>
                <a:latin typeface="Times New Roman"/>
                <a:ea typeface="Times New Roman"/>
                <a:cs typeface="Times New Roman"/>
                <a:sym typeface="Times New Roman"/>
              </a:rPr>
              <a:t>Nekhaychuk</a:t>
            </a:r>
            <a:r>
              <a:rPr lang="en-GB" sz="1200" dirty="0">
                <a:solidFill>
                  <a:schemeClr val="dk1"/>
                </a:solidFill>
                <a:latin typeface="Times New Roman"/>
                <a:ea typeface="Times New Roman"/>
                <a:cs typeface="Times New Roman"/>
                <a:sym typeface="Times New Roman"/>
              </a:rPr>
              <a:t>, D., </a:t>
            </a:r>
            <a:r>
              <a:rPr lang="en-GB" sz="1200" dirty="0" err="1">
                <a:solidFill>
                  <a:schemeClr val="dk1"/>
                </a:solidFill>
                <a:latin typeface="Times New Roman"/>
                <a:ea typeface="Times New Roman"/>
                <a:cs typeface="Times New Roman"/>
                <a:sym typeface="Times New Roman"/>
              </a:rPr>
              <a:t>Nogas</a:t>
            </a:r>
            <a:r>
              <a:rPr lang="en-GB" sz="1200" dirty="0">
                <a:solidFill>
                  <a:schemeClr val="dk1"/>
                </a:solidFill>
                <a:latin typeface="Times New Roman"/>
                <a:ea typeface="Times New Roman"/>
                <a:cs typeface="Times New Roman"/>
                <a:sym typeface="Times New Roman"/>
              </a:rPr>
              <a:t>, I., </a:t>
            </a:r>
            <a:r>
              <a:rPr lang="en-GB" sz="1200" dirty="0" err="1">
                <a:solidFill>
                  <a:schemeClr val="dk1"/>
                </a:solidFill>
                <a:latin typeface="Times New Roman"/>
                <a:ea typeface="Times New Roman"/>
                <a:cs typeface="Times New Roman"/>
                <a:sym typeface="Times New Roman"/>
              </a:rPr>
              <a:t>Nekhaychuk</a:t>
            </a:r>
            <a:r>
              <a:rPr lang="en-GB" sz="1200" dirty="0">
                <a:solidFill>
                  <a:schemeClr val="dk1"/>
                </a:solidFill>
                <a:latin typeface="Times New Roman"/>
                <a:ea typeface="Times New Roman"/>
                <a:cs typeface="Times New Roman"/>
                <a:sym typeface="Times New Roman"/>
              </a:rPr>
              <a:t>, E. &amp; </a:t>
            </a:r>
            <a:r>
              <a:rPr lang="en-GB" sz="1200" dirty="0" err="1">
                <a:solidFill>
                  <a:schemeClr val="dk1"/>
                </a:solidFill>
                <a:latin typeface="Times New Roman"/>
                <a:ea typeface="Times New Roman"/>
                <a:cs typeface="Times New Roman"/>
                <a:sym typeface="Times New Roman"/>
              </a:rPr>
              <a:t>Dzhelilov</a:t>
            </a:r>
            <a:r>
              <a:rPr lang="en-GB" sz="1200" dirty="0">
                <a:solidFill>
                  <a:schemeClr val="dk1"/>
                </a:solidFill>
                <a:latin typeface="Times New Roman"/>
                <a:ea typeface="Times New Roman"/>
                <a:cs typeface="Times New Roman"/>
                <a:sym typeface="Times New Roman"/>
              </a:rPr>
              <a:t>, A., 2019, June. The financial planning &amp; its tasks in modern models of enterprise management. In Volgograd State University International Scientific Conference" Competitive, Sustainable &amp; Safe Development of the Regional Economy"(CSSDRE 2019) (pp. 38-41). Atlantis Press.</a:t>
            </a:r>
            <a:endParaRPr sz="1200" dirty="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3"/>
          <p:cNvPicPr preferRelativeResize="0"/>
          <p:nvPr/>
        </p:nvPicPr>
        <p:blipFill rotWithShape="1">
          <a:blip r:embed="rId3">
            <a:alphaModFix/>
          </a:blip>
          <a:src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a:spLocks noGrp="1"/>
          </p:cNvSpPr>
          <p:nvPr>
            <p:ph type="title"/>
          </p:nvPr>
        </p:nvSpPr>
        <p:spPr>
          <a:xfrm>
            <a:off x="344357" y="-1"/>
            <a:ext cx="8520600" cy="1012371"/>
          </a:xfrm>
          <a:prstGeom prst="rect">
            <a:avLst/>
          </a:prstGeom>
          <a:noFill/>
          <a:ln>
            <a:noFill/>
          </a:ln>
        </p:spPr>
        <p:txBody>
          <a:bodyPr spcFirstLastPara="1" wrap="square" lIns="91425" tIns="91425" rIns="91425" bIns="91425" anchor="t" anchorCtr="0">
            <a:normAutofit/>
          </a:bodyPr>
          <a:lstStyle/>
          <a:p>
            <a:pPr marL="0" lvl="0" indent="0" algn="ctr" rtl="0">
              <a:lnSpc>
                <a:spcPct val="150000"/>
              </a:lnSpc>
              <a:spcBef>
                <a:spcPts val="0"/>
              </a:spcBef>
              <a:spcAft>
                <a:spcPts val="0"/>
              </a:spcAft>
              <a:buSzPts val="2800"/>
              <a:buNone/>
            </a:pPr>
            <a:r>
              <a:rPr lang="en-GB" sz="2500" b="1">
                <a:latin typeface="Times New Roman"/>
                <a:ea typeface="Times New Roman"/>
                <a:cs typeface="Times New Roman"/>
                <a:sym typeface="Times New Roman"/>
              </a:rPr>
              <a:t>BUSINESS PLAN</a:t>
            </a:r>
            <a:endParaRPr sz="2500" b="1">
              <a:latin typeface="Times New Roman"/>
              <a:ea typeface="Times New Roman"/>
              <a:cs typeface="Times New Roman"/>
              <a:sym typeface="Times New Roman"/>
            </a:endParaRPr>
          </a:p>
        </p:txBody>
      </p:sp>
      <p:sp>
        <p:nvSpPr>
          <p:cNvPr id="60" name="Google Shape;60;p2"/>
          <p:cNvSpPr txBox="1">
            <a:spLocks noGrp="1"/>
          </p:cNvSpPr>
          <p:nvPr>
            <p:ph type="body" idx="1"/>
          </p:nvPr>
        </p:nvSpPr>
        <p:spPr>
          <a:xfrm>
            <a:off x="311700" y="1152475"/>
            <a:ext cx="3403800" cy="3416400"/>
          </a:xfrm>
          <a:prstGeom prst="rect">
            <a:avLst/>
          </a:prstGeom>
          <a:noFill/>
          <a:ln>
            <a:noFill/>
          </a:ln>
        </p:spPr>
        <p:txBody>
          <a:bodyPr spcFirstLastPara="1" wrap="square" lIns="91425" tIns="91425" rIns="91425" bIns="91425" anchor="t" anchorCtr="0">
            <a:noAutofit/>
          </a:bodyPr>
          <a:lstStyle/>
          <a:p>
            <a:pPr marL="457200" lvl="0" indent="-336232" algn="just" rtl="0">
              <a:lnSpc>
                <a:spcPct val="150000"/>
              </a:lnSpc>
              <a:spcBef>
                <a:spcPts val="0"/>
              </a:spcBef>
              <a:spcAft>
                <a:spcPts val="0"/>
              </a:spcAft>
              <a:buSzPts val="1695"/>
              <a:buFont typeface="Times New Roman"/>
              <a:buChar char="●"/>
            </a:pPr>
            <a:r>
              <a:rPr lang="en-GB" sz="1230">
                <a:solidFill>
                  <a:schemeClr val="dk1"/>
                </a:solidFill>
                <a:latin typeface="Times New Roman"/>
                <a:ea typeface="Times New Roman"/>
                <a:cs typeface="Times New Roman"/>
                <a:sym typeface="Times New Roman"/>
              </a:rPr>
              <a:t>Establishing foodies knot  business in Brampton,  Ontario part of greater toronto food help to gain customer attention (Schlegel </a:t>
            </a:r>
            <a:r>
              <a:rPr lang="en-GB" sz="1230" i="1">
                <a:solidFill>
                  <a:schemeClr val="dk1"/>
                </a:solidFill>
                <a:latin typeface="Times New Roman"/>
                <a:ea typeface="Times New Roman"/>
                <a:cs typeface="Times New Roman"/>
                <a:sym typeface="Times New Roman"/>
              </a:rPr>
              <a:t>et al. </a:t>
            </a:r>
            <a:r>
              <a:rPr lang="en-GB" sz="1230">
                <a:solidFill>
                  <a:schemeClr val="dk1"/>
                </a:solidFill>
                <a:latin typeface="Times New Roman"/>
                <a:ea typeface="Times New Roman"/>
                <a:cs typeface="Times New Roman"/>
                <a:sym typeface="Times New Roman"/>
              </a:rPr>
              <a:t>2020)</a:t>
            </a:r>
            <a:endParaRPr sz="1230">
              <a:solidFill>
                <a:schemeClr val="dk1"/>
              </a:solidFill>
              <a:latin typeface="Times New Roman"/>
              <a:ea typeface="Times New Roman"/>
              <a:cs typeface="Times New Roman"/>
              <a:sym typeface="Times New Roman"/>
            </a:endParaRPr>
          </a:p>
          <a:p>
            <a:pPr marL="457200" lvl="0" indent="-306705" algn="just" rtl="0">
              <a:lnSpc>
                <a:spcPct val="150000"/>
              </a:lnSpc>
              <a:spcBef>
                <a:spcPts val="0"/>
              </a:spcBef>
              <a:spcAft>
                <a:spcPts val="0"/>
              </a:spcAft>
              <a:buClr>
                <a:schemeClr val="dk1"/>
              </a:buClr>
              <a:buSzPts val="1230"/>
              <a:buFont typeface="Times New Roman"/>
              <a:buChar char="●"/>
            </a:pPr>
            <a:r>
              <a:rPr lang="en-GB" sz="1230">
                <a:solidFill>
                  <a:schemeClr val="dk1"/>
                </a:solidFill>
                <a:latin typeface="Times New Roman"/>
                <a:ea typeface="Times New Roman"/>
                <a:cs typeface="Times New Roman"/>
                <a:sym typeface="Times New Roman"/>
              </a:rPr>
              <a:t>Business is going to start with $ 130000 </a:t>
            </a:r>
            <a:endParaRPr sz="1230">
              <a:solidFill>
                <a:schemeClr val="dk1"/>
              </a:solidFill>
              <a:latin typeface="Times New Roman"/>
              <a:ea typeface="Times New Roman"/>
              <a:cs typeface="Times New Roman"/>
              <a:sym typeface="Times New Roman"/>
            </a:endParaRPr>
          </a:p>
          <a:p>
            <a:pPr marL="457200" lvl="0" indent="-306705" algn="just" rtl="0">
              <a:lnSpc>
                <a:spcPct val="150000"/>
              </a:lnSpc>
              <a:spcBef>
                <a:spcPts val="0"/>
              </a:spcBef>
              <a:spcAft>
                <a:spcPts val="0"/>
              </a:spcAft>
              <a:buClr>
                <a:schemeClr val="dk1"/>
              </a:buClr>
              <a:buSzPts val="1230"/>
              <a:buFont typeface="Times New Roman"/>
              <a:buChar char="●"/>
            </a:pPr>
            <a:r>
              <a:rPr lang="en-GB" sz="1230">
                <a:solidFill>
                  <a:schemeClr val="dk1"/>
                </a:solidFill>
                <a:latin typeface="Times New Roman"/>
                <a:ea typeface="Times New Roman"/>
                <a:cs typeface="Times New Roman"/>
                <a:sym typeface="Times New Roman"/>
              </a:rPr>
              <a:t>Operational and marketing activities used to identify potential customers</a:t>
            </a:r>
            <a:endParaRPr sz="1230">
              <a:solidFill>
                <a:schemeClr val="dk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SzPts val="852"/>
              <a:buNone/>
            </a:pPr>
            <a:endParaRPr sz="1230">
              <a:solidFill>
                <a:schemeClr val="dk1"/>
              </a:solidFill>
              <a:latin typeface="Times New Roman"/>
              <a:ea typeface="Times New Roman"/>
              <a:cs typeface="Times New Roman"/>
              <a:sym typeface="Times New Roman"/>
            </a:endParaRPr>
          </a:p>
        </p:txBody>
      </p:sp>
      <p:pic>
        <p:nvPicPr>
          <p:cNvPr id="61" name="Google Shape;61;p2"/>
          <p:cNvPicPr preferRelativeResize="0"/>
          <p:nvPr/>
        </p:nvPicPr>
        <p:blipFill>
          <a:blip r:embed="rId3">
            <a:alphaModFix/>
          </a:blip>
          <a:stretch>
            <a:fillRect/>
          </a:stretch>
        </p:blipFill>
        <p:spPr>
          <a:xfrm>
            <a:off x="4666282" y="1152475"/>
            <a:ext cx="4198675"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body" idx="1"/>
          </p:nvPr>
        </p:nvSpPr>
        <p:spPr>
          <a:xfrm>
            <a:off x="311700" y="1463825"/>
            <a:ext cx="3868500" cy="3179700"/>
          </a:xfrm>
          <a:prstGeom prst="rect">
            <a:avLst/>
          </a:prstGeom>
          <a:noFill/>
          <a:ln>
            <a:noFill/>
          </a:ln>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200" b="1" i="1">
                <a:solidFill>
                  <a:schemeClr val="dk1"/>
                </a:solidFill>
                <a:latin typeface="Times New Roman"/>
                <a:ea typeface="Times New Roman"/>
                <a:cs typeface="Times New Roman"/>
                <a:sym typeface="Times New Roman"/>
              </a:rPr>
              <a:t>Extra leverage making competitive advantage </a:t>
            </a:r>
            <a:r>
              <a:rPr lang="en-GB" sz="1200" b="1">
                <a:solidFill>
                  <a:schemeClr val="dk1"/>
                </a:solidFill>
                <a:latin typeface="Times New Roman"/>
                <a:ea typeface="Times New Roman"/>
                <a:cs typeface="Times New Roman"/>
                <a:sym typeface="Times New Roman"/>
              </a:rPr>
              <a:t>(Cheah </a:t>
            </a:r>
            <a:r>
              <a:rPr lang="en-GB" sz="1200" b="1" i="1">
                <a:solidFill>
                  <a:schemeClr val="dk1"/>
                </a:solidFill>
                <a:latin typeface="Times New Roman"/>
                <a:ea typeface="Times New Roman"/>
                <a:cs typeface="Times New Roman"/>
                <a:sym typeface="Times New Roman"/>
              </a:rPr>
              <a:t>et al. </a:t>
            </a:r>
            <a:r>
              <a:rPr lang="en-GB" sz="1200" b="1">
                <a:solidFill>
                  <a:schemeClr val="dk1"/>
                </a:solidFill>
                <a:latin typeface="Times New Roman"/>
                <a:ea typeface="Times New Roman"/>
                <a:cs typeface="Times New Roman"/>
                <a:sym typeface="Times New Roman"/>
              </a:rPr>
              <a:t>2019)</a:t>
            </a:r>
            <a:endParaRPr sz="1200" b="1">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b="1" i="1">
                <a:solidFill>
                  <a:schemeClr val="dk1"/>
                </a:solidFill>
                <a:latin typeface="Times New Roman"/>
                <a:ea typeface="Times New Roman"/>
                <a:cs typeface="Times New Roman"/>
                <a:sym typeface="Times New Roman"/>
              </a:rPr>
              <a:t>Restaurant chains along with online food delivery service</a:t>
            </a:r>
            <a:endParaRPr sz="1200" b="1" i="1">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b="1" i="1">
                <a:solidFill>
                  <a:schemeClr val="dk1"/>
                </a:solidFill>
                <a:latin typeface="Times New Roman"/>
                <a:ea typeface="Times New Roman"/>
                <a:cs typeface="Times New Roman"/>
                <a:sym typeface="Times New Roman"/>
              </a:rPr>
              <a:t>Maximum sales volume by selling food</a:t>
            </a:r>
            <a:endParaRPr sz="1200" b="1" i="1">
              <a:solidFill>
                <a:schemeClr val="dk1"/>
              </a:solidFill>
              <a:latin typeface="Times New Roman"/>
              <a:ea typeface="Times New Roman"/>
              <a:cs typeface="Times New Roman"/>
              <a:sym typeface="Times New Roman"/>
            </a:endParaRPr>
          </a:p>
          <a:p>
            <a:pPr marL="457200" lvl="0" indent="-228600" algn="just" rtl="0">
              <a:lnSpc>
                <a:spcPct val="150000"/>
              </a:lnSpc>
              <a:spcBef>
                <a:spcPts val="0"/>
              </a:spcBef>
              <a:spcAft>
                <a:spcPts val="0"/>
              </a:spcAft>
              <a:buSzPts val="1800"/>
              <a:buNone/>
            </a:pPr>
            <a:endParaRPr sz="1000">
              <a:solidFill>
                <a:schemeClr val="dk1"/>
              </a:solidFill>
              <a:latin typeface="Times New Roman"/>
              <a:ea typeface="Times New Roman"/>
              <a:cs typeface="Times New Roman"/>
              <a:sym typeface="Times New Roman"/>
            </a:endParaRPr>
          </a:p>
        </p:txBody>
      </p:sp>
      <p:sp>
        <p:nvSpPr>
          <p:cNvPr id="67" name="Google Shape;67;p3"/>
          <p:cNvSpPr txBox="1"/>
          <p:nvPr/>
        </p:nvSpPr>
        <p:spPr>
          <a:xfrm>
            <a:off x="402750" y="217025"/>
            <a:ext cx="79146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200000"/>
              </a:lnSpc>
              <a:spcBef>
                <a:spcPts val="0"/>
              </a:spcBef>
              <a:spcAft>
                <a:spcPts val="0"/>
              </a:spcAft>
              <a:buNone/>
            </a:pPr>
            <a:r>
              <a:rPr lang="en-GB" sz="2500" b="1">
                <a:latin typeface="Times New Roman"/>
                <a:ea typeface="Times New Roman"/>
                <a:cs typeface="Times New Roman"/>
                <a:sym typeface="Times New Roman"/>
              </a:rPr>
              <a:t>VISION AND MISSION</a:t>
            </a:r>
            <a:endParaRPr sz="2500" b="1">
              <a:latin typeface="Times New Roman"/>
              <a:ea typeface="Times New Roman"/>
              <a:cs typeface="Times New Roman"/>
              <a:sym typeface="Times New Roman"/>
            </a:endParaRPr>
          </a:p>
        </p:txBody>
      </p:sp>
      <p:pic>
        <p:nvPicPr>
          <p:cNvPr id="68" name="Google Shape;68;p3"/>
          <p:cNvPicPr preferRelativeResize="0"/>
          <p:nvPr/>
        </p:nvPicPr>
        <p:blipFill>
          <a:blip r:embed="rId3">
            <a:alphaModFix/>
          </a:blip>
          <a:stretch>
            <a:fillRect/>
          </a:stretch>
        </p:blipFill>
        <p:spPr>
          <a:xfrm>
            <a:off x="4305750" y="1356750"/>
            <a:ext cx="4659000" cy="29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333472" y="140225"/>
            <a:ext cx="8520600" cy="872146"/>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0"/>
              </a:spcBef>
              <a:spcAft>
                <a:spcPts val="0"/>
              </a:spcAft>
              <a:buSzPts val="2800"/>
              <a:buNone/>
            </a:pPr>
            <a:r>
              <a:rPr lang="en-GB" sz="2500" b="1">
                <a:latin typeface="Times New Roman"/>
                <a:ea typeface="Times New Roman"/>
                <a:cs typeface="Times New Roman"/>
                <a:sym typeface="Times New Roman"/>
              </a:rPr>
              <a:t>BUSINESS GOALS AND OBJECTIVES </a:t>
            </a:r>
            <a:endParaRPr sz="2500" b="1">
              <a:latin typeface="Times New Roman"/>
              <a:ea typeface="Times New Roman"/>
              <a:cs typeface="Times New Roman"/>
              <a:sym typeface="Times New Roman"/>
            </a:endParaRPr>
          </a:p>
        </p:txBody>
      </p:sp>
      <p:sp>
        <p:nvSpPr>
          <p:cNvPr id="74" name="Google Shape;74;p4"/>
          <p:cNvSpPr txBox="1">
            <a:spLocks noGrp="1"/>
          </p:cNvSpPr>
          <p:nvPr>
            <p:ph type="body" idx="1"/>
          </p:nvPr>
        </p:nvSpPr>
        <p:spPr>
          <a:xfrm>
            <a:off x="311700" y="1168375"/>
            <a:ext cx="4012500" cy="3400500"/>
          </a:xfrm>
          <a:prstGeom prst="rect">
            <a:avLst/>
          </a:prstGeom>
          <a:noFill/>
          <a:ln>
            <a:noFill/>
          </a:ln>
        </p:spPr>
        <p:txBody>
          <a:bodyPr spcFirstLastPara="1" wrap="square" lIns="91425" tIns="91425" rIns="91425" bIns="91425" anchor="t" anchorCtr="0">
            <a:no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Expand with adequate resources (Rajnoha et al. 2019)</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Objectives and goals are oriented with financial development </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Achieve growth of revenue around 120%</a:t>
            </a:r>
            <a:endParaRPr sz="1200">
              <a:solidFill>
                <a:schemeClr val="dk1"/>
              </a:solidFill>
              <a:latin typeface="Times New Roman"/>
              <a:ea typeface="Times New Roman"/>
              <a:cs typeface="Times New Roman"/>
              <a:sym typeface="Times New Roman"/>
            </a:endParaRPr>
          </a:p>
        </p:txBody>
      </p:sp>
      <p:pic>
        <p:nvPicPr>
          <p:cNvPr id="75" name="Google Shape;75;p4"/>
          <p:cNvPicPr preferRelativeResize="0"/>
          <p:nvPr/>
        </p:nvPicPr>
        <p:blipFill>
          <a:blip r:embed="rId3">
            <a:alphaModFix/>
          </a:blip>
          <a:stretch>
            <a:fillRect/>
          </a:stretch>
        </p:blipFill>
        <p:spPr>
          <a:xfrm>
            <a:off x="4633175" y="1164775"/>
            <a:ext cx="3666250" cy="246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body" idx="1"/>
          </p:nvPr>
        </p:nvSpPr>
        <p:spPr>
          <a:xfrm>
            <a:off x="311700" y="1152475"/>
            <a:ext cx="4118700" cy="34164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Customer trust and meet all requirements of customers (Papageorgiou </a:t>
            </a:r>
            <a:r>
              <a:rPr lang="en-GB" sz="1200" i="1">
                <a:solidFill>
                  <a:schemeClr val="dk1"/>
                </a:solidFill>
                <a:latin typeface="Times New Roman"/>
                <a:ea typeface="Times New Roman"/>
                <a:cs typeface="Times New Roman"/>
                <a:sym typeface="Times New Roman"/>
              </a:rPr>
              <a:t>et al. 2</a:t>
            </a:r>
            <a:r>
              <a:rPr lang="en-GB" sz="1200">
                <a:solidFill>
                  <a:schemeClr val="dk1"/>
                </a:solidFill>
                <a:latin typeface="Times New Roman"/>
                <a:ea typeface="Times New Roman"/>
                <a:cs typeface="Times New Roman"/>
                <a:sym typeface="Times New Roman"/>
              </a:rPr>
              <a:t>019)</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 </a:t>
            </a:r>
            <a:r>
              <a:rPr lang="en-GB" sz="1200" b="1" i="1">
                <a:solidFill>
                  <a:schemeClr val="dk1"/>
                </a:solidFill>
                <a:latin typeface="Times New Roman"/>
                <a:ea typeface="Times New Roman"/>
                <a:cs typeface="Times New Roman"/>
                <a:sym typeface="Times New Roman"/>
              </a:rPr>
              <a:t>Poutine, Som tam, Tacos and Mexican Pasta </a:t>
            </a:r>
            <a:r>
              <a:rPr lang="en-GB" sz="1200">
                <a:solidFill>
                  <a:schemeClr val="dk1"/>
                </a:solidFill>
                <a:latin typeface="Times New Roman"/>
                <a:ea typeface="Times New Roman"/>
                <a:cs typeface="Times New Roman"/>
                <a:sym typeface="Times New Roman"/>
              </a:rPr>
              <a:t>as prime products</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product quality would be going to target customers</a:t>
            </a:r>
            <a:endParaRPr sz="1200">
              <a:solidFill>
                <a:schemeClr val="dk1"/>
              </a:solidFill>
              <a:latin typeface="Times New Roman"/>
              <a:ea typeface="Times New Roman"/>
              <a:cs typeface="Times New Roman"/>
              <a:sym typeface="Times New Roman"/>
            </a:endParaRPr>
          </a:p>
        </p:txBody>
      </p:sp>
      <p:sp>
        <p:nvSpPr>
          <p:cNvPr id="81" name="Google Shape;81;p5"/>
          <p:cNvSpPr txBox="1"/>
          <p:nvPr/>
        </p:nvSpPr>
        <p:spPr>
          <a:xfrm>
            <a:off x="293914" y="195943"/>
            <a:ext cx="82623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2500" b="1">
                <a:latin typeface="Times New Roman"/>
                <a:ea typeface="Times New Roman"/>
                <a:cs typeface="Times New Roman"/>
                <a:sym typeface="Times New Roman"/>
              </a:rPr>
              <a:t>PRODUCTS OFFERED</a:t>
            </a:r>
            <a:endParaRPr sz="2500" b="1" i="0" u="none" strike="noStrike" cap="none">
              <a:solidFill>
                <a:srgbClr val="000000"/>
              </a:solidFill>
              <a:latin typeface="Times New Roman"/>
              <a:ea typeface="Times New Roman"/>
              <a:cs typeface="Times New Roman"/>
              <a:sym typeface="Times New Roman"/>
            </a:endParaRPr>
          </a:p>
        </p:txBody>
      </p:sp>
      <p:pic>
        <p:nvPicPr>
          <p:cNvPr id="82" name="Google Shape;82;p5"/>
          <p:cNvPicPr preferRelativeResize="0"/>
          <p:nvPr/>
        </p:nvPicPr>
        <p:blipFill>
          <a:blip r:embed="rId3">
            <a:alphaModFix/>
          </a:blip>
          <a:stretch>
            <a:fillRect/>
          </a:stretch>
        </p:blipFill>
        <p:spPr>
          <a:xfrm>
            <a:off x="4582800" y="825350"/>
            <a:ext cx="4253824" cy="3828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311700" y="183767"/>
            <a:ext cx="8520600" cy="83948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500" b="1">
                <a:latin typeface="Times New Roman"/>
                <a:ea typeface="Times New Roman"/>
                <a:cs typeface="Times New Roman"/>
                <a:sym typeface="Times New Roman"/>
              </a:rPr>
              <a:t>OBJECTIVES</a:t>
            </a:r>
            <a:endParaRPr sz="2500" b="1">
              <a:latin typeface="Times New Roman"/>
              <a:ea typeface="Times New Roman"/>
              <a:cs typeface="Times New Roman"/>
              <a:sym typeface="Times New Roman"/>
            </a:endParaRPr>
          </a:p>
        </p:txBody>
      </p:sp>
      <p:sp>
        <p:nvSpPr>
          <p:cNvPr id="88" name="Google Shape;88;p6"/>
          <p:cNvSpPr txBox="1">
            <a:spLocks noGrp="1"/>
          </p:cNvSpPr>
          <p:nvPr>
            <p:ph type="body" idx="1"/>
          </p:nvPr>
        </p:nvSpPr>
        <p:spPr>
          <a:xfrm>
            <a:off x="266432" y="1152475"/>
            <a:ext cx="4097014" cy="3416400"/>
          </a:xfrm>
          <a:prstGeom prst="rect">
            <a:avLst/>
          </a:prstGeom>
          <a:noFill/>
          <a:ln>
            <a:noFill/>
          </a:ln>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Expected profitability through business operation (Kepczynski et al. 2018)</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Total sales of this business industry has gained 36.8%</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Canada is 5.19% that indicates potentiality of future growth financial year 2022</a:t>
            </a:r>
            <a:endParaRPr sz="1200">
              <a:solidFill>
                <a:schemeClr val="dk1"/>
              </a:solidFill>
              <a:latin typeface="Times New Roman"/>
              <a:ea typeface="Times New Roman"/>
              <a:cs typeface="Times New Roman"/>
              <a:sym typeface="Times New Roman"/>
            </a:endParaRPr>
          </a:p>
        </p:txBody>
      </p:sp>
      <p:pic>
        <p:nvPicPr>
          <p:cNvPr id="89" name="Google Shape;89;p6"/>
          <p:cNvPicPr preferRelativeResize="0"/>
          <p:nvPr/>
        </p:nvPicPr>
        <p:blipFill>
          <a:blip r:embed="rId3">
            <a:alphaModFix/>
          </a:blip>
          <a:stretch>
            <a:fillRect/>
          </a:stretch>
        </p:blipFill>
        <p:spPr>
          <a:xfrm>
            <a:off x="4515846" y="1175656"/>
            <a:ext cx="4475754" cy="33568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body" idx="1"/>
          </p:nvPr>
        </p:nvSpPr>
        <p:spPr>
          <a:xfrm>
            <a:off x="311700" y="1410100"/>
            <a:ext cx="3650700" cy="3158700"/>
          </a:xfrm>
          <a:prstGeom prst="rect">
            <a:avLst/>
          </a:prstGeom>
          <a:noFill/>
          <a:ln>
            <a:noFill/>
          </a:ln>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200">
                <a:solidFill>
                  <a:schemeClr val="dk1"/>
                </a:solidFill>
                <a:latin typeface="Times New Roman"/>
                <a:ea typeface="Times New Roman"/>
                <a:cs typeface="Times New Roman"/>
                <a:sym typeface="Times New Roman"/>
              </a:rPr>
              <a:t>Potential to achieve </a:t>
            </a:r>
            <a:r>
              <a:rPr lang="en-GB" sz="1200" b="1" i="1">
                <a:solidFill>
                  <a:schemeClr val="dk1"/>
                </a:solidFill>
                <a:latin typeface="Times New Roman"/>
                <a:ea typeface="Times New Roman"/>
                <a:cs typeface="Times New Roman"/>
                <a:sym typeface="Times New Roman"/>
              </a:rPr>
              <a:t>30% -40%</a:t>
            </a:r>
            <a:r>
              <a:rPr lang="en-GB" sz="1200">
                <a:solidFill>
                  <a:schemeClr val="dk1"/>
                </a:solidFill>
                <a:latin typeface="Times New Roman"/>
                <a:ea typeface="Times New Roman"/>
                <a:cs typeface="Times New Roman"/>
                <a:sym typeface="Times New Roman"/>
              </a:rPr>
              <a:t> revenue</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That is going to deliver effective business operations (Wei et al. 2018)</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Canada has achieved US$137.90bn revenue</a:t>
            </a:r>
            <a:endParaRPr sz="1200">
              <a:solidFill>
                <a:schemeClr val="dk1"/>
              </a:solidFill>
              <a:latin typeface="Times New Roman"/>
              <a:ea typeface="Times New Roman"/>
              <a:cs typeface="Times New Roman"/>
              <a:sym typeface="Times New Roman"/>
            </a:endParaRPr>
          </a:p>
        </p:txBody>
      </p:sp>
      <p:sp>
        <p:nvSpPr>
          <p:cNvPr id="95" name="Google Shape;95;p7"/>
          <p:cNvSpPr txBox="1"/>
          <p:nvPr/>
        </p:nvSpPr>
        <p:spPr>
          <a:xfrm>
            <a:off x="326571" y="217714"/>
            <a:ext cx="8556300" cy="477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Font typeface="Arial"/>
              <a:buNone/>
            </a:pPr>
            <a:r>
              <a:rPr lang="en-GB" sz="2500" b="1">
                <a:latin typeface="Times New Roman"/>
                <a:ea typeface="Times New Roman"/>
                <a:cs typeface="Times New Roman"/>
                <a:sym typeface="Times New Roman"/>
              </a:rPr>
              <a:t>PEST analysis </a:t>
            </a:r>
            <a:endParaRPr sz="2500" b="1" i="0" u="none" strike="noStrike" cap="none">
              <a:solidFill>
                <a:srgbClr val="000000"/>
              </a:solidFill>
              <a:latin typeface="Times New Roman"/>
              <a:ea typeface="Times New Roman"/>
              <a:cs typeface="Times New Roman"/>
              <a:sym typeface="Times New Roman"/>
            </a:endParaRPr>
          </a:p>
        </p:txBody>
      </p:sp>
      <p:pic>
        <p:nvPicPr>
          <p:cNvPr id="96" name="Google Shape;96;p7"/>
          <p:cNvPicPr preferRelativeResize="0"/>
          <p:nvPr/>
        </p:nvPicPr>
        <p:blipFill>
          <a:blip r:embed="rId3">
            <a:alphaModFix/>
          </a:blip>
          <a:stretch>
            <a:fillRect/>
          </a:stretch>
        </p:blipFill>
        <p:spPr>
          <a:xfrm>
            <a:off x="4572000" y="1167925"/>
            <a:ext cx="4076601" cy="2928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8"/>
          <p:cNvSpPr txBox="1">
            <a:spLocks noGrp="1"/>
          </p:cNvSpPr>
          <p:nvPr>
            <p:ph type="title"/>
          </p:nvPr>
        </p:nvSpPr>
        <p:spPr>
          <a:xfrm>
            <a:off x="322585" y="161995"/>
            <a:ext cx="8520600" cy="1002775"/>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chemeClr val="dk1"/>
              </a:buClr>
              <a:buSzPct val="44000"/>
              <a:buFont typeface="Arial"/>
              <a:buNone/>
            </a:pPr>
            <a:r>
              <a:rPr lang="en-GB" sz="2500" b="1">
                <a:latin typeface="Times New Roman"/>
                <a:ea typeface="Times New Roman"/>
                <a:cs typeface="Times New Roman"/>
                <a:sym typeface="Times New Roman"/>
              </a:rPr>
              <a:t>PORTER'S FIVE FORCES </a:t>
            </a:r>
            <a:endParaRPr sz="25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ct val="44000"/>
              <a:buFont typeface="Arial"/>
              <a:buNone/>
            </a:pPr>
            <a:endParaRPr sz="2500" b="1">
              <a:latin typeface="Times New Roman"/>
              <a:ea typeface="Times New Roman"/>
              <a:cs typeface="Times New Roman"/>
              <a:sym typeface="Times New Roman"/>
            </a:endParaRPr>
          </a:p>
          <a:p>
            <a:pPr marL="0" lvl="0" indent="0" algn="ctr" rtl="0">
              <a:lnSpc>
                <a:spcPct val="100000"/>
              </a:lnSpc>
              <a:spcBef>
                <a:spcPts val="0"/>
              </a:spcBef>
              <a:spcAft>
                <a:spcPts val="0"/>
              </a:spcAft>
              <a:buSzPct val="112000"/>
              <a:buNone/>
            </a:pPr>
            <a:endParaRPr sz="2500" b="1">
              <a:latin typeface="Times New Roman"/>
              <a:ea typeface="Times New Roman"/>
              <a:cs typeface="Times New Roman"/>
              <a:sym typeface="Times New Roman"/>
            </a:endParaRPr>
          </a:p>
        </p:txBody>
      </p:sp>
      <p:sp>
        <p:nvSpPr>
          <p:cNvPr id="102" name="Google Shape;102;p8"/>
          <p:cNvSpPr txBox="1">
            <a:spLocks noGrp="1"/>
          </p:cNvSpPr>
          <p:nvPr>
            <p:ph type="body" idx="1"/>
          </p:nvPr>
        </p:nvSpPr>
        <p:spPr>
          <a:xfrm>
            <a:off x="311700" y="1152475"/>
            <a:ext cx="3966386" cy="3416400"/>
          </a:xfrm>
          <a:prstGeom prst="rect">
            <a:avLst/>
          </a:prstGeom>
          <a:noFill/>
          <a:ln>
            <a:noFill/>
          </a:ln>
        </p:spPr>
        <p:txBody>
          <a:bodyPr spcFirstLastPara="1" wrap="square" lIns="91425" tIns="91425" rIns="91425" bIns="91425" anchor="t" anchorCtr="0">
            <a:norm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Promotion of products could be possible utilization of online marketing</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Establish a restaurant for customer appearance (Faccia, 2020</a:t>
            </a:r>
            <a:endParaRPr sz="1000">
              <a:solidFill>
                <a:schemeClr val="dk1"/>
              </a:solidFill>
              <a:latin typeface="Times New Roman"/>
              <a:ea typeface="Times New Roman"/>
              <a:cs typeface="Times New Roman"/>
              <a:sym typeface="Times New Roman"/>
            </a:endParaRPr>
          </a:p>
          <a:p>
            <a:pPr marL="457200" lvl="0" indent="-292100" algn="just" rtl="0">
              <a:lnSpc>
                <a:spcPct val="150000"/>
              </a:lnSpc>
              <a:spcBef>
                <a:spcPts val="0"/>
              </a:spcBef>
              <a:spcAft>
                <a:spcPts val="0"/>
              </a:spcAft>
              <a:buClr>
                <a:schemeClr val="dk1"/>
              </a:buClr>
              <a:buSzPts val="1000"/>
              <a:buFont typeface="Times New Roman"/>
              <a:buChar char="●"/>
            </a:pPr>
            <a:r>
              <a:rPr lang="en-GB" sz="1000">
                <a:solidFill>
                  <a:schemeClr val="dk1"/>
                </a:solidFill>
                <a:latin typeface="Times New Roman"/>
                <a:ea typeface="Times New Roman"/>
                <a:cs typeface="Times New Roman"/>
                <a:sym typeface="Times New Roman"/>
              </a:rPr>
              <a:t>People are considered as customers and employees of this organization </a:t>
            </a:r>
            <a:endParaRPr sz="1000">
              <a:solidFill>
                <a:schemeClr val="dk1"/>
              </a:solidFill>
              <a:latin typeface="Times New Roman"/>
              <a:ea typeface="Times New Roman"/>
              <a:cs typeface="Times New Roman"/>
              <a:sym typeface="Times New Roman"/>
            </a:endParaRPr>
          </a:p>
        </p:txBody>
      </p:sp>
      <p:pic>
        <p:nvPicPr>
          <p:cNvPr id="103" name="Google Shape;103;p8"/>
          <p:cNvPicPr preferRelativeResize="0"/>
          <p:nvPr/>
        </p:nvPicPr>
        <p:blipFill>
          <a:blip r:embed="rId3">
            <a:alphaModFix/>
          </a:blip>
          <a:stretch>
            <a:fillRect/>
          </a:stretch>
        </p:blipFill>
        <p:spPr>
          <a:xfrm>
            <a:off x="4572000" y="1317175"/>
            <a:ext cx="4271175" cy="272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289928" y="0"/>
            <a:ext cx="8520600" cy="1001400"/>
          </a:xfrm>
          <a:prstGeom prst="rect">
            <a:avLst/>
          </a:prstGeom>
          <a:noFill/>
          <a:ln>
            <a:noFill/>
          </a:ln>
        </p:spPr>
        <p:txBody>
          <a:bodyPr spcFirstLastPara="1" wrap="square" lIns="91425" tIns="91425" rIns="91425" bIns="91425" anchor="t" anchorCtr="0">
            <a:normAutofit/>
          </a:bodyPr>
          <a:lstStyle/>
          <a:p>
            <a:pPr marL="0" lvl="0" indent="0" algn="ctr" rtl="0">
              <a:lnSpc>
                <a:spcPct val="150000"/>
              </a:lnSpc>
              <a:spcBef>
                <a:spcPts val="0"/>
              </a:spcBef>
              <a:spcAft>
                <a:spcPts val="0"/>
              </a:spcAft>
              <a:buSzPts val="2800"/>
              <a:buNone/>
            </a:pPr>
            <a:r>
              <a:rPr lang="en-GB" sz="2500" b="1">
                <a:latin typeface="Times New Roman"/>
                <a:ea typeface="Times New Roman"/>
                <a:cs typeface="Times New Roman"/>
                <a:sym typeface="Times New Roman"/>
              </a:rPr>
              <a:t>ANALYSIS OF BASIC OPERATIONS</a:t>
            </a:r>
            <a:endParaRPr sz="2500">
              <a:latin typeface="Times New Roman"/>
              <a:ea typeface="Times New Roman"/>
              <a:cs typeface="Times New Roman"/>
              <a:sym typeface="Times New Roman"/>
            </a:endParaRPr>
          </a:p>
        </p:txBody>
      </p:sp>
      <p:sp>
        <p:nvSpPr>
          <p:cNvPr id="109" name="Google Shape;109;p10"/>
          <p:cNvSpPr txBox="1">
            <a:spLocks noGrp="1"/>
          </p:cNvSpPr>
          <p:nvPr>
            <p:ph type="body" idx="1"/>
          </p:nvPr>
        </p:nvSpPr>
        <p:spPr>
          <a:xfrm>
            <a:off x="311699" y="1152475"/>
            <a:ext cx="3857529" cy="3416400"/>
          </a:xfrm>
          <a:prstGeom prst="rect">
            <a:avLst/>
          </a:prstGeom>
          <a:noFill/>
          <a:ln>
            <a:noFill/>
          </a:ln>
        </p:spPr>
        <p:txBody>
          <a:bodyPr spcFirstLastPara="1" wrap="square" lIns="91425" tIns="91425" rIns="91425" bIns="91425" anchor="t" anchorCtr="0">
            <a:noAutofit/>
          </a:bodyPr>
          <a:lstStyle/>
          <a:p>
            <a:pPr marL="457200" lvl="0" indent="-292100" algn="just" rtl="0">
              <a:lnSpc>
                <a:spcPct val="150000"/>
              </a:lnSpc>
              <a:spcBef>
                <a:spcPts val="0"/>
              </a:spcBef>
              <a:spcAft>
                <a:spcPts val="0"/>
              </a:spcAft>
              <a:buClr>
                <a:schemeClr val="dk1"/>
              </a:buClr>
              <a:buSzPts val="1000"/>
              <a:buFont typeface="Times New Roman"/>
              <a:buChar char="●"/>
            </a:pPr>
            <a:r>
              <a:rPr lang="en-GB" sz="1200">
                <a:solidFill>
                  <a:schemeClr val="dk1"/>
                </a:solidFill>
                <a:latin typeface="Times New Roman"/>
                <a:ea typeface="Times New Roman"/>
                <a:cs typeface="Times New Roman"/>
                <a:sym typeface="Times New Roman"/>
              </a:rPr>
              <a:t>Delivering products to customers with better experience (Gatwood </a:t>
            </a:r>
            <a:r>
              <a:rPr lang="en-GB" sz="1200" i="1">
                <a:solidFill>
                  <a:schemeClr val="dk1"/>
                </a:solidFill>
                <a:latin typeface="Times New Roman"/>
                <a:ea typeface="Times New Roman"/>
                <a:cs typeface="Times New Roman"/>
                <a:sym typeface="Times New Roman"/>
              </a:rPr>
              <a:t>et al. </a:t>
            </a:r>
            <a:r>
              <a:rPr lang="en-GB" sz="1200">
                <a:solidFill>
                  <a:schemeClr val="dk1"/>
                </a:solidFill>
                <a:latin typeface="Times New Roman"/>
                <a:ea typeface="Times New Roman"/>
                <a:cs typeface="Times New Roman"/>
                <a:sym typeface="Times New Roman"/>
              </a:rPr>
              <a:t>2018)</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Maintaining balance of resources and achieving expected output from this business</a:t>
            </a:r>
            <a:endParaRPr sz="1200">
              <a:solidFill>
                <a:schemeClr val="dk1"/>
              </a:solidFill>
              <a:latin typeface="Times New Roman"/>
              <a:ea typeface="Times New Roman"/>
              <a:cs typeface="Times New Roman"/>
              <a:sym typeface="Times New Roman"/>
            </a:endParaRPr>
          </a:p>
          <a:p>
            <a:pPr marL="457200" lvl="0" indent="-304800" algn="just" rtl="0">
              <a:lnSpc>
                <a:spcPct val="150000"/>
              </a:lnSpc>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Productivity analysis and managerial process of this organization</a:t>
            </a:r>
            <a:endParaRPr sz="1200">
              <a:solidFill>
                <a:schemeClr val="dk1"/>
              </a:solidFill>
              <a:latin typeface="Times New Roman"/>
              <a:ea typeface="Times New Roman"/>
              <a:cs typeface="Times New Roman"/>
              <a:sym typeface="Times New Roman"/>
            </a:endParaRPr>
          </a:p>
        </p:txBody>
      </p:sp>
      <p:pic>
        <p:nvPicPr>
          <p:cNvPr id="110" name="Google Shape;110;p10"/>
          <p:cNvPicPr preferRelativeResize="0"/>
          <p:nvPr/>
        </p:nvPicPr>
        <p:blipFill>
          <a:blip r:embed="rId3">
            <a:alphaModFix/>
          </a:blip>
          <a:stretch>
            <a:fillRect/>
          </a:stretch>
        </p:blipFill>
        <p:spPr>
          <a:xfrm>
            <a:off x="4848050" y="1153800"/>
            <a:ext cx="3962475" cy="27407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2968</Words>
  <Application>Microsoft Office PowerPoint</Application>
  <PresentationFormat>On-screen Show (16:9)</PresentationFormat>
  <Paragraphs>91</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Simple Light</vt:lpstr>
      <vt:lpstr>PowerPoint Presentation</vt:lpstr>
      <vt:lpstr>BUSINESS PLAN</vt:lpstr>
      <vt:lpstr>PowerPoint Presentation</vt:lpstr>
      <vt:lpstr>BUSINESS GOALS AND OBJECTIVES </vt:lpstr>
      <vt:lpstr>PowerPoint Presentation</vt:lpstr>
      <vt:lpstr>OBJECTIVES</vt:lpstr>
      <vt:lpstr>PowerPoint Presentation</vt:lpstr>
      <vt:lpstr>PORTER'S FIVE FORCES   </vt:lpstr>
      <vt:lpstr>ANALYSIS OF BASIC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STRATEGY</dc:title>
  <dc:creator>Sunny</dc:creator>
  <cp:lastModifiedBy>Suman Kundu</cp:lastModifiedBy>
  <cp:revision>2</cp:revision>
  <dcterms:modified xsi:type="dcterms:W3CDTF">2023-08-30T03:47:29Z</dcterms:modified>
</cp:coreProperties>
</file>