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66" r:id="rId5"/>
    <p:sldId id="308" r:id="rId6"/>
    <p:sldId id="316" r:id="rId7"/>
    <p:sldId id="317" r:id="rId8"/>
    <p:sldId id="318" r:id="rId9"/>
    <p:sldId id="319" r:id="rId10"/>
    <p:sldId id="320" r:id="rId11"/>
    <p:sldId id="321" r:id="rId12"/>
    <p:sldId id="309" r:id="rId13"/>
    <p:sldId id="310" r:id="rId14"/>
    <p:sldId id="311" r:id="rId15"/>
    <p:sldId id="312" r:id="rId16"/>
    <p:sldId id="322" r:id="rId17"/>
    <p:sldId id="323" r:id="rId18"/>
    <p:sldId id="324" r:id="rId19"/>
    <p:sldId id="325" r:id="rId20"/>
    <p:sldId id="326" r:id="rId21"/>
    <p:sldId id="327" r:id="rId22"/>
    <p:sldId id="328" r:id="rId23"/>
    <p:sldId id="313" r:id="rId24"/>
    <p:sldId id="329" r:id="rId25"/>
    <p:sldId id="314"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0143" autoAdjust="0"/>
  </p:normalViewPr>
  <p:slideViewPr>
    <p:cSldViewPr snapToGrid="0">
      <p:cViewPr varScale="1">
        <p:scale>
          <a:sx n="65" d="100"/>
          <a:sy n="65" d="100"/>
        </p:scale>
        <p:origin x="-942"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new%20vidini\nov\8\S22-349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new%20vidini\nov\8\S22-349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marker>
            <c:symbol val="none"/>
          </c:marker>
          <c:cat>
            <c:strRef>
              <c:f>'Profitability Ratios'!$B$4:$B$11</c:f>
              <c:strCache>
                <c:ptCount val="8"/>
                <c:pt idx="0">
                  <c:v>Sales Revenues</c:v>
                </c:pt>
                <c:pt idx="1">
                  <c:v>Net Profit</c:v>
                </c:pt>
                <c:pt idx="2">
                  <c:v>Gross Profit </c:v>
                </c:pt>
                <c:pt idx="3">
                  <c:v>Porfit before Tax </c:v>
                </c:pt>
                <c:pt idx="4">
                  <c:v>Equity</c:v>
                </c:pt>
                <c:pt idx="5">
                  <c:v>Total Assets</c:v>
                </c:pt>
                <c:pt idx="6">
                  <c:v>Current Liabilities</c:v>
                </c:pt>
                <c:pt idx="7">
                  <c:v>Capital employed</c:v>
                </c:pt>
              </c:strCache>
            </c:strRef>
          </c:cat>
          <c:val>
            <c:numRef>
              <c:f>'Profitability Ratios'!$C$4:$C$11</c:f>
              <c:numCache>
                <c:formatCode>_ [$€-2]\ * #,##0.00_ ;_ [$€-2]\ * \-#,##0.00_ ;_ [$€-2]\ * "-"??_ ;_ @_ </c:formatCode>
                <c:ptCount val="8"/>
                <c:pt idx="0">
                  <c:v>52444</c:v>
                </c:pt>
                <c:pt idx="1">
                  <c:v>6621</c:v>
                </c:pt>
                <c:pt idx="2">
                  <c:v>8702</c:v>
                </c:pt>
                <c:pt idx="3">
                  <c:v>8556</c:v>
                </c:pt>
                <c:pt idx="4">
                  <c:v>19746</c:v>
                </c:pt>
                <c:pt idx="5">
                  <c:v>75095</c:v>
                </c:pt>
                <c:pt idx="6">
                  <c:v>24778</c:v>
                </c:pt>
                <c:pt idx="7">
                  <c:v>50317</c:v>
                </c:pt>
              </c:numCache>
            </c:numRef>
          </c:val>
        </c:ser>
        <c:ser>
          <c:idx val="1"/>
          <c:order val="1"/>
          <c:marker>
            <c:symbol val="none"/>
          </c:marker>
          <c:cat>
            <c:strRef>
              <c:f>'Profitability Ratios'!$B$4:$B$11</c:f>
              <c:strCache>
                <c:ptCount val="8"/>
                <c:pt idx="0">
                  <c:v>Sales Revenues</c:v>
                </c:pt>
                <c:pt idx="1">
                  <c:v>Net Profit</c:v>
                </c:pt>
                <c:pt idx="2">
                  <c:v>Gross Profit </c:v>
                </c:pt>
                <c:pt idx="3">
                  <c:v>Porfit before Tax </c:v>
                </c:pt>
                <c:pt idx="4">
                  <c:v>Equity</c:v>
                </c:pt>
                <c:pt idx="5">
                  <c:v>Total Assets</c:v>
                </c:pt>
                <c:pt idx="6">
                  <c:v>Current Liabilities</c:v>
                </c:pt>
                <c:pt idx="7">
                  <c:v>Capital employed</c:v>
                </c:pt>
              </c:strCache>
            </c:strRef>
          </c:cat>
          <c:val>
            <c:numRef>
              <c:f>'Profitability Ratios'!$D$4:$D$11</c:f>
              <c:numCache>
                <c:formatCode>_ [$€-2]\ * #,##0.00_ ;_ [$€-2]\ * \-#,##0.00_ ;_ [$€-2]\ * "-"??_ ;_ @_ </c:formatCode>
                <c:ptCount val="8"/>
                <c:pt idx="0">
                  <c:v>50724</c:v>
                </c:pt>
                <c:pt idx="1">
                  <c:v>6073</c:v>
                </c:pt>
                <c:pt idx="2">
                  <c:v>8303</c:v>
                </c:pt>
                <c:pt idx="3">
                  <c:v>7996</c:v>
                </c:pt>
                <c:pt idx="4">
                  <c:v>17655</c:v>
                </c:pt>
                <c:pt idx="5">
                  <c:v>67659</c:v>
                </c:pt>
                <c:pt idx="6">
                  <c:v>20592</c:v>
                </c:pt>
                <c:pt idx="7">
                  <c:v>47067</c:v>
                </c:pt>
              </c:numCache>
            </c:numRef>
          </c:val>
        </c:ser>
        <c:ser>
          <c:idx val="2"/>
          <c:order val="2"/>
          <c:marker>
            <c:symbol val="none"/>
          </c:marker>
          <c:cat>
            <c:strRef>
              <c:f>'Profitability Ratios'!$B$4:$B$11</c:f>
              <c:strCache>
                <c:ptCount val="8"/>
                <c:pt idx="0">
                  <c:v>Sales Revenues</c:v>
                </c:pt>
                <c:pt idx="1">
                  <c:v>Net Profit</c:v>
                </c:pt>
                <c:pt idx="2">
                  <c:v>Gross Profit </c:v>
                </c:pt>
                <c:pt idx="3">
                  <c:v>Porfit before Tax </c:v>
                </c:pt>
                <c:pt idx="4">
                  <c:v>Equity</c:v>
                </c:pt>
                <c:pt idx="5">
                  <c:v>Total Assets</c:v>
                </c:pt>
                <c:pt idx="6">
                  <c:v>Current Liabilities</c:v>
                </c:pt>
                <c:pt idx="7">
                  <c:v>Capital employed</c:v>
                </c:pt>
              </c:strCache>
            </c:strRef>
          </c:cat>
          <c:val>
            <c:numRef>
              <c:f>'Profitability Ratios'!$E$4:$E$11</c:f>
              <c:numCache>
                <c:formatCode>_ [$€-2]\ * #,##0.00_ ;_ [$€-2]\ * \-#,##0.00_ ;_ [$€-2]\ * "-"??_ ;_ @_ </c:formatCode>
                <c:ptCount val="8"/>
                <c:pt idx="0">
                  <c:v>51980</c:v>
                </c:pt>
                <c:pt idx="1">
                  <c:v>6026</c:v>
                </c:pt>
                <c:pt idx="2">
                  <c:v>8708</c:v>
                </c:pt>
                <c:pt idx="3">
                  <c:v>8289</c:v>
                </c:pt>
                <c:pt idx="4">
                  <c:v>13886</c:v>
                </c:pt>
                <c:pt idx="5">
                  <c:v>64806</c:v>
                </c:pt>
                <c:pt idx="6">
                  <c:v>20978</c:v>
                </c:pt>
                <c:pt idx="7">
                  <c:v>43828</c:v>
                </c:pt>
              </c:numCache>
            </c:numRef>
          </c:val>
        </c:ser>
        <c:ser>
          <c:idx val="3"/>
          <c:order val="3"/>
          <c:marker>
            <c:symbol val="none"/>
          </c:marker>
          <c:cat>
            <c:strRef>
              <c:f>'Profitability Ratios'!$B$4:$B$11</c:f>
              <c:strCache>
                <c:ptCount val="8"/>
                <c:pt idx="0">
                  <c:v>Sales Revenues</c:v>
                </c:pt>
                <c:pt idx="1">
                  <c:v>Net Profit</c:v>
                </c:pt>
                <c:pt idx="2">
                  <c:v>Gross Profit </c:v>
                </c:pt>
                <c:pt idx="3">
                  <c:v>Porfit before Tax </c:v>
                </c:pt>
                <c:pt idx="4">
                  <c:v>Equity</c:v>
                </c:pt>
                <c:pt idx="5">
                  <c:v>Total Assets</c:v>
                </c:pt>
                <c:pt idx="6">
                  <c:v>Current Liabilities</c:v>
                </c:pt>
                <c:pt idx="7">
                  <c:v>Capital employed</c:v>
                </c:pt>
              </c:strCache>
            </c:strRef>
          </c:cat>
          <c:val>
            <c:numRef>
              <c:f>'Profitability Ratios'!$F$4:$F$11</c:f>
              <c:numCache>
                <c:formatCode>_ [$€-2]\ * #,##0.00_ ;_ [$€-2]\ * \-#,##0.00_ ;_ [$€-2]\ * "-"??_ ;_ @_ </c:formatCode>
                <c:ptCount val="8"/>
                <c:pt idx="0">
                  <c:v>50982</c:v>
                </c:pt>
                <c:pt idx="1">
                  <c:v>2788</c:v>
                </c:pt>
                <c:pt idx="2">
                  <c:v>13800</c:v>
                </c:pt>
                <c:pt idx="3">
                  <c:v>3878</c:v>
                </c:pt>
                <c:pt idx="4">
                  <c:v>12117</c:v>
                </c:pt>
                <c:pt idx="5">
                  <c:v>61111</c:v>
                </c:pt>
                <c:pt idx="6">
                  <c:v>20150</c:v>
                </c:pt>
                <c:pt idx="7">
                  <c:v>40961</c:v>
                </c:pt>
              </c:numCache>
            </c:numRef>
          </c:val>
        </c:ser>
        <c:ser>
          <c:idx val="4"/>
          <c:order val="4"/>
          <c:marker>
            <c:symbol val="none"/>
          </c:marker>
          <c:cat>
            <c:strRef>
              <c:f>'Profitability Ratios'!$B$4:$B$11</c:f>
              <c:strCache>
                <c:ptCount val="8"/>
                <c:pt idx="0">
                  <c:v>Sales Revenues</c:v>
                </c:pt>
                <c:pt idx="1">
                  <c:v>Net Profit</c:v>
                </c:pt>
                <c:pt idx="2">
                  <c:v>Gross Profit </c:v>
                </c:pt>
                <c:pt idx="3">
                  <c:v>Porfit before Tax </c:v>
                </c:pt>
                <c:pt idx="4">
                  <c:v>Equity</c:v>
                </c:pt>
                <c:pt idx="5">
                  <c:v>Total Assets</c:v>
                </c:pt>
                <c:pt idx="6">
                  <c:v>Current Liabilities</c:v>
                </c:pt>
                <c:pt idx="7">
                  <c:v>Capital employed</c:v>
                </c:pt>
              </c:strCache>
            </c:strRef>
          </c:cat>
          <c:val>
            <c:numRef>
              <c:f>'Profitability Ratios'!$G$4:$G$11</c:f>
              <c:numCache>
                <c:formatCode>_ [$€-2]\ * #,##0.00_ ;_ [$€-2]\ * \-#,##0.00_ ;_ [$€-2]\ * "-"??_ ;_ @_ </c:formatCode>
                <c:ptCount val="8"/>
                <c:pt idx="0">
                  <c:v>53715</c:v>
                </c:pt>
                <c:pt idx="1">
                  <c:v>-6079</c:v>
                </c:pt>
                <c:pt idx="2">
                  <c:v>13055</c:v>
                </c:pt>
                <c:pt idx="3">
                  <c:v>2792</c:v>
                </c:pt>
                <c:pt idx="4">
                  <c:v>14198</c:v>
                </c:pt>
                <c:pt idx="5">
                  <c:v>62058</c:v>
                </c:pt>
                <c:pt idx="6">
                  <c:v>23587</c:v>
                </c:pt>
                <c:pt idx="7">
                  <c:v>38471</c:v>
                </c:pt>
              </c:numCache>
            </c:numRef>
          </c:val>
        </c:ser>
        <c:marker val="1"/>
        <c:axId val="104933632"/>
        <c:axId val="105289984"/>
      </c:lineChart>
      <c:catAx>
        <c:axId val="104933632"/>
        <c:scaling>
          <c:orientation val="minMax"/>
        </c:scaling>
        <c:axPos val="b"/>
        <c:tickLblPos val="nextTo"/>
        <c:crossAx val="105289984"/>
        <c:crosses val="autoZero"/>
        <c:auto val="1"/>
        <c:lblAlgn val="ctr"/>
        <c:lblOffset val="100"/>
      </c:catAx>
      <c:valAx>
        <c:axId val="105289984"/>
        <c:scaling>
          <c:orientation val="minMax"/>
        </c:scaling>
        <c:axPos val="l"/>
        <c:majorGridlines/>
        <c:numFmt formatCode="_ [$€-2]\ * #,##0.00_ ;_ [$€-2]\ * \-#,##0.00_ ;_ [$€-2]\ * &quot;-&quot;??_ ;_ @_ " sourceLinked="1"/>
        <c:tickLblPos val="nextTo"/>
        <c:crossAx val="10493363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cat>
            <c:strRef>
              <c:f>'Efficiency Ratios'!$B$8:$B$13</c:f>
              <c:strCache>
                <c:ptCount val="6"/>
                <c:pt idx="0">
                  <c:v>Current Assets</c:v>
                </c:pt>
                <c:pt idx="1">
                  <c:v>Inventory</c:v>
                </c:pt>
                <c:pt idx="2">
                  <c:v>Total Assets</c:v>
                </c:pt>
                <c:pt idx="3">
                  <c:v>Current Liabilities</c:v>
                </c:pt>
                <c:pt idx="4">
                  <c:v>Working Capital</c:v>
                </c:pt>
                <c:pt idx="5">
                  <c:v>Cash and Cash Equivalents</c:v>
                </c:pt>
              </c:strCache>
            </c:strRef>
          </c:cat>
          <c:val>
            <c:numRef>
              <c:f>'Efficiency Ratios'!$C$8:$C$13</c:f>
              <c:numCache>
                <c:formatCode>_ [$€-2]\ * #,##0.00_ ;_ [$€-2]\ * \-#,##0.00_ ;_ [$€-2]\ * "-"??_ ;_ @_ </c:formatCode>
                <c:ptCount val="6"/>
                <c:pt idx="0">
                  <c:v>17401</c:v>
                </c:pt>
                <c:pt idx="1">
                  <c:v>4683</c:v>
                </c:pt>
                <c:pt idx="2">
                  <c:v>75095</c:v>
                </c:pt>
                <c:pt idx="3">
                  <c:v>24778</c:v>
                </c:pt>
                <c:pt idx="4">
                  <c:v>-7377</c:v>
                </c:pt>
                <c:pt idx="5">
                  <c:v>3415</c:v>
                </c:pt>
              </c:numCache>
            </c:numRef>
          </c:val>
        </c:ser>
        <c:ser>
          <c:idx val="1"/>
          <c:order val="1"/>
          <c:cat>
            <c:strRef>
              <c:f>'Efficiency Ratios'!$B$8:$B$13</c:f>
              <c:strCache>
                <c:ptCount val="6"/>
                <c:pt idx="0">
                  <c:v>Current Assets</c:v>
                </c:pt>
                <c:pt idx="1">
                  <c:v>Inventory</c:v>
                </c:pt>
                <c:pt idx="2">
                  <c:v>Total Assets</c:v>
                </c:pt>
                <c:pt idx="3">
                  <c:v>Current Liabilities</c:v>
                </c:pt>
                <c:pt idx="4">
                  <c:v>Working Capital</c:v>
                </c:pt>
                <c:pt idx="5">
                  <c:v>Cash and Cash Equivalents</c:v>
                </c:pt>
              </c:strCache>
            </c:strRef>
          </c:cat>
          <c:val>
            <c:numRef>
              <c:f>'Efficiency Ratios'!$D$8:$D$13</c:f>
              <c:numCache>
                <c:formatCode>_ [$€-2]\ * #,##0.00_ ;_ [$€-2]\ * \-#,##0.00_ ;_ [$€-2]\ * "-"??_ ;_ @_ </c:formatCode>
                <c:ptCount val="6"/>
                <c:pt idx="0">
                  <c:v>16157</c:v>
                </c:pt>
                <c:pt idx="1">
                  <c:v>4462</c:v>
                </c:pt>
                <c:pt idx="2">
                  <c:v>67659</c:v>
                </c:pt>
                <c:pt idx="3">
                  <c:v>20592</c:v>
                </c:pt>
                <c:pt idx="4">
                  <c:v>-4435</c:v>
                </c:pt>
                <c:pt idx="5">
                  <c:v>5548</c:v>
                </c:pt>
              </c:numCache>
            </c:numRef>
          </c:val>
        </c:ser>
        <c:ser>
          <c:idx val="2"/>
          <c:order val="2"/>
          <c:cat>
            <c:strRef>
              <c:f>'Efficiency Ratios'!$B$8:$B$13</c:f>
              <c:strCache>
                <c:ptCount val="6"/>
                <c:pt idx="0">
                  <c:v>Current Assets</c:v>
                </c:pt>
                <c:pt idx="1">
                  <c:v>Inventory</c:v>
                </c:pt>
                <c:pt idx="2">
                  <c:v>Total Assets</c:v>
                </c:pt>
                <c:pt idx="3">
                  <c:v>Current Liabilities</c:v>
                </c:pt>
                <c:pt idx="4">
                  <c:v>Working Capital</c:v>
                </c:pt>
                <c:pt idx="5">
                  <c:v>Cash and Cash Equivalents</c:v>
                </c:pt>
              </c:strCache>
            </c:strRef>
          </c:cat>
          <c:val>
            <c:numRef>
              <c:f>'Efficiency Ratios'!$E$8:$E$13</c:f>
              <c:numCache>
                <c:formatCode>_ [$€-2]\ * #,##0.00_ ;_ [$€-2]\ * \-#,##0.00_ ;_ [$€-2]\ * "-"??_ ;_ @_ </c:formatCode>
                <c:ptCount val="6"/>
                <c:pt idx="0">
                  <c:v>16430</c:v>
                </c:pt>
                <c:pt idx="1">
                  <c:v>4164</c:v>
                </c:pt>
                <c:pt idx="2">
                  <c:v>64806</c:v>
                </c:pt>
                <c:pt idx="3">
                  <c:v>20978</c:v>
                </c:pt>
                <c:pt idx="4">
                  <c:v>-4548</c:v>
                </c:pt>
                <c:pt idx="5">
                  <c:v>4185</c:v>
                </c:pt>
              </c:numCache>
            </c:numRef>
          </c:val>
        </c:ser>
        <c:ser>
          <c:idx val="3"/>
          <c:order val="3"/>
          <c:cat>
            <c:strRef>
              <c:f>'Efficiency Ratios'!$B$8:$B$13</c:f>
              <c:strCache>
                <c:ptCount val="6"/>
                <c:pt idx="0">
                  <c:v>Current Assets</c:v>
                </c:pt>
                <c:pt idx="1">
                  <c:v>Inventory</c:v>
                </c:pt>
                <c:pt idx="2">
                  <c:v>Total Assets</c:v>
                </c:pt>
                <c:pt idx="3">
                  <c:v>Current Liabilities</c:v>
                </c:pt>
                <c:pt idx="4">
                  <c:v>Working Capital</c:v>
                </c:pt>
                <c:pt idx="5">
                  <c:v>Cash and Cash Equivalents</c:v>
                </c:pt>
              </c:strCache>
            </c:strRef>
          </c:cat>
          <c:val>
            <c:numRef>
              <c:f>'Efficiency Ratios'!$F$8:$F$13</c:f>
              <c:numCache>
                <c:formatCode>_ [$€-2]\ * #,##0.00_ ;_ [$€-2]\ * \-#,##0.00_ ;_ [$€-2]\ * "-"??_ ;_ @_ </c:formatCode>
                <c:ptCount val="6"/>
                <c:pt idx="0">
                  <c:v>15478</c:v>
                </c:pt>
                <c:pt idx="1">
                  <c:v>4301</c:v>
                </c:pt>
                <c:pt idx="2">
                  <c:v>61111</c:v>
                </c:pt>
                <c:pt idx="3">
                  <c:v>20150</c:v>
                </c:pt>
                <c:pt idx="4">
                  <c:v>-4672</c:v>
                </c:pt>
                <c:pt idx="5">
                  <c:v>3230</c:v>
                </c:pt>
              </c:numCache>
            </c:numRef>
          </c:val>
        </c:ser>
        <c:ser>
          <c:idx val="4"/>
          <c:order val="4"/>
          <c:cat>
            <c:strRef>
              <c:f>'Efficiency Ratios'!$B$8:$B$13</c:f>
              <c:strCache>
                <c:ptCount val="6"/>
                <c:pt idx="0">
                  <c:v>Current Assets</c:v>
                </c:pt>
                <c:pt idx="1">
                  <c:v>Inventory</c:v>
                </c:pt>
                <c:pt idx="2">
                  <c:v>Total Assets</c:v>
                </c:pt>
                <c:pt idx="3">
                  <c:v>Current Liabilities</c:v>
                </c:pt>
                <c:pt idx="4">
                  <c:v>Working Capital</c:v>
                </c:pt>
                <c:pt idx="5">
                  <c:v>Cash and Cash Equivalents</c:v>
                </c:pt>
              </c:strCache>
            </c:strRef>
          </c:cat>
          <c:val>
            <c:numRef>
              <c:f>'Efficiency Ratios'!$G$8:$G$13</c:f>
              <c:numCache>
                <c:formatCode>_ [$€-2]\ * #,##0.00_ ;_ [$€-2]\ * \-#,##0.00_ ;_ [$€-2]\ * "-"??_ ;_ @_ </c:formatCode>
                <c:ptCount val="6"/>
                <c:pt idx="0">
                  <c:v>16980</c:v>
                </c:pt>
                <c:pt idx="1">
                  <c:v>3962</c:v>
                </c:pt>
                <c:pt idx="2">
                  <c:v>62058</c:v>
                </c:pt>
                <c:pt idx="3">
                  <c:v>23587</c:v>
                </c:pt>
                <c:pt idx="4">
                  <c:v>-6607</c:v>
                </c:pt>
                <c:pt idx="5">
                  <c:v>3317</c:v>
                </c:pt>
              </c:numCache>
            </c:numRef>
          </c:val>
        </c:ser>
        <c:axId val="110747648"/>
        <c:axId val="110750336"/>
      </c:barChart>
      <c:catAx>
        <c:axId val="110747648"/>
        <c:scaling>
          <c:orientation val="minMax"/>
        </c:scaling>
        <c:axPos val="b"/>
        <c:tickLblPos val="nextTo"/>
        <c:crossAx val="110750336"/>
        <c:crosses val="autoZero"/>
        <c:auto val="1"/>
        <c:lblAlgn val="ctr"/>
        <c:lblOffset val="100"/>
      </c:catAx>
      <c:valAx>
        <c:axId val="110750336"/>
        <c:scaling>
          <c:orientation val="minMax"/>
        </c:scaling>
        <c:axPos val="l"/>
        <c:majorGridlines/>
        <c:numFmt formatCode="_ [$€-2]\ * #,##0.00_ ;_ [$€-2]\ * \-#,##0.00_ ;_ [$€-2]\ * &quot;-&quot;??_ ;_ @_ " sourceLinked="1"/>
        <c:tickLblPos val="nextTo"/>
        <c:crossAx val="11074764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31A9A-9116-4324-8348-AAAA9A2EAADC}" type="datetimeFigureOut">
              <a:rPr lang="en-US" smtClean="0"/>
              <a:pPr/>
              <a:t>10-Nov-22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25F31-B3DC-4B85-A938-3B22834B17AB}" type="slidenum">
              <a:rPr lang="en-US" smtClean="0"/>
              <a:pPr/>
              <a:t>‹#›</a:t>
            </a:fld>
            <a:endParaRPr lang="en-US"/>
          </a:p>
        </p:txBody>
      </p:sp>
    </p:spTree>
    <p:extLst>
      <p:ext uri="{BB962C8B-B14F-4D97-AF65-F5344CB8AC3E}">
        <p14:creationId xmlns="" xmlns:p14="http://schemas.microsoft.com/office/powerpoint/2010/main" val="104862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latin typeface="+mn-lt"/>
                <a:ea typeface="+mn-ea"/>
                <a:cs typeface="+mn-cs"/>
              </a:rPr>
              <a:t>The decision of financial decision making is prepared based on the financial perspective of Unilever plc. Five years of financial ratio has been conducted that is useful for considering the financial perspective for the firm. Conducting a balance scorecard is further explored for considering the decision making for the firm. </a:t>
            </a:r>
            <a:endParaRPr lang="en-US" dirty="0"/>
          </a:p>
        </p:txBody>
      </p:sp>
      <p:sp>
        <p:nvSpPr>
          <p:cNvPr id="4" name="Slide Number Placeholder 3"/>
          <p:cNvSpPr>
            <a:spLocks noGrp="1"/>
          </p:cNvSpPr>
          <p:nvPr>
            <p:ph type="sldNum" sz="quarter" idx="5"/>
          </p:nvPr>
        </p:nvSpPr>
        <p:spPr/>
        <p:txBody>
          <a:bodyPr/>
          <a:lstStyle/>
          <a:p>
            <a:fld id="{47D25F31-B3DC-4B85-A938-3B22834B17AB}" type="slidenum">
              <a:rPr lang="en-US" smtClean="0"/>
              <a:pPr/>
              <a:t>2</a:t>
            </a:fld>
            <a:endParaRPr lang="en-US"/>
          </a:p>
        </p:txBody>
      </p:sp>
    </p:spTree>
    <p:extLst>
      <p:ext uri="{BB962C8B-B14F-4D97-AF65-F5344CB8AC3E}">
        <p14:creationId xmlns="" xmlns:p14="http://schemas.microsoft.com/office/powerpoint/2010/main" val="2213281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household product is commonly involved in considering a range of activities for the organization value. The consideration is commonly measured as a broader targeting customer for Unilever. The involvement of experience is further explored for contributing to better involvement for the process. It includes the target customer for improving the business process</a:t>
            </a:r>
            <a:endParaRPr lang="en-US" b="1" dirty="0"/>
          </a:p>
        </p:txBody>
      </p:sp>
      <p:sp>
        <p:nvSpPr>
          <p:cNvPr id="4" name="Slide Number Placeholder 3"/>
          <p:cNvSpPr>
            <a:spLocks noGrp="1"/>
          </p:cNvSpPr>
          <p:nvPr>
            <p:ph type="sldNum" sz="quarter" idx="5"/>
          </p:nvPr>
        </p:nvSpPr>
        <p:spPr/>
        <p:txBody>
          <a:bodyPr/>
          <a:lstStyle/>
          <a:p>
            <a:fld id="{47D25F31-B3DC-4B85-A938-3B22834B17AB}" type="slidenum">
              <a:rPr lang="en-US" smtClean="0"/>
              <a:pPr/>
              <a:t>11</a:t>
            </a:fld>
            <a:endParaRPr lang="en-US"/>
          </a:p>
        </p:txBody>
      </p:sp>
    </p:spTree>
    <p:extLst>
      <p:ext uri="{BB962C8B-B14F-4D97-AF65-F5344CB8AC3E}">
        <p14:creationId xmlns="" xmlns:p14="http://schemas.microsoft.com/office/powerpoint/2010/main" val="388863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incorporation of quality products for the business development has an improved financial perspective for the process. The changes in the business value by offering valued goods in the market are also considered as a higher business process. Involvement of faster business processes for generating a higher consideration of value.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7D25F31-B3DC-4B85-A938-3B22834B17AB}" type="slidenum">
              <a:rPr lang="en-US" smtClean="0"/>
              <a:pPr/>
              <a:t>12</a:t>
            </a:fld>
            <a:endParaRPr lang="en-US"/>
          </a:p>
        </p:txBody>
      </p:sp>
    </p:spTree>
    <p:extLst>
      <p:ext uri="{BB962C8B-B14F-4D97-AF65-F5344CB8AC3E}">
        <p14:creationId xmlns="" xmlns:p14="http://schemas.microsoft.com/office/powerpoint/2010/main" val="312188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business processes is commonly involved in considering the business process. The enrollment of business activities are further developed for improving the training and development process. Sustainable growth can be provided towards the firm by giving better approaches for improvement. Addressing issues in approaching the customer is also addressed and developed in proving the position.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vision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consideration of the vision statement is to reduce the carbon footprint by increasing the position scenario for the social consideration. It is also effective for exploring the usage of living commonplaces. The involvement of a vision statement is included for developing the product evaluation.  </a:t>
            </a:r>
          </a:p>
          <a:p>
            <a:r>
              <a:rPr lang="en-US" sz="1200" b="1" i="1" kern="1200" dirty="0" smtClean="0">
                <a:solidFill>
                  <a:schemeClr val="tx1"/>
                </a:solidFill>
                <a:latin typeface="+mn-lt"/>
                <a:ea typeface="+mn-ea"/>
                <a:cs typeface="+mn-cs"/>
              </a:rPr>
              <a:t>Mission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company has taken to provide vitality towards the life consideration. The developments of activities are further explored for providing hygiene and also the personal care for the brands. The developments for the brands are also highlighted for considering the analysis.  </a:t>
            </a:r>
            <a:r>
              <a:rPr lang="en-US" sz="1200" b="1"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developments of activities are further initiated for exploring the process. As per the target measurement, it has developed the cash flow improvement, and made a growth in retaining the market. It has developed for considering the marketing activities.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development of market processes is commonly involved for considering a better market value. It has targeted most of the customers and provided a better experience for improving the position. It has developed the target market and it is involved in a better quality checking process.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change in the product value is mainly considered for improving the customer process. The improvements of activities are further processed for developing the business condition. Consideration of initiatives involves the application of business value for further contribution.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implementation of the initiatives mainly developed the target perceptions that are involved in this. The initiation of learning growth is also made for considering the customer process. The implementation of strategic improvement is also included in this context. The arrangement classes and employee feedback is commonly involved as per the process.</a:t>
            </a:r>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consideration of group presentation involves the activities. I was involved in collecting the information regarding the financial consideration of this report. 5 years of data has been explored by considering the presentation of the group process</a:t>
            </a:r>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evaluation is also considered by considering the strategy mapping and financial analysis process. The consideration of process is also involved for the explanation</a:t>
            </a:r>
            <a:endParaRPr lang="en-US" dirty="0"/>
          </a:p>
        </p:txBody>
      </p:sp>
      <p:sp>
        <p:nvSpPr>
          <p:cNvPr id="4" name="Slide Number Placeholder 3"/>
          <p:cNvSpPr>
            <a:spLocks noGrp="1"/>
          </p:cNvSpPr>
          <p:nvPr>
            <p:ph type="sldNum" sz="quarter" idx="5"/>
          </p:nvPr>
        </p:nvSpPr>
        <p:spPr/>
        <p:txBody>
          <a:bodyPr/>
          <a:lstStyle/>
          <a:p>
            <a:fld id="{47D25F31-B3DC-4B85-A938-3B22834B17AB}" type="slidenum">
              <a:rPr lang="en-US" smtClean="0"/>
              <a:pPr/>
              <a:t>20</a:t>
            </a:fld>
            <a:endParaRPr lang="en-US"/>
          </a:p>
        </p:txBody>
      </p:sp>
    </p:spTree>
    <p:extLst>
      <p:ext uri="{BB962C8B-B14F-4D97-AF65-F5344CB8AC3E}">
        <p14:creationId xmlns="" xmlns:p14="http://schemas.microsoft.com/office/powerpoint/2010/main" val="258834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financial analysis is generally explored 0.70 as the current ratio for 2021. The highlighting on Quick ratio and current ratio is for projecting a better improvement. The consideration of lower performance is highlighted.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financial analysis is required to consider. The consideration of financial value is needed to develop. The improvement in collecting the strategy might develop the position.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the process is involved in developing the profitability aspects. It has earned a lower margin in GP and NP margin. Presented a lower efficiency in considering the earning for the firm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factors is also considered for projecting the ability. It has initiated a performance by evaluating its asset and inventory turnover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consideration of solvency ratio is generated 1.55 as per 2021. The performance of the process provides an overview of a higher solvency value.   	</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computation of liquidity factor is generally exposed to a lower position based on the market performance. It is indicated a lower ability of solving its short obligations   </a:t>
            </a:r>
          </a:p>
          <a:p>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consideration of financial value indicates a lower leverage factor. The financial value indicates a lower performance for the process.  	</a:t>
            </a:r>
            <a:endParaRPr lang="en-US" dirty="0"/>
          </a:p>
        </p:txBody>
      </p:sp>
      <p:sp>
        <p:nvSpPr>
          <p:cNvPr id="4" name="Slide Number Placeholder 3"/>
          <p:cNvSpPr>
            <a:spLocks noGrp="1"/>
          </p:cNvSpPr>
          <p:nvPr>
            <p:ph type="sldNum" sz="quarter" idx="10"/>
          </p:nvPr>
        </p:nvSpPr>
        <p:spPr/>
        <p:txBody>
          <a:bodyPr/>
          <a:lstStyle/>
          <a:p>
            <a:fld id="{47D25F31-B3DC-4B85-A938-3B22834B17A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analysis of these perspectives is useful for considering the financial approaches. Consideration of KPI is initiated for exploring the measurement for developing the position. A comprehensive market approach is introduced with this factor.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7D25F31-B3DC-4B85-A938-3B22834B17AB}" type="slidenum">
              <a:rPr lang="en-US" smtClean="0"/>
              <a:pPr/>
              <a:t>9</a:t>
            </a:fld>
            <a:endParaRPr lang="en-US"/>
          </a:p>
        </p:txBody>
      </p:sp>
    </p:spTree>
    <p:extLst>
      <p:ext uri="{BB962C8B-B14F-4D97-AF65-F5344CB8AC3E}">
        <p14:creationId xmlns="" xmlns:p14="http://schemas.microsoft.com/office/powerpoint/2010/main" val="264040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analysis of financial prospects has mainly aimed to make a prominent consistency for the retail market. It has made a growth in improving the retail market by conducting better market approaches. Unilever has planned for improving its market position by considering better market approaches. The developments of activities are considered for improving its cash flow in following years.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7D25F31-B3DC-4B85-A938-3B22834B17AB}" type="slidenum">
              <a:rPr lang="en-US" smtClean="0"/>
              <a:pPr/>
              <a:t>10</a:t>
            </a:fld>
            <a:endParaRPr lang="en-US"/>
          </a:p>
        </p:txBody>
      </p:sp>
    </p:spTree>
    <p:extLst>
      <p:ext uri="{BB962C8B-B14F-4D97-AF65-F5344CB8AC3E}">
        <p14:creationId xmlns="" xmlns:p14="http://schemas.microsoft.com/office/powerpoint/2010/main" val="230629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10-Nov-22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10-Nov-22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10-Nov-22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10-Nov-22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10-Nov-22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10-Nov-22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10-Nov-22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10-Nov-22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10-Nov-22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32000"/>
            <a:lum/>
          </a:blip>
          <a:srcRect/>
          <a:stretch>
            <a:fillRect l="-15000" r="-15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10-Nov-22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F452A527-3631-41ED-858D-3777A7D149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Speak Pro"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3288892" y="860323"/>
            <a:ext cx="11543072" cy="3494791"/>
          </a:xfrm>
        </p:spPr>
        <p:txBody>
          <a:bodyPr>
            <a:normAutofit/>
          </a:bodyPr>
          <a:lstStyle/>
          <a:p>
            <a:r>
              <a:rPr lang="en-US" sz="4000" b="1" dirty="0" smtClean="0">
                <a:solidFill>
                  <a:schemeClr val="tx1"/>
                </a:solidFill>
                <a:latin typeface="Times New Roman" pitchFamily="18" charset="0"/>
                <a:cs typeface="Times New Roman" pitchFamily="18" charset="0"/>
              </a:rPr>
              <a:t>FINANCIAL DECISION MAKING</a:t>
            </a:r>
            <a:endParaRPr lang="en-US" sz="4000" b="1" dirty="0">
              <a:solidFill>
                <a:schemeClr val="tx1"/>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5985165" y="4455621"/>
            <a:ext cx="5573936" cy="1238616"/>
          </a:xfrm>
        </p:spPr>
        <p:txBody>
          <a:bodyPr>
            <a:normAutofit fontScale="92500" lnSpcReduction="20000"/>
          </a:bodyPr>
          <a:lstStyle/>
          <a:p>
            <a:r>
              <a:rPr lang="en-GB" sz="3500" b="1" dirty="0" smtClean="0">
                <a:effectLst/>
                <a:latin typeface="Times New Roman" panose="02020603050405020304" pitchFamily="18" charset="0"/>
                <a:ea typeface="Times New Roman" panose="02020603050405020304" pitchFamily="18" charset="0"/>
              </a:rPr>
              <a:t>Student name:</a:t>
            </a:r>
          </a:p>
          <a:p>
            <a:r>
              <a:rPr lang="en-GB" sz="3500" b="1" dirty="0" smtClean="0">
                <a:latin typeface="Times New Roman" panose="02020603050405020304" pitchFamily="18" charset="0"/>
              </a:rPr>
              <a:t>Student ID:</a:t>
            </a:r>
            <a:endParaRPr lang="en-US" sz="3500" dirty="0"/>
          </a:p>
        </p:txBody>
      </p:sp>
      <p:cxnSp>
        <p:nvCxnSpPr>
          <p:cNvPr id="26" name="Straight Connector 25">
            <a:extLst>
              <a:ext uri="{FF2B5EF4-FFF2-40B4-BE49-F238E27FC236}">
                <a16:creationId xmlns="" xmlns:a16="http://schemas.microsoft.com/office/drawing/2014/main" id="{D28A9C89-B313-458F-9C85-515930A51A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36822-2627-4CFD-BF1D-CCD3287E07EA}"/>
              </a:ext>
            </a:extLst>
          </p:cNvPr>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endParaRPr lang="en-US" sz="30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0AAD5E7-7C63-40D9-A286-77E5013C3363}"/>
              </a:ext>
            </a:extLst>
          </p:cNvPr>
          <p:cNvSpPr>
            <a:spLocks noGrp="1"/>
          </p:cNvSpPr>
          <p:nvPr>
            <p:ph idx="1"/>
          </p:nvPr>
        </p:nvSpPr>
        <p:spPr>
          <a:xfrm>
            <a:off x="772139" y="2314678"/>
            <a:ext cx="4307205" cy="3760891"/>
          </a:xfrm>
        </p:spPr>
        <p:txBody>
          <a:bodyPr>
            <a:normAutofit/>
          </a:bodyPr>
          <a:lstStyle/>
          <a:p>
            <a:r>
              <a:rPr lang="en-US" b="1" i="1" dirty="0" smtClean="0">
                <a:solidFill>
                  <a:schemeClr val="tx1"/>
                </a:solidFill>
                <a:latin typeface="Times New Roman" pitchFamily="18" charset="0"/>
                <a:cs typeface="Times New Roman" pitchFamily="18" charset="0"/>
              </a:rPr>
              <a:t>Financial </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Providing a consistent growth in retail market </a:t>
            </a:r>
          </a:p>
          <a:p>
            <a:pPr lvl="0" algn="just"/>
            <a:r>
              <a:rPr lang="en-US" dirty="0" smtClean="0">
                <a:solidFill>
                  <a:schemeClr val="tx1"/>
                </a:solidFill>
                <a:latin typeface="Times New Roman" pitchFamily="18" charset="0"/>
                <a:cs typeface="Times New Roman" pitchFamily="18" charset="0"/>
              </a:rPr>
              <a:t>Make a improvement by considering a market  (</a:t>
            </a:r>
            <a:r>
              <a:rPr lang="en-US" dirty="0" err="1" smtClean="0">
                <a:solidFill>
                  <a:schemeClr val="tx1"/>
                </a:solidFill>
                <a:latin typeface="Times New Roman" pitchFamily="18" charset="0"/>
                <a:cs typeface="Times New Roman" pitchFamily="18" charset="0"/>
              </a:rPr>
              <a:t>Ningsih</a:t>
            </a:r>
            <a:r>
              <a:rPr lang="en-US" dirty="0" smtClean="0">
                <a:solidFill>
                  <a:schemeClr val="tx1"/>
                </a:solidFill>
                <a:latin typeface="Times New Roman" pitchFamily="18" charset="0"/>
                <a:cs typeface="Times New Roman" pitchFamily="18" charset="0"/>
              </a:rPr>
              <a:t> &amp; Sari, 2019)</a:t>
            </a:r>
          </a:p>
          <a:p>
            <a:pPr lvl="0" algn="just"/>
            <a:r>
              <a:rPr lang="en-US" dirty="0" smtClean="0">
                <a:solidFill>
                  <a:schemeClr val="tx1"/>
                </a:solidFill>
                <a:latin typeface="Times New Roman" pitchFamily="18" charset="0"/>
                <a:cs typeface="Times New Roman" pitchFamily="18" charset="0"/>
              </a:rPr>
              <a:t>Development of better cash flow evaluation </a:t>
            </a:r>
            <a:endParaRPr lang="en-US" dirty="0">
              <a:solidFill>
                <a:schemeClr val="tx1"/>
              </a:solidFill>
              <a:latin typeface="Times New Roman" pitchFamily="18" charset="0"/>
              <a:cs typeface="Times New Roman" pitchFamily="18" charset="0"/>
            </a:endParaRPr>
          </a:p>
        </p:txBody>
      </p:sp>
      <p:pic>
        <p:nvPicPr>
          <p:cNvPr id="38913" name="Picture 1"/>
          <p:cNvPicPr>
            <a:picLocks noChangeAspect="1" noChangeArrowheads="1"/>
          </p:cNvPicPr>
          <p:nvPr/>
        </p:nvPicPr>
        <p:blipFill>
          <a:blip r:embed="rId3"/>
          <a:srcRect/>
          <a:stretch>
            <a:fillRect/>
          </a:stretch>
        </p:blipFill>
        <p:spPr bwMode="auto">
          <a:xfrm>
            <a:off x="5810864" y="2493706"/>
            <a:ext cx="5707625" cy="3361404"/>
          </a:xfrm>
          <a:prstGeom prst="rect">
            <a:avLst/>
          </a:prstGeom>
          <a:noFill/>
          <a:ln w="9525">
            <a:noFill/>
            <a:miter lim="800000"/>
            <a:headEnd/>
            <a:tailEnd/>
          </a:ln>
          <a:effectLst/>
        </p:spPr>
      </p:pic>
    </p:spTree>
    <p:extLst>
      <p:ext uri="{BB962C8B-B14F-4D97-AF65-F5344CB8AC3E}">
        <p14:creationId xmlns="" xmlns:p14="http://schemas.microsoft.com/office/powerpoint/2010/main" val="71037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5E66B-845A-4D9E-AF2F-3DBBA65B63E6}"/>
              </a:ext>
            </a:extLst>
          </p:cNvPr>
          <p:cNvSpPr>
            <a:spLocks noGrp="1"/>
          </p:cNvSpPr>
          <p:nvPr>
            <p:ph type="title"/>
          </p:nvPr>
        </p:nvSpPr>
        <p:spPr/>
        <p:txBody>
          <a:bodyPr>
            <a:normAutofit/>
          </a:bodyPr>
          <a:lstStyle/>
          <a:p>
            <a:pPr algn="ctr"/>
            <a:r>
              <a:rPr lang="en-US" sz="3200" b="1" dirty="0" smtClean="0">
                <a:solidFill>
                  <a:schemeClr val="tx1"/>
                </a:solidFill>
                <a:latin typeface="Times New Roman" pitchFamily="18" charset="0"/>
                <a:cs typeface="Times New Roman" pitchFamily="18" charset="0"/>
              </a:rPr>
              <a:t>CONTD…</a:t>
            </a:r>
            <a:endParaRPr lang="en-US" sz="32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B2F29FD-C853-4CB4-8938-6A7A93E0944D}"/>
              </a:ext>
            </a:extLst>
          </p:cNvPr>
          <p:cNvSpPr>
            <a:spLocks noGrp="1"/>
          </p:cNvSpPr>
          <p:nvPr>
            <p:ph idx="1"/>
          </p:nvPr>
        </p:nvSpPr>
        <p:spPr>
          <a:xfrm>
            <a:off x="1023538" y="2146812"/>
            <a:ext cx="3617595" cy="3648075"/>
          </a:xfrm>
        </p:spPr>
        <p:txBody>
          <a:bodyPr>
            <a:normAutofit/>
          </a:bodyPr>
          <a:lstStyle/>
          <a:p>
            <a:pPr lvl="0" algn="just"/>
            <a:r>
              <a:rPr lang="en-US" dirty="0" smtClean="0">
                <a:solidFill>
                  <a:schemeClr val="tx1"/>
                </a:solidFill>
                <a:latin typeface="Times New Roman" pitchFamily="18" charset="0"/>
                <a:cs typeface="Times New Roman" pitchFamily="18" charset="0"/>
              </a:rPr>
              <a:t>Providing a value product to every household person </a:t>
            </a:r>
          </a:p>
          <a:p>
            <a:pPr lvl="0" algn="just"/>
            <a:r>
              <a:rPr lang="en-US" dirty="0" smtClean="0">
                <a:solidFill>
                  <a:schemeClr val="tx1"/>
                </a:solidFill>
                <a:latin typeface="Times New Roman" pitchFamily="18" charset="0"/>
                <a:cs typeface="Times New Roman" pitchFamily="18" charset="0"/>
              </a:rPr>
              <a:t>The distribution is mainly involved for considering a better approaches </a:t>
            </a:r>
          </a:p>
          <a:p>
            <a:pPr lvl="0" algn="just"/>
            <a:r>
              <a:rPr lang="en-US" dirty="0" smtClean="0">
                <a:solidFill>
                  <a:schemeClr val="tx1"/>
                </a:solidFill>
                <a:latin typeface="Times New Roman" pitchFamily="18" charset="0"/>
                <a:cs typeface="Times New Roman" pitchFamily="18" charset="0"/>
              </a:rPr>
              <a:t>Target a higher range of customer in the market </a:t>
            </a:r>
          </a:p>
          <a:p>
            <a:pPr lvl="0" algn="just"/>
            <a:r>
              <a:rPr lang="en-US" dirty="0" smtClean="0">
                <a:solidFill>
                  <a:schemeClr val="tx1"/>
                </a:solidFill>
                <a:latin typeface="Times New Roman" pitchFamily="18" charset="0"/>
                <a:cs typeface="Times New Roman" pitchFamily="18" charset="0"/>
              </a:rPr>
              <a:t>Involvement of providing a better experience towards the customer </a:t>
            </a:r>
            <a:endParaRPr lang="en-US" dirty="0">
              <a:solidFill>
                <a:schemeClr val="tx1"/>
              </a:solidFill>
              <a:latin typeface="Times New Roman" pitchFamily="18" charset="0"/>
              <a:cs typeface="Times New Roman" pitchFamily="18" charset="0"/>
            </a:endParaRPr>
          </a:p>
        </p:txBody>
      </p:sp>
      <p:pic>
        <p:nvPicPr>
          <p:cNvPr id="5" name="Picture 1"/>
          <p:cNvPicPr>
            <a:picLocks noChangeAspect="1" noChangeArrowheads="1"/>
          </p:cNvPicPr>
          <p:nvPr/>
        </p:nvPicPr>
        <p:blipFill>
          <a:blip r:embed="rId3"/>
          <a:srcRect/>
          <a:stretch>
            <a:fillRect/>
          </a:stretch>
        </p:blipFill>
        <p:spPr bwMode="auto">
          <a:xfrm>
            <a:off x="5206180" y="2109018"/>
            <a:ext cx="6695767" cy="4055807"/>
          </a:xfrm>
          <a:prstGeom prst="rect">
            <a:avLst/>
          </a:prstGeom>
          <a:noFill/>
          <a:ln w="9525">
            <a:noFill/>
            <a:miter lim="800000"/>
            <a:headEnd/>
            <a:tailEnd/>
          </a:ln>
          <a:effectLst/>
        </p:spPr>
      </p:pic>
    </p:spTree>
    <p:extLst>
      <p:ext uri="{BB962C8B-B14F-4D97-AF65-F5344CB8AC3E}">
        <p14:creationId xmlns="" xmlns:p14="http://schemas.microsoft.com/office/powerpoint/2010/main" val="205267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6A4BA5-F765-4E8D-9668-31D43583E0B3}"/>
              </a:ext>
            </a:extLst>
          </p:cNvPr>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endParaRPr lang="en-US" sz="30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9A17E83-9642-494D-9AF4-CCDBEBAA3402}"/>
              </a:ext>
            </a:extLst>
          </p:cNvPr>
          <p:cNvSpPr>
            <a:spLocks noGrp="1"/>
          </p:cNvSpPr>
          <p:nvPr>
            <p:ph idx="1"/>
          </p:nvPr>
        </p:nvSpPr>
        <p:spPr>
          <a:xfrm>
            <a:off x="1097280" y="2108201"/>
            <a:ext cx="4646295" cy="3760891"/>
          </a:xfrm>
        </p:spPr>
        <p:txBody>
          <a:bodyPr>
            <a:normAutofit/>
          </a:bodyPr>
          <a:lstStyle/>
          <a:p>
            <a:pPr lvl="0" algn="just"/>
            <a:r>
              <a:rPr lang="en-US" dirty="0" smtClean="0">
                <a:solidFill>
                  <a:schemeClr val="tx1"/>
                </a:solidFill>
                <a:latin typeface="Times New Roman" pitchFamily="18" charset="0"/>
                <a:cs typeface="Times New Roman" pitchFamily="18" charset="0"/>
              </a:rPr>
              <a:t>Improvement in quality of product types </a:t>
            </a:r>
          </a:p>
          <a:p>
            <a:pPr lvl="0" algn="just"/>
            <a:r>
              <a:rPr lang="en-US" dirty="0" smtClean="0">
                <a:solidFill>
                  <a:schemeClr val="tx1"/>
                </a:solidFill>
                <a:latin typeface="Times New Roman" pitchFamily="18" charset="0"/>
                <a:cs typeface="Times New Roman" pitchFamily="18" charset="0"/>
              </a:rPr>
              <a:t>Continuous development in service offering  (</a:t>
            </a:r>
            <a:r>
              <a:rPr lang="en-US" dirty="0" err="1" smtClean="0">
                <a:solidFill>
                  <a:schemeClr val="tx1"/>
                </a:solidFill>
                <a:latin typeface="Times New Roman" pitchFamily="18" charset="0"/>
                <a:cs typeface="Times New Roman" pitchFamily="18" charset="0"/>
              </a:rPr>
              <a:t>Horobet</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et al.</a:t>
            </a:r>
            <a:r>
              <a:rPr lang="en-US" dirty="0" smtClean="0">
                <a:solidFill>
                  <a:schemeClr val="tx1"/>
                </a:solidFill>
                <a:latin typeface="Times New Roman" pitchFamily="18" charset="0"/>
                <a:cs typeface="Times New Roman" pitchFamily="18" charset="0"/>
              </a:rPr>
              <a:t> 2021)</a:t>
            </a:r>
          </a:p>
          <a:p>
            <a:pPr lvl="0" algn="just"/>
            <a:r>
              <a:rPr lang="en-US" dirty="0" smtClean="0">
                <a:solidFill>
                  <a:schemeClr val="tx1"/>
                </a:solidFill>
                <a:latin typeface="Times New Roman" pitchFamily="18" charset="0"/>
                <a:cs typeface="Times New Roman" pitchFamily="18" charset="0"/>
              </a:rPr>
              <a:t>Proper checking of quality and sustainable business process</a:t>
            </a:r>
          </a:p>
          <a:p>
            <a:pPr lvl="0" algn="just"/>
            <a:r>
              <a:rPr lang="en-US" dirty="0" smtClean="0">
                <a:solidFill>
                  <a:schemeClr val="tx1"/>
                </a:solidFill>
                <a:latin typeface="Times New Roman" pitchFamily="18" charset="0"/>
                <a:cs typeface="Times New Roman" pitchFamily="18" charset="0"/>
              </a:rPr>
              <a:t>Incorporation of faster business development and agile involvement </a:t>
            </a:r>
            <a:endParaRPr lang="en-US" dirty="0">
              <a:solidFill>
                <a:schemeClr val="tx1"/>
              </a:solidFill>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3"/>
          <a:srcRect/>
          <a:stretch>
            <a:fillRect/>
          </a:stretch>
        </p:blipFill>
        <p:spPr bwMode="auto">
          <a:xfrm>
            <a:off x="6194323" y="2151575"/>
            <a:ext cx="4572000" cy="3393819"/>
          </a:xfrm>
          <a:prstGeom prst="rect">
            <a:avLst/>
          </a:prstGeom>
          <a:noFill/>
          <a:ln w="9525">
            <a:noFill/>
            <a:miter lim="800000"/>
            <a:headEnd/>
            <a:tailEnd/>
          </a:ln>
          <a:effectLst/>
        </p:spPr>
      </p:pic>
    </p:spTree>
    <p:extLst>
      <p:ext uri="{BB962C8B-B14F-4D97-AF65-F5344CB8AC3E}">
        <p14:creationId xmlns="" xmlns:p14="http://schemas.microsoft.com/office/powerpoint/2010/main" val="104462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r>
              <a:rPr lang="en-US" b="1" i="1" dirty="0" smtClean="0">
                <a:solidFill>
                  <a:schemeClr val="tx1"/>
                </a:solidFill>
                <a:latin typeface="Times New Roman" pitchFamily="18" charset="0"/>
                <a:cs typeface="Times New Roman" pitchFamily="18" charset="0"/>
              </a:rPr>
              <a:t>Learning growth</a:t>
            </a:r>
            <a:endParaRPr lang="en-US" dirty="0" smtClean="0">
              <a:solidFill>
                <a:schemeClr val="tx1"/>
              </a:solidFill>
              <a:latin typeface="Times New Roman" pitchFamily="18" charset="0"/>
              <a:cs typeface="Times New Roman" pitchFamily="18" charset="0"/>
            </a:endParaRPr>
          </a:p>
          <a:p>
            <a:pPr lvl="0"/>
            <a:r>
              <a:rPr lang="en-US" dirty="0" smtClean="0">
                <a:solidFill>
                  <a:schemeClr val="tx1"/>
                </a:solidFill>
                <a:latin typeface="Times New Roman" pitchFamily="18" charset="0"/>
                <a:cs typeface="Times New Roman" pitchFamily="18" charset="0"/>
              </a:rPr>
              <a:t>Providing proper training program</a:t>
            </a:r>
          </a:p>
          <a:p>
            <a:pPr lvl="0"/>
            <a:r>
              <a:rPr lang="en-US" dirty="0" smtClean="0">
                <a:solidFill>
                  <a:schemeClr val="tx1"/>
                </a:solidFill>
                <a:latin typeface="Times New Roman" pitchFamily="18" charset="0"/>
                <a:cs typeface="Times New Roman" pitchFamily="18" charset="0"/>
              </a:rPr>
              <a:t>Better approaches for underpinning a sustainable learning development </a:t>
            </a:r>
          </a:p>
          <a:p>
            <a:pPr lvl="0"/>
            <a:r>
              <a:rPr lang="en-US" dirty="0" smtClean="0">
                <a:solidFill>
                  <a:schemeClr val="tx1"/>
                </a:solidFill>
                <a:latin typeface="Times New Roman" pitchFamily="18" charset="0"/>
                <a:cs typeface="Times New Roman" pitchFamily="18" charset="0"/>
              </a:rPr>
              <a:t>Addressing of issues by providing a proper solution </a:t>
            </a:r>
          </a:p>
          <a:p>
            <a:pPr lvl="0"/>
            <a:r>
              <a:rPr lang="en-US" dirty="0" smtClean="0">
                <a:solidFill>
                  <a:schemeClr val="tx1"/>
                </a:solidFill>
                <a:latin typeface="Times New Roman" pitchFamily="18" charset="0"/>
                <a:cs typeface="Times New Roman" pitchFamily="18" charset="0"/>
              </a:rPr>
              <a:t>Improvement in developing the customer process</a:t>
            </a:r>
          </a:p>
          <a:p>
            <a:endParaRPr lang="en-US" dirty="0">
              <a:solidFill>
                <a:schemeClr val="tx1"/>
              </a:solidFill>
              <a:latin typeface="Times New Roman" pitchFamily="18" charset="0"/>
              <a:cs typeface="Times New Roman" pitchFamily="18" charset="0"/>
            </a:endParaRPr>
          </a:p>
        </p:txBody>
      </p:sp>
      <p:pic>
        <p:nvPicPr>
          <p:cNvPr id="16385" name="Picture 1"/>
          <p:cNvPicPr>
            <a:picLocks noGrp="1" noChangeAspect="1" noChangeArrowheads="1"/>
          </p:cNvPicPr>
          <p:nvPr>
            <p:ph sz="half" idx="2"/>
          </p:nvPr>
        </p:nvPicPr>
        <p:blipFill>
          <a:blip r:embed="rId3"/>
          <a:srcRect/>
          <a:stretch>
            <a:fillRect/>
          </a:stretch>
        </p:blipFill>
        <p:spPr bwMode="auto">
          <a:xfrm>
            <a:off x="6754813" y="2475706"/>
            <a:ext cx="4162425" cy="3038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MISSION AND VISION </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lvl="0" algn="just"/>
            <a:r>
              <a:rPr lang="en-US" dirty="0" smtClean="0">
                <a:solidFill>
                  <a:schemeClr val="tx1"/>
                </a:solidFill>
                <a:latin typeface="Times New Roman" pitchFamily="18" charset="0"/>
                <a:cs typeface="Times New Roman" pitchFamily="18" charset="0"/>
              </a:rPr>
              <a:t>Vision for changing environmental footprint and make a positive social impact (unilever.com, 2022)</a:t>
            </a:r>
          </a:p>
          <a:p>
            <a:pPr lvl="0" algn="just"/>
            <a:r>
              <a:rPr lang="en-US" dirty="0" smtClean="0">
                <a:solidFill>
                  <a:schemeClr val="tx1"/>
                </a:solidFill>
                <a:latin typeface="Times New Roman" pitchFamily="18" charset="0"/>
                <a:cs typeface="Times New Roman" pitchFamily="18" charset="0"/>
              </a:rPr>
              <a:t>Providing a nutrition, hygiene and personal care for the commonplaces </a:t>
            </a:r>
          </a:p>
          <a:p>
            <a:pPr algn="just"/>
            <a:endParaRPr lang="en-US" dirty="0">
              <a:solidFill>
                <a:schemeClr val="tx1"/>
              </a:solidFill>
              <a:latin typeface="Times New Roman" pitchFamily="18" charset="0"/>
              <a:cs typeface="Times New Roman" pitchFamily="18" charset="0"/>
            </a:endParaRPr>
          </a:p>
        </p:txBody>
      </p:sp>
      <p:pic>
        <p:nvPicPr>
          <p:cNvPr id="15361" name="Picture 1"/>
          <p:cNvPicPr>
            <a:picLocks noGrp="1" noChangeAspect="1" noChangeArrowheads="1"/>
          </p:cNvPicPr>
          <p:nvPr>
            <p:ph sz="half" idx="2"/>
          </p:nvPr>
        </p:nvPicPr>
        <p:blipFill>
          <a:blip r:embed="rId3"/>
          <a:srcRect/>
          <a:stretch>
            <a:fillRect/>
          </a:stretch>
        </p:blipFill>
        <p:spPr bwMode="auto">
          <a:xfrm>
            <a:off x="6118481" y="2197510"/>
            <a:ext cx="5675312" cy="348061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STRATEGY MAPPING WITH BALANCE SCORE CARD </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141525" y="1958667"/>
            <a:ext cx="4639736" cy="3748193"/>
          </a:xfrm>
        </p:spPr>
        <p:txBody>
          <a:bodyPr>
            <a:noAutofit/>
          </a:bodyPr>
          <a:lstStyle/>
          <a:p>
            <a:pPr algn="just"/>
            <a:r>
              <a:rPr lang="en-US" b="1" i="1" dirty="0" smtClean="0">
                <a:solidFill>
                  <a:schemeClr val="tx1"/>
                </a:solidFill>
                <a:latin typeface="Times New Roman" pitchFamily="18" charset="0"/>
                <a:cs typeface="Times New Roman" pitchFamily="18" charset="0"/>
              </a:rPr>
              <a:t>Target</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Consideration of financial effectiveness for improving position (theguardian.com, 2022)</a:t>
            </a:r>
          </a:p>
          <a:p>
            <a:pPr lvl="0" algn="just"/>
            <a:r>
              <a:rPr lang="en-US" dirty="0" smtClean="0">
                <a:solidFill>
                  <a:schemeClr val="tx1"/>
                </a:solidFill>
                <a:latin typeface="Times New Roman" pitchFamily="18" charset="0"/>
                <a:cs typeface="Times New Roman" pitchFamily="18" charset="0"/>
              </a:rPr>
              <a:t>Financial effectiveness is also required for cash flow development </a:t>
            </a:r>
          </a:p>
          <a:p>
            <a:pPr algn="just"/>
            <a:r>
              <a:rPr lang="en-US" b="1" i="1" dirty="0" smtClean="0">
                <a:solidFill>
                  <a:schemeClr val="tx1"/>
                </a:solidFill>
                <a:latin typeface="Times New Roman" pitchFamily="18" charset="0"/>
                <a:cs typeface="Times New Roman" pitchFamily="18" charset="0"/>
              </a:rPr>
              <a:t>Initiatives </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Proper implication strategy towards the market development </a:t>
            </a:r>
          </a:p>
          <a:p>
            <a:pPr lvl="0" algn="just"/>
            <a:r>
              <a:rPr lang="en-US" dirty="0" smtClean="0">
                <a:solidFill>
                  <a:schemeClr val="tx1"/>
                </a:solidFill>
                <a:latin typeface="Times New Roman" pitchFamily="18" charset="0"/>
                <a:cs typeface="Times New Roman" pitchFamily="18" charset="0"/>
              </a:rPr>
              <a:t>Development of product for exploring the cash flow </a:t>
            </a:r>
          </a:p>
          <a:p>
            <a:pPr algn="just"/>
            <a:endParaRPr lang="en-US" dirty="0">
              <a:solidFill>
                <a:schemeClr val="tx1"/>
              </a:solidFill>
              <a:latin typeface="Times New Roman" pitchFamily="18" charset="0"/>
              <a:cs typeface="Times New Roman" pitchFamily="18" charset="0"/>
            </a:endParaRPr>
          </a:p>
        </p:txBody>
      </p:sp>
      <p:pic>
        <p:nvPicPr>
          <p:cNvPr id="14337" name="Picture 1"/>
          <p:cNvPicPr>
            <a:picLocks noGrp="1" noChangeAspect="1" noChangeArrowheads="1"/>
          </p:cNvPicPr>
          <p:nvPr>
            <p:ph sz="half" idx="2"/>
          </p:nvPr>
        </p:nvPicPr>
        <p:blipFill>
          <a:blip r:embed="rId3"/>
          <a:srcRect/>
          <a:stretch>
            <a:fillRect/>
          </a:stretch>
        </p:blipFill>
        <p:spPr bwMode="auto">
          <a:xfrm>
            <a:off x="6516688" y="3131832"/>
            <a:ext cx="4638675" cy="17262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Autofit/>
          </a:bodyPr>
          <a:lstStyle/>
          <a:p>
            <a:pPr algn="just"/>
            <a:r>
              <a:rPr lang="en-US" b="1" i="1" dirty="0" smtClean="0">
                <a:solidFill>
                  <a:schemeClr val="tx1"/>
                </a:solidFill>
                <a:latin typeface="Times New Roman" pitchFamily="18" charset="0"/>
                <a:cs typeface="Times New Roman" pitchFamily="18" charset="0"/>
              </a:rPr>
              <a:t>Target</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It is targeted to manufacture value product </a:t>
            </a:r>
          </a:p>
          <a:p>
            <a:pPr lvl="0" algn="just"/>
            <a:r>
              <a:rPr lang="en-US" dirty="0" smtClean="0">
                <a:solidFill>
                  <a:schemeClr val="tx1"/>
                </a:solidFill>
                <a:latin typeface="Times New Roman" pitchFamily="18" charset="0"/>
                <a:cs typeface="Times New Roman" pitchFamily="18" charset="0"/>
              </a:rPr>
              <a:t>Higher range of customer target and providing a best experience (</a:t>
            </a:r>
            <a:r>
              <a:rPr lang="en-US" dirty="0" err="1" smtClean="0">
                <a:solidFill>
                  <a:schemeClr val="tx1"/>
                </a:solidFill>
                <a:latin typeface="Times New Roman" pitchFamily="18" charset="0"/>
                <a:cs typeface="Times New Roman" pitchFamily="18" charset="0"/>
              </a:rPr>
              <a:t>Wildatunjanah</a:t>
            </a:r>
            <a:r>
              <a:rPr lang="en-US" dirty="0" smtClean="0">
                <a:solidFill>
                  <a:schemeClr val="tx1"/>
                </a:solidFill>
                <a:latin typeface="Times New Roman" pitchFamily="18" charset="0"/>
                <a:cs typeface="Times New Roman" pitchFamily="18" charset="0"/>
              </a:rPr>
              <a:t> &amp; </a:t>
            </a:r>
            <a:r>
              <a:rPr lang="en-US" dirty="0" err="1" smtClean="0">
                <a:solidFill>
                  <a:schemeClr val="tx1"/>
                </a:solidFill>
                <a:latin typeface="Times New Roman" pitchFamily="18" charset="0"/>
                <a:cs typeface="Times New Roman" pitchFamily="18" charset="0"/>
              </a:rPr>
              <a:t>Suparningsih</a:t>
            </a:r>
            <a:r>
              <a:rPr lang="en-US" dirty="0" smtClean="0">
                <a:solidFill>
                  <a:schemeClr val="tx1"/>
                </a:solidFill>
                <a:latin typeface="Times New Roman" pitchFamily="18" charset="0"/>
                <a:cs typeface="Times New Roman" pitchFamily="18" charset="0"/>
              </a:rPr>
              <a:t>)</a:t>
            </a:r>
          </a:p>
          <a:p>
            <a:pPr algn="just"/>
            <a:r>
              <a:rPr lang="en-US" b="1" i="1" dirty="0" smtClean="0">
                <a:solidFill>
                  <a:schemeClr val="tx1"/>
                </a:solidFill>
                <a:latin typeface="Times New Roman" pitchFamily="18" charset="0"/>
                <a:cs typeface="Times New Roman" pitchFamily="18" charset="0"/>
              </a:rPr>
              <a:t>Initiatives </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It has developed the customer base by increasing the target market </a:t>
            </a:r>
          </a:p>
          <a:p>
            <a:pPr lvl="0" algn="just"/>
            <a:r>
              <a:rPr lang="en-US" dirty="0" smtClean="0">
                <a:solidFill>
                  <a:schemeClr val="tx1"/>
                </a:solidFill>
                <a:latin typeface="Times New Roman" pitchFamily="18" charset="0"/>
                <a:cs typeface="Times New Roman" pitchFamily="18" charset="0"/>
              </a:rPr>
              <a:t>Improvement in quality checking process </a:t>
            </a:r>
          </a:p>
          <a:p>
            <a:pPr algn="just"/>
            <a:endParaRPr lang="en-US" dirty="0">
              <a:solidFill>
                <a:schemeClr val="tx1"/>
              </a:solidFill>
              <a:latin typeface="Times New Roman" pitchFamily="18" charset="0"/>
              <a:cs typeface="Times New Roman" pitchFamily="18" charset="0"/>
            </a:endParaRPr>
          </a:p>
        </p:txBody>
      </p:sp>
      <p:pic>
        <p:nvPicPr>
          <p:cNvPr id="13313" name="Picture 1"/>
          <p:cNvPicPr>
            <a:picLocks noGrp="1" noChangeAspect="1" noChangeArrowheads="1"/>
          </p:cNvPicPr>
          <p:nvPr>
            <p:ph sz="half" idx="2"/>
          </p:nvPr>
        </p:nvPicPr>
        <p:blipFill>
          <a:blip r:embed="rId3"/>
          <a:srcRect/>
          <a:stretch>
            <a:fillRect/>
          </a:stretch>
        </p:blipFill>
        <p:spPr bwMode="auto">
          <a:xfrm>
            <a:off x="6872747" y="1992851"/>
            <a:ext cx="4277033" cy="411298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br>
              <a:rPr lang="en-US" sz="3000" b="1" dirty="0" smtClean="0">
                <a:solidFill>
                  <a:schemeClr val="tx1"/>
                </a:solidFill>
                <a:latin typeface="Times New Roman" pitchFamily="18" charset="0"/>
                <a:cs typeface="Times New Roman" pitchFamily="18" charset="0"/>
              </a:rPr>
            </a:b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Autofit/>
          </a:bodyPr>
          <a:lstStyle/>
          <a:p>
            <a:pPr algn="just"/>
            <a:r>
              <a:rPr lang="en-US" b="1" i="1" dirty="0" smtClean="0">
                <a:solidFill>
                  <a:schemeClr val="tx1"/>
                </a:solidFill>
                <a:latin typeface="Times New Roman" pitchFamily="18" charset="0"/>
                <a:cs typeface="Times New Roman" pitchFamily="18" charset="0"/>
              </a:rPr>
              <a:t>Target</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Improvement in service offering </a:t>
            </a:r>
          </a:p>
          <a:p>
            <a:pPr lvl="0" algn="just"/>
            <a:r>
              <a:rPr lang="en-US" dirty="0" smtClean="0">
                <a:solidFill>
                  <a:schemeClr val="tx1"/>
                </a:solidFill>
                <a:latin typeface="Times New Roman" pitchFamily="18" charset="0"/>
                <a:cs typeface="Times New Roman" pitchFamily="18" charset="0"/>
              </a:rPr>
              <a:t>Consideration of sustainable improvement of product </a:t>
            </a:r>
          </a:p>
          <a:p>
            <a:pPr algn="just"/>
            <a:r>
              <a:rPr lang="en-US" b="1" i="1" dirty="0" smtClean="0">
                <a:solidFill>
                  <a:schemeClr val="tx1"/>
                </a:solidFill>
                <a:latin typeface="Times New Roman" pitchFamily="18" charset="0"/>
                <a:cs typeface="Times New Roman" pitchFamily="18" charset="0"/>
              </a:rPr>
              <a:t>Initiatives </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The integration of business process by considering a proper checking </a:t>
            </a:r>
          </a:p>
          <a:p>
            <a:pPr lvl="0" algn="just"/>
            <a:r>
              <a:rPr lang="en-US" dirty="0" smtClean="0">
                <a:solidFill>
                  <a:schemeClr val="tx1"/>
                </a:solidFill>
                <a:latin typeface="Times New Roman" pitchFamily="18" charset="0"/>
                <a:cs typeface="Times New Roman" pitchFamily="18" charset="0"/>
              </a:rPr>
              <a:t>The development of improving the product value </a:t>
            </a:r>
          </a:p>
          <a:p>
            <a:pPr algn="just"/>
            <a:endParaRPr lang="en-US" dirty="0">
              <a:solidFill>
                <a:schemeClr val="tx1"/>
              </a:solidFill>
              <a:latin typeface="Times New Roman" pitchFamily="18" charset="0"/>
              <a:cs typeface="Times New Roman" pitchFamily="18" charset="0"/>
            </a:endParaRPr>
          </a:p>
        </p:txBody>
      </p:sp>
      <p:pic>
        <p:nvPicPr>
          <p:cNvPr id="12289" name="Picture 1"/>
          <p:cNvPicPr>
            <a:picLocks noGrp="1" noChangeAspect="1" noChangeArrowheads="1"/>
          </p:cNvPicPr>
          <p:nvPr>
            <p:ph sz="half" idx="2"/>
          </p:nvPr>
        </p:nvPicPr>
        <p:blipFill>
          <a:blip r:embed="rId3"/>
          <a:srcRect/>
          <a:stretch>
            <a:fillRect/>
          </a:stretch>
        </p:blipFill>
        <p:spPr bwMode="auto">
          <a:xfrm>
            <a:off x="6516688" y="2732278"/>
            <a:ext cx="4638675" cy="252533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br>
              <a:rPr lang="en-US" sz="3000" b="1" dirty="0" smtClean="0">
                <a:solidFill>
                  <a:schemeClr val="tx1"/>
                </a:solidFill>
                <a:latin typeface="Times New Roman" pitchFamily="18" charset="0"/>
                <a:cs typeface="Times New Roman" pitchFamily="18" charset="0"/>
              </a:rPr>
            </a:b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038287" y="2002913"/>
            <a:ext cx="4639736" cy="3748193"/>
          </a:xfrm>
        </p:spPr>
        <p:txBody>
          <a:bodyPr>
            <a:noAutofit/>
          </a:bodyPr>
          <a:lstStyle/>
          <a:p>
            <a:pPr algn="just"/>
            <a:r>
              <a:rPr lang="en-US" b="1" i="1" dirty="0" smtClean="0">
                <a:solidFill>
                  <a:schemeClr val="tx1"/>
                </a:solidFill>
                <a:latin typeface="Times New Roman" pitchFamily="18" charset="0"/>
                <a:cs typeface="Times New Roman" pitchFamily="18" charset="0"/>
              </a:rPr>
              <a:t>Target</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The consideration of learning development is mainly aimed </a:t>
            </a:r>
          </a:p>
          <a:p>
            <a:pPr lvl="0" algn="just"/>
            <a:r>
              <a:rPr lang="en-US" dirty="0" smtClean="0">
                <a:solidFill>
                  <a:schemeClr val="tx1"/>
                </a:solidFill>
                <a:latin typeface="Times New Roman" pitchFamily="18" charset="0"/>
                <a:cs typeface="Times New Roman" pitchFamily="18" charset="0"/>
              </a:rPr>
              <a:t>Improvement in customer process is also considered as aimed </a:t>
            </a:r>
          </a:p>
          <a:p>
            <a:pPr algn="just"/>
            <a:r>
              <a:rPr lang="en-US" b="1" i="1" dirty="0" smtClean="0">
                <a:solidFill>
                  <a:schemeClr val="tx1"/>
                </a:solidFill>
                <a:latin typeface="Times New Roman" pitchFamily="18" charset="0"/>
                <a:cs typeface="Times New Roman" pitchFamily="18" charset="0"/>
              </a:rPr>
              <a:t>Initiatives </a:t>
            </a:r>
            <a:endParaRPr lang="en-US" dirty="0" smtClean="0">
              <a:solidFill>
                <a:schemeClr val="tx1"/>
              </a:solidFill>
              <a:latin typeface="Times New Roman" pitchFamily="18" charset="0"/>
              <a:cs typeface="Times New Roman" pitchFamily="18" charset="0"/>
            </a:endParaRPr>
          </a:p>
          <a:p>
            <a:pPr lvl="0" algn="just"/>
            <a:r>
              <a:rPr lang="en-US" dirty="0" smtClean="0">
                <a:solidFill>
                  <a:schemeClr val="tx1"/>
                </a:solidFill>
                <a:latin typeface="Times New Roman" pitchFamily="18" charset="0"/>
                <a:cs typeface="Times New Roman" pitchFamily="18" charset="0"/>
              </a:rPr>
              <a:t>Changes in strategic approach for make a learning growth  </a:t>
            </a:r>
          </a:p>
          <a:p>
            <a:pPr lvl="0" algn="just"/>
            <a:r>
              <a:rPr lang="en-US" dirty="0" smtClean="0">
                <a:solidFill>
                  <a:schemeClr val="tx1"/>
                </a:solidFill>
                <a:latin typeface="Times New Roman" pitchFamily="18" charset="0"/>
                <a:cs typeface="Times New Roman" pitchFamily="18" charset="0"/>
              </a:rPr>
              <a:t>Customer centric seminar and classes for the employees (</a:t>
            </a:r>
            <a:r>
              <a:rPr lang="en-US" dirty="0" err="1" smtClean="0">
                <a:solidFill>
                  <a:schemeClr val="tx1"/>
                </a:solidFill>
                <a:latin typeface="Times New Roman" pitchFamily="18" charset="0"/>
                <a:cs typeface="Times New Roman" pitchFamily="18" charset="0"/>
              </a:rPr>
              <a:t>Sasongko</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et al.</a:t>
            </a:r>
            <a:r>
              <a:rPr lang="en-US" dirty="0" smtClean="0">
                <a:solidFill>
                  <a:schemeClr val="tx1"/>
                </a:solidFill>
                <a:latin typeface="Times New Roman" pitchFamily="18" charset="0"/>
                <a:cs typeface="Times New Roman" pitchFamily="18" charset="0"/>
              </a:rPr>
              <a:t> 2021)</a:t>
            </a:r>
          </a:p>
          <a:p>
            <a:pPr algn="just"/>
            <a:endParaRPr lang="en-US" dirty="0">
              <a:solidFill>
                <a:schemeClr val="tx1"/>
              </a:solidFill>
              <a:latin typeface="Times New Roman" pitchFamily="18" charset="0"/>
              <a:cs typeface="Times New Roman" pitchFamily="18" charset="0"/>
            </a:endParaRPr>
          </a:p>
        </p:txBody>
      </p:sp>
      <p:sp>
        <p:nvSpPr>
          <p:cNvPr id="6145"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6044381" y="3099159"/>
            <a:ext cx="5943600" cy="21050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ENGAGEMENT AND REFLECTION OF GROUP WORK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lvl="0" algn="just"/>
            <a:r>
              <a:rPr lang="en-US" dirty="0" smtClean="0">
                <a:solidFill>
                  <a:schemeClr val="tx1"/>
                </a:solidFill>
                <a:latin typeface="Times New Roman" pitchFamily="18" charset="0"/>
                <a:cs typeface="Times New Roman" pitchFamily="18" charset="0"/>
              </a:rPr>
              <a:t>The presentation has been made by collecting the data of Unilever by group </a:t>
            </a:r>
          </a:p>
          <a:p>
            <a:pPr lvl="0" algn="just"/>
            <a:r>
              <a:rPr lang="en-US" dirty="0" smtClean="0">
                <a:solidFill>
                  <a:schemeClr val="tx1"/>
                </a:solidFill>
                <a:latin typeface="Times New Roman" pitchFamily="18" charset="0"/>
                <a:cs typeface="Times New Roman" pitchFamily="18" charset="0"/>
              </a:rPr>
              <a:t>I have collected the information by considering the annual report by firm </a:t>
            </a:r>
          </a:p>
          <a:p>
            <a:pPr lvl="0" algn="just"/>
            <a:r>
              <a:rPr lang="en-US" dirty="0" smtClean="0">
                <a:solidFill>
                  <a:schemeClr val="tx1"/>
                </a:solidFill>
                <a:latin typeface="Times New Roman" pitchFamily="18" charset="0"/>
                <a:cs typeface="Times New Roman" pitchFamily="18" charset="0"/>
              </a:rPr>
              <a:t>Considering the group work has involved for exploring the decision for the process</a:t>
            </a:r>
          </a:p>
          <a:p>
            <a:pPr lvl="0" algn="just"/>
            <a:r>
              <a:rPr lang="en-US" dirty="0" smtClean="0">
                <a:solidFill>
                  <a:schemeClr val="tx1"/>
                </a:solidFill>
                <a:latin typeface="Times New Roman" pitchFamily="18" charset="0"/>
                <a:cs typeface="Times New Roman" pitchFamily="18" charset="0"/>
              </a:rPr>
              <a:t>I have collected sufficient knowledge by gathering the business initiatives</a:t>
            </a:r>
          </a:p>
          <a:p>
            <a:pPr algn="just"/>
            <a:endParaRPr lang="en-US" dirty="0">
              <a:solidFill>
                <a:schemeClr val="tx1"/>
              </a:solidFill>
              <a:latin typeface="Times New Roman" pitchFamily="18" charset="0"/>
              <a:cs typeface="Times New Roman" pitchFamily="18" charset="0"/>
            </a:endParaRPr>
          </a:p>
        </p:txBody>
      </p:sp>
      <p:pic>
        <p:nvPicPr>
          <p:cNvPr id="5121" name="Picture 1"/>
          <p:cNvPicPr>
            <a:picLocks noGrp="1" noChangeAspect="1" noChangeArrowheads="1"/>
          </p:cNvPicPr>
          <p:nvPr>
            <p:ph sz="half" idx="2"/>
          </p:nvPr>
        </p:nvPicPr>
        <p:blipFill>
          <a:blip r:embed="rId3"/>
          <a:srcRect/>
          <a:stretch>
            <a:fillRect/>
          </a:stretch>
        </p:blipFill>
        <p:spPr bwMode="auto">
          <a:xfrm>
            <a:off x="6626225" y="2632869"/>
            <a:ext cx="4419600" cy="27241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47F5C-50EC-416A-AE8C-6F6BB4225673}"/>
              </a:ext>
            </a:extLst>
          </p:cNvPr>
          <p:cNvSpPr>
            <a:spLocks noGrp="1"/>
          </p:cNvSpPr>
          <p:nvPr>
            <p:ph type="title"/>
          </p:nvPr>
        </p:nvSpPr>
        <p:spPr/>
        <p:txBody>
          <a:bodyPr>
            <a:normAutofit/>
          </a:bodyPr>
          <a:lstStyle/>
          <a:p>
            <a:pPr marL="0" marR="0" algn="ctr">
              <a:lnSpc>
                <a:spcPct val="150000"/>
              </a:lnSpc>
              <a:spcBef>
                <a:spcPts val="2000"/>
              </a:spcBef>
              <a:spcAft>
                <a:spcPts val="600"/>
              </a:spcAft>
            </a:pPr>
            <a:r>
              <a:rPr lang="en-GB" sz="3000" b="1" kern="0" dirty="0">
                <a:solidFill>
                  <a:schemeClr val="tx1"/>
                </a:solidFill>
                <a:effectLst/>
                <a:latin typeface="Times New Roman" panose="02020603050405020304" pitchFamily="18" charset="0"/>
                <a:ea typeface="Times New Roman" panose="02020603050405020304" pitchFamily="18" charset="0"/>
              </a:rPr>
              <a:t>INTRODUCTION </a:t>
            </a:r>
            <a:endParaRPr lang="en-US" sz="3000" b="1" kern="0" dirty="0">
              <a:solidFill>
                <a:schemeClr val="tx1"/>
              </a:solidFill>
              <a:effectLst/>
              <a:latin typeface="Arial" panose="020B0604020202020204" pitchFamily="34" charset="0"/>
            </a:endParaRPr>
          </a:p>
        </p:txBody>
      </p:sp>
      <p:sp>
        <p:nvSpPr>
          <p:cNvPr id="5" name="Content Placeholder 4">
            <a:extLst>
              <a:ext uri="{FF2B5EF4-FFF2-40B4-BE49-F238E27FC236}">
                <a16:creationId xmlns="" xmlns:a16="http://schemas.microsoft.com/office/drawing/2014/main" id="{300226EE-F1EE-4014-A815-C2D58651EEFA}"/>
              </a:ext>
            </a:extLst>
          </p:cNvPr>
          <p:cNvSpPr>
            <a:spLocks noGrp="1"/>
          </p:cNvSpPr>
          <p:nvPr>
            <p:ph sz="half" idx="1"/>
          </p:nvPr>
        </p:nvSpPr>
        <p:spPr>
          <a:xfrm>
            <a:off x="876055" y="1958668"/>
            <a:ext cx="4639736" cy="3748193"/>
          </a:xfrm>
        </p:spPr>
        <p:txBody>
          <a:bodyPr>
            <a:normAutofit/>
          </a:bodyPr>
          <a:lstStyle/>
          <a:p>
            <a:pPr algn="just" fontAlgn="base"/>
            <a:r>
              <a:rPr lang="en-US" dirty="0" smtClean="0">
                <a:solidFill>
                  <a:schemeClr val="tx1"/>
                </a:solidFill>
                <a:latin typeface="Times New Roman" pitchFamily="18" charset="0"/>
                <a:cs typeface="Times New Roman" pitchFamily="18" charset="0"/>
              </a:rPr>
              <a:t>The financial decision making is mainly a element for considering the useful process for a firm </a:t>
            </a:r>
          </a:p>
          <a:p>
            <a:pPr algn="just" fontAlgn="base"/>
            <a:r>
              <a:rPr lang="en-US" dirty="0" smtClean="0">
                <a:solidFill>
                  <a:schemeClr val="tx1"/>
                </a:solidFill>
                <a:latin typeface="Times New Roman" pitchFamily="18" charset="0"/>
                <a:cs typeface="Times New Roman" pitchFamily="18" charset="0"/>
              </a:rPr>
              <a:t>Aim of the study is to explore the financial condition for Unilever Plc </a:t>
            </a:r>
          </a:p>
          <a:p>
            <a:pPr algn="just" fontAlgn="base"/>
            <a:r>
              <a:rPr lang="en-US" dirty="0" smtClean="0">
                <a:solidFill>
                  <a:schemeClr val="tx1"/>
                </a:solidFill>
                <a:latin typeface="Times New Roman" pitchFamily="18" charset="0"/>
                <a:cs typeface="Times New Roman" pitchFamily="18" charset="0"/>
              </a:rPr>
              <a:t>It has conducted a financial ratio analysis and financial strategy mapping </a:t>
            </a:r>
          </a:p>
          <a:p>
            <a:pPr algn="just" fontAlgn="base"/>
            <a:r>
              <a:rPr lang="en-US" dirty="0" smtClean="0">
                <a:solidFill>
                  <a:schemeClr val="tx1"/>
                </a:solidFill>
                <a:latin typeface="Times New Roman" pitchFamily="18" charset="0"/>
                <a:cs typeface="Times New Roman" pitchFamily="18" charset="0"/>
              </a:rPr>
              <a:t>Organizational engagement is also identified for exploration of process </a:t>
            </a:r>
          </a:p>
          <a:p>
            <a:pPr marL="285750" indent="-285750" algn="just">
              <a:lnSpc>
                <a:spcPct val="150000"/>
              </a:lnSpc>
              <a:spcBef>
                <a:spcPts val="0"/>
              </a:spcBef>
              <a:spcAft>
                <a:spcPts val="0"/>
              </a:spcAft>
            </a:pPr>
            <a:endParaRPr lang="en-US" dirty="0" smtClean="0">
              <a:solidFill>
                <a:schemeClr val="tx1"/>
              </a:solidFill>
              <a:latin typeface="Times New Roman" pitchFamily="18" charset="0"/>
              <a:ea typeface="Arial" panose="020B0604020202020204" pitchFamily="34"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4300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2" name="AutoShape 4" descr="https://lh6.googleusercontent.com/GWe8omO6HkQUwlj4l4z9y0dvPQSc78-DKNbDi5LKxm_Xt3eX6pG7bliPI3-WCb0R2a7PEDlLk8jr46kUbpTJsEhD5S3hSB6toTB3fh5XbUbDQjfXXUbjB4DqVSmjNKVj66QVZv7oYmF-3SXKj05EzzUeJoSYi7iD0MaTrmrZAdRgnXpHkROUr9kuiOWXIA"/>
          <p:cNvSpPr>
            <a:spLocks noChangeAspect="1" noChangeArrowheads="1"/>
          </p:cNvSpPr>
          <p:nvPr/>
        </p:nvSpPr>
        <p:spPr bwMode="auto">
          <a:xfrm>
            <a:off x="130175" y="-2925763"/>
            <a:ext cx="5943600" cy="65817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4"/>
          <a:srcRect/>
          <a:stretch>
            <a:fillRect/>
          </a:stretch>
        </p:blipFill>
        <p:spPr bwMode="auto">
          <a:xfrm>
            <a:off x="6361933" y="2061087"/>
            <a:ext cx="3686175" cy="3886200"/>
          </a:xfrm>
          <a:prstGeom prst="rect">
            <a:avLst/>
          </a:prstGeom>
          <a:noFill/>
          <a:ln w="9525">
            <a:noFill/>
            <a:miter lim="800000"/>
            <a:headEnd/>
            <a:tailEnd/>
          </a:ln>
          <a:effectLst/>
        </p:spPr>
      </p:pic>
    </p:spTree>
    <p:extLst>
      <p:ext uri="{BB962C8B-B14F-4D97-AF65-F5344CB8AC3E}">
        <p14:creationId xmlns=""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AB4B7-105D-4701-A8AE-B92E5CF459E4}"/>
              </a:ext>
            </a:extLst>
          </p:cNvPr>
          <p:cNvSpPr>
            <a:spLocks noGrp="1"/>
          </p:cNvSpPr>
          <p:nvPr>
            <p:ph type="title"/>
          </p:nvPr>
        </p:nvSpPr>
        <p:spPr/>
        <p:txBody>
          <a:bodyPr>
            <a:normAutofit/>
          </a:bodyPr>
          <a:lstStyle/>
          <a:p>
            <a:pPr algn="ctr"/>
            <a:r>
              <a:rPr lang="en-GB" sz="3000" b="1" kern="0" dirty="0">
                <a:solidFill>
                  <a:schemeClr val="tx1"/>
                </a:solidFill>
                <a:effectLst/>
                <a:latin typeface="Times New Roman" panose="02020603050405020304" pitchFamily="18" charset="0"/>
                <a:ea typeface="Times New Roman" panose="02020603050405020304" pitchFamily="18" charset="0"/>
              </a:rPr>
              <a:t>CONCLUSION </a:t>
            </a:r>
            <a:endParaRPr lang="en-US" sz="3000" dirty="0">
              <a:solidFill>
                <a:schemeClr val="tx1"/>
              </a:solidFill>
            </a:endParaRPr>
          </a:p>
        </p:txBody>
      </p:sp>
      <p:sp>
        <p:nvSpPr>
          <p:cNvPr id="3" name="Content Placeholder 2">
            <a:extLst>
              <a:ext uri="{FF2B5EF4-FFF2-40B4-BE49-F238E27FC236}">
                <a16:creationId xmlns="" xmlns:a16="http://schemas.microsoft.com/office/drawing/2014/main" id="{7C5C60BE-7CD5-459E-B804-6448885B84EA}"/>
              </a:ext>
            </a:extLst>
          </p:cNvPr>
          <p:cNvSpPr>
            <a:spLocks noGrp="1"/>
          </p:cNvSpPr>
          <p:nvPr>
            <p:ph idx="1"/>
          </p:nvPr>
        </p:nvSpPr>
        <p:spPr>
          <a:xfrm>
            <a:off x="6686550" y="2364112"/>
            <a:ext cx="4469130" cy="3504980"/>
          </a:xfrm>
        </p:spPr>
        <p:txBody>
          <a:bodyPr>
            <a:normAutofit/>
          </a:bodyPr>
          <a:lstStyle/>
          <a:p>
            <a:pPr lvl="0" algn="just"/>
            <a:r>
              <a:rPr lang="en-US" dirty="0" smtClean="0">
                <a:solidFill>
                  <a:schemeClr val="tx1"/>
                </a:solidFill>
                <a:latin typeface="Times New Roman" pitchFamily="18" charset="0"/>
                <a:cs typeface="Times New Roman" pitchFamily="18" charset="0"/>
              </a:rPr>
              <a:t>It can be concluded that the performance for Unilever is lower </a:t>
            </a:r>
          </a:p>
          <a:p>
            <a:pPr lvl="0" algn="just"/>
            <a:r>
              <a:rPr lang="en-US" dirty="0" smtClean="0">
                <a:solidFill>
                  <a:schemeClr val="tx1"/>
                </a:solidFill>
                <a:latin typeface="Times New Roman" pitchFamily="18" charset="0"/>
                <a:cs typeface="Times New Roman" pitchFamily="18" charset="0"/>
              </a:rPr>
              <a:t>Different aspects has been undertaken with the process </a:t>
            </a:r>
          </a:p>
          <a:p>
            <a:pPr algn="just"/>
            <a:r>
              <a:rPr lang="en-US" dirty="0" smtClean="0">
                <a:solidFill>
                  <a:schemeClr val="tx1"/>
                </a:solidFill>
                <a:latin typeface="Times New Roman" pitchFamily="18" charset="0"/>
                <a:cs typeface="Times New Roman" pitchFamily="18" charset="0"/>
              </a:rPr>
              <a:t>The identification of strategy mapping </a:t>
            </a:r>
            <a:endParaRPr lang="en-US" dirty="0">
              <a:solidFill>
                <a:schemeClr val="tx1"/>
              </a:solidFill>
              <a:latin typeface="Times New Roman" pitchFamily="18" charset="0"/>
              <a:cs typeface="Times New Roman" pitchFamily="18" charset="0"/>
            </a:endParaRPr>
          </a:p>
        </p:txBody>
      </p:sp>
      <p:pic>
        <p:nvPicPr>
          <p:cNvPr id="32769" name="Picture 1"/>
          <p:cNvPicPr>
            <a:picLocks noChangeAspect="1" noChangeArrowheads="1"/>
          </p:cNvPicPr>
          <p:nvPr/>
        </p:nvPicPr>
        <p:blipFill>
          <a:blip r:embed="rId3"/>
          <a:srcRect/>
          <a:stretch>
            <a:fillRect/>
          </a:stretch>
        </p:blipFill>
        <p:spPr bwMode="auto">
          <a:xfrm>
            <a:off x="643553" y="2131142"/>
            <a:ext cx="6067425" cy="3657600"/>
          </a:xfrm>
          <a:prstGeom prst="rect">
            <a:avLst/>
          </a:prstGeom>
          <a:noFill/>
          <a:ln w="9525">
            <a:noFill/>
            <a:miter lim="800000"/>
            <a:headEnd/>
            <a:tailEnd/>
          </a:ln>
          <a:effectLst/>
        </p:spPr>
      </p:pic>
    </p:spTree>
    <p:extLst>
      <p:ext uri="{BB962C8B-B14F-4D97-AF65-F5344CB8AC3E}">
        <p14:creationId xmlns="" xmlns:p14="http://schemas.microsoft.com/office/powerpoint/2010/main" val="161217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RECOMMENDATION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lvl="0" algn="just"/>
            <a:r>
              <a:rPr lang="en-US" dirty="0" smtClean="0">
                <a:solidFill>
                  <a:schemeClr val="tx1"/>
                </a:solidFill>
                <a:latin typeface="Times New Roman" pitchFamily="18" charset="0"/>
                <a:cs typeface="Times New Roman" pitchFamily="18" charset="0"/>
              </a:rPr>
              <a:t>The improvement is business process is also required to change </a:t>
            </a:r>
          </a:p>
          <a:p>
            <a:pPr lvl="0" algn="just"/>
            <a:r>
              <a:rPr lang="en-US" dirty="0" smtClean="0">
                <a:solidFill>
                  <a:schemeClr val="tx1"/>
                </a:solidFill>
                <a:latin typeface="Times New Roman" pitchFamily="18" charset="0"/>
                <a:cs typeface="Times New Roman" pitchFamily="18" charset="0"/>
              </a:rPr>
              <a:t>The liquidity and also profitability is required to improve</a:t>
            </a:r>
          </a:p>
          <a:p>
            <a:pPr lvl="0" algn="just"/>
            <a:r>
              <a:rPr lang="en-US" dirty="0" smtClean="0">
                <a:solidFill>
                  <a:schemeClr val="tx1"/>
                </a:solidFill>
                <a:latin typeface="Times New Roman" pitchFamily="18" charset="0"/>
                <a:cs typeface="Times New Roman" pitchFamily="18" charset="0"/>
              </a:rPr>
              <a:t>Financial strategy is required to change </a:t>
            </a:r>
          </a:p>
          <a:p>
            <a:pPr algn="just"/>
            <a:endParaRPr lang="en-US" dirty="0">
              <a:solidFill>
                <a:schemeClr val="tx1"/>
              </a:solidFill>
              <a:latin typeface="Times New Roman" pitchFamily="18" charset="0"/>
              <a:cs typeface="Times New Roman" pitchFamily="18" charset="0"/>
            </a:endParaRPr>
          </a:p>
        </p:txBody>
      </p:sp>
      <p:pic>
        <p:nvPicPr>
          <p:cNvPr id="2049" name="Picture 1"/>
          <p:cNvPicPr>
            <a:picLocks noGrp="1" noChangeAspect="1" noChangeArrowheads="1"/>
          </p:cNvPicPr>
          <p:nvPr>
            <p:ph sz="half" idx="2"/>
          </p:nvPr>
        </p:nvPicPr>
        <p:blipFill>
          <a:blip r:embed="rId3"/>
          <a:srcRect/>
          <a:stretch>
            <a:fillRect/>
          </a:stretch>
        </p:blipFill>
        <p:spPr bwMode="auto">
          <a:xfrm>
            <a:off x="6516688" y="2681075"/>
            <a:ext cx="4638675" cy="262773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9FC81F-EF02-48B6-8189-F8C881CB11AE}"/>
              </a:ext>
            </a:extLst>
          </p:cNvPr>
          <p:cNvSpPr>
            <a:spLocks noGrp="1"/>
          </p:cNvSpPr>
          <p:nvPr>
            <p:ph type="title"/>
          </p:nvPr>
        </p:nvSpPr>
        <p:spPr/>
        <p:txBody>
          <a:bodyPr>
            <a:normAutofit/>
          </a:bodyPr>
          <a:lstStyle/>
          <a:p>
            <a:pPr algn="ctr"/>
            <a:r>
              <a:rPr lang="en-GB" sz="3000" b="1" dirty="0">
                <a:solidFill>
                  <a:schemeClr val="tx1"/>
                </a:solidFill>
                <a:effectLst/>
                <a:latin typeface="Times New Roman" panose="02020603050405020304" pitchFamily="18" charset="0"/>
                <a:ea typeface="Times New Roman" panose="02020603050405020304" pitchFamily="18" charset="0"/>
              </a:rPr>
              <a:t>REFERENCES</a:t>
            </a:r>
            <a:endParaRPr lang="en-US" sz="3000" dirty="0">
              <a:solidFill>
                <a:schemeClr val="tx1"/>
              </a:solidFill>
            </a:endParaRPr>
          </a:p>
        </p:txBody>
      </p:sp>
      <p:sp>
        <p:nvSpPr>
          <p:cNvPr id="3" name="Content Placeholder 2">
            <a:extLst>
              <a:ext uri="{FF2B5EF4-FFF2-40B4-BE49-F238E27FC236}">
                <a16:creationId xmlns="" xmlns:a16="http://schemas.microsoft.com/office/drawing/2014/main" id="{FFCD9D16-A919-4A6A-85D6-A3BBB47C0600}"/>
              </a:ext>
            </a:extLst>
          </p:cNvPr>
          <p:cNvSpPr>
            <a:spLocks noGrp="1"/>
          </p:cNvSpPr>
          <p:nvPr>
            <p:ph idx="1"/>
          </p:nvPr>
        </p:nvSpPr>
        <p:spPr>
          <a:xfrm>
            <a:off x="1097279" y="2108201"/>
            <a:ext cx="10361295" cy="4092574"/>
          </a:xfrm>
        </p:spPr>
        <p:txBody>
          <a:bodyPr>
            <a:noAutofit/>
          </a:bodyPr>
          <a:lstStyle/>
          <a:p>
            <a:r>
              <a:rPr lang="en-US" sz="800" dirty="0" err="1" smtClean="0">
                <a:solidFill>
                  <a:schemeClr val="tx1"/>
                </a:solidFill>
                <a:latin typeface="Times New Roman" pitchFamily="18" charset="0"/>
                <a:cs typeface="Times New Roman" pitchFamily="18" charset="0"/>
              </a:rPr>
              <a:t>Buele</a:t>
            </a:r>
            <a:r>
              <a:rPr lang="en-US" sz="800" dirty="0" smtClean="0">
                <a:solidFill>
                  <a:schemeClr val="tx1"/>
                </a:solidFill>
                <a:latin typeface="Times New Roman" pitchFamily="18" charset="0"/>
                <a:cs typeface="Times New Roman" pitchFamily="18" charset="0"/>
              </a:rPr>
              <a:t>, I., Mora, A., &amp; Santiago, S. (2021). Ecuadorian wholesale and retail trade companies: analysis of the financial situation and bankruptcy forecast under </a:t>
            </a:r>
            <a:r>
              <a:rPr lang="en-US" sz="800" dirty="0" err="1" smtClean="0">
                <a:solidFill>
                  <a:schemeClr val="tx1"/>
                </a:solidFill>
                <a:latin typeface="Times New Roman" pitchFamily="18" charset="0"/>
                <a:cs typeface="Times New Roman" pitchFamily="18" charset="0"/>
              </a:rPr>
              <a:t>altman</a:t>
            </a:r>
            <a:r>
              <a:rPr lang="en-US" sz="800" dirty="0" smtClean="0">
                <a:solidFill>
                  <a:schemeClr val="tx1"/>
                </a:solidFill>
                <a:latin typeface="Times New Roman" pitchFamily="18" charset="0"/>
                <a:cs typeface="Times New Roman" pitchFamily="18" charset="0"/>
              </a:rPr>
              <a:t> Z-score. </a:t>
            </a:r>
            <a:r>
              <a:rPr lang="en-US" sz="800" i="1" dirty="0" smtClean="0">
                <a:solidFill>
                  <a:schemeClr val="tx1"/>
                </a:solidFill>
                <a:latin typeface="Times New Roman" pitchFamily="18" charset="0"/>
                <a:cs typeface="Times New Roman" pitchFamily="18" charset="0"/>
              </a:rPr>
              <a:t>Academy of Accounting and Financial Studies Journal</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25</a:t>
            </a:r>
            <a:r>
              <a:rPr lang="en-US" sz="800" dirty="0" smtClean="0">
                <a:solidFill>
                  <a:schemeClr val="tx1"/>
                </a:solidFill>
                <a:latin typeface="Times New Roman" pitchFamily="18" charset="0"/>
                <a:cs typeface="Times New Roman" pitchFamily="18" charset="0"/>
              </a:rPr>
              <a:t>(1), 1-11.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a:t>
            </a:r>
            <a:r>
              <a:rPr lang="en-US" sz="800" dirty="0" err="1" smtClean="0">
                <a:solidFill>
                  <a:schemeClr val="tx1"/>
                </a:solidFill>
                <a:latin typeface="Times New Roman" pitchFamily="18" charset="0"/>
                <a:cs typeface="Times New Roman" pitchFamily="18" charset="0"/>
              </a:rPr>
              <a:t>from:https</a:t>
            </a:r>
            <a:r>
              <a:rPr lang="en-US" sz="800" dirty="0" smtClean="0">
                <a:solidFill>
                  <a:schemeClr val="tx1"/>
                </a:solidFill>
                <a:latin typeface="Times New Roman" pitchFamily="18" charset="0"/>
                <a:cs typeface="Times New Roman" pitchFamily="18" charset="0"/>
              </a:rPr>
              <a:t>://</a:t>
            </a:r>
            <a:r>
              <a:rPr lang="en-US" sz="800" dirty="0" err="1" smtClean="0">
                <a:solidFill>
                  <a:schemeClr val="tx1"/>
                </a:solidFill>
                <a:latin typeface="Times New Roman" pitchFamily="18" charset="0"/>
                <a:cs typeface="Times New Roman" pitchFamily="18" charset="0"/>
              </a:rPr>
              <a:t>www.academia.edu</a:t>
            </a:r>
            <a:r>
              <a:rPr lang="en-US" sz="800" dirty="0" smtClean="0">
                <a:solidFill>
                  <a:schemeClr val="tx1"/>
                </a:solidFill>
                <a:latin typeface="Times New Roman" pitchFamily="18" charset="0"/>
                <a:cs typeface="Times New Roman" pitchFamily="18" charset="0"/>
              </a:rPr>
              <a:t>/download/65944726/Ecuadorian_Wholesale_and_Retail_Trade_Companies_1528_2635_25_1_638.pdf</a:t>
            </a:r>
          </a:p>
          <a:p>
            <a:r>
              <a:rPr lang="en-US" sz="800" dirty="0" err="1" smtClean="0">
                <a:solidFill>
                  <a:schemeClr val="tx1"/>
                </a:solidFill>
                <a:latin typeface="Times New Roman" pitchFamily="18" charset="0"/>
                <a:cs typeface="Times New Roman" pitchFamily="18" charset="0"/>
              </a:rPr>
              <a:t>Horobet</a:t>
            </a:r>
            <a:r>
              <a:rPr lang="en-US" sz="800" dirty="0" smtClean="0">
                <a:solidFill>
                  <a:schemeClr val="tx1"/>
                </a:solidFill>
                <a:latin typeface="Times New Roman" pitchFamily="18" charset="0"/>
                <a:cs typeface="Times New Roman" pitchFamily="18" charset="0"/>
              </a:rPr>
              <a:t>, A., </a:t>
            </a:r>
            <a:r>
              <a:rPr lang="en-US" sz="800" dirty="0" err="1" smtClean="0">
                <a:solidFill>
                  <a:schemeClr val="tx1"/>
                </a:solidFill>
                <a:latin typeface="Times New Roman" pitchFamily="18" charset="0"/>
                <a:cs typeface="Times New Roman" pitchFamily="18" charset="0"/>
              </a:rPr>
              <a:t>Curea</a:t>
            </a:r>
            <a:r>
              <a:rPr lang="en-US" sz="800" dirty="0" smtClean="0">
                <a:solidFill>
                  <a:schemeClr val="tx1"/>
                </a:solidFill>
                <a:latin typeface="Times New Roman" pitchFamily="18" charset="0"/>
                <a:cs typeface="Times New Roman" pitchFamily="18" charset="0"/>
              </a:rPr>
              <a:t>, S. C., </a:t>
            </a:r>
            <a:r>
              <a:rPr lang="en-US" sz="800" dirty="0" err="1" smtClean="0">
                <a:solidFill>
                  <a:schemeClr val="tx1"/>
                </a:solidFill>
                <a:latin typeface="Times New Roman" pitchFamily="18" charset="0"/>
                <a:cs typeface="Times New Roman" pitchFamily="18" charset="0"/>
              </a:rPr>
              <a:t>Smedoiu</a:t>
            </a:r>
            <a:r>
              <a:rPr lang="en-US" sz="800" dirty="0" smtClean="0">
                <a:solidFill>
                  <a:schemeClr val="tx1"/>
                </a:solidFill>
                <a:latin typeface="Times New Roman" pitchFamily="18" charset="0"/>
                <a:cs typeface="Times New Roman" pitchFamily="18" charset="0"/>
              </a:rPr>
              <a:t> </a:t>
            </a:r>
            <a:r>
              <a:rPr lang="en-US" sz="800" dirty="0" err="1" smtClean="0">
                <a:solidFill>
                  <a:schemeClr val="tx1"/>
                </a:solidFill>
                <a:latin typeface="Times New Roman" pitchFamily="18" charset="0"/>
                <a:cs typeface="Times New Roman" pitchFamily="18" charset="0"/>
              </a:rPr>
              <a:t>Popoviciu</a:t>
            </a:r>
            <a:r>
              <a:rPr lang="en-US" sz="800" dirty="0" smtClean="0">
                <a:solidFill>
                  <a:schemeClr val="tx1"/>
                </a:solidFill>
                <a:latin typeface="Times New Roman" pitchFamily="18" charset="0"/>
                <a:cs typeface="Times New Roman" pitchFamily="18" charset="0"/>
              </a:rPr>
              <a:t>, A., </a:t>
            </a:r>
            <a:r>
              <a:rPr lang="en-US" sz="800" dirty="0" err="1" smtClean="0">
                <a:solidFill>
                  <a:schemeClr val="tx1"/>
                </a:solidFill>
                <a:latin typeface="Times New Roman" pitchFamily="18" charset="0"/>
                <a:cs typeface="Times New Roman" pitchFamily="18" charset="0"/>
              </a:rPr>
              <a:t>Botoroga</a:t>
            </a:r>
            <a:r>
              <a:rPr lang="en-US" sz="800" dirty="0" smtClean="0">
                <a:solidFill>
                  <a:schemeClr val="tx1"/>
                </a:solidFill>
                <a:latin typeface="Times New Roman" pitchFamily="18" charset="0"/>
                <a:cs typeface="Times New Roman" pitchFamily="18" charset="0"/>
              </a:rPr>
              <a:t>, C. A., </a:t>
            </a:r>
            <a:r>
              <a:rPr lang="en-US" sz="800" dirty="0" err="1" smtClean="0">
                <a:solidFill>
                  <a:schemeClr val="tx1"/>
                </a:solidFill>
                <a:latin typeface="Times New Roman" pitchFamily="18" charset="0"/>
                <a:cs typeface="Times New Roman" pitchFamily="18" charset="0"/>
              </a:rPr>
              <a:t>Belascu</a:t>
            </a:r>
            <a:r>
              <a:rPr lang="en-US" sz="800" dirty="0" smtClean="0">
                <a:solidFill>
                  <a:schemeClr val="tx1"/>
                </a:solidFill>
                <a:latin typeface="Times New Roman" pitchFamily="18" charset="0"/>
                <a:cs typeface="Times New Roman" pitchFamily="18" charset="0"/>
              </a:rPr>
              <a:t>, L., &amp; </a:t>
            </a:r>
            <a:r>
              <a:rPr lang="en-US" sz="800" dirty="0" err="1" smtClean="0">
                <a:solidFill>
                  <a:schemeClr val="tx1"/>
                </a:solidFill>
                <a:latin typeface="Times New Roman" pitchFamily="18" charset="0"/>
                <a:cs typeface="Times New Roman" pitchFamily="18" charset="0"/>
              </a:rPr>
              <a:t>Dumitrescu</a:t>
            </a:r>
            <a:r>
              <a:rPr lang="en-US" sz="800" dirty="0" smtClean="0">
                <a:solidFill>
                  <a:schemeClr val="tx1"/>
                </a:solidFill>
                <a:latin typeface="Times New Roman" pitchFamily="18" charset="0"/>
                <a:cs typeface="Times New Roman" pitchFamily="18" charset="0"/>
              </a:rPr>
              <a:t>, D. G. (2021). Solvency risk and corporate performance: a case study on European retailers. </a:t>
            </a:r>
            <a:r>
              <a:rPr lang="en-US" sz="800" i="1" dirty="0" smtClean="0">
                <a:solidFill>
                  <a:schemeClr val="tx1"/>
                </a:solidFill>
                <a:latin typeface="Times New Roman" pitchFamily="18" charset="0"/>
                <a:cs typeface="Times New Roman" pitchFamily="18" charset="0"/>
              </a:rPr>
              <a:t>Journal of Risk and Financial Management</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14</a:t>
            </a:r>
            <a:r>
              <a:rPr lang="en-US" sz="800" dirty="0" smtClean="0">
                <a:solidFill>
                  <a:schemeClr val="tx1"/>
                </a:solidFill>
                <a:latin typeface="Times New Roman" pitchFamily="18" charset="0"/>
                <a:cs typeface="Times New Roman" pitchFamily="18" charset="0"/>
              </a:rPr>
              <a:t>(11), 536.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https://www.mdpi.com/1911-8074/14/11/536</a:t>
            </a:r>
          </a:p>
          <a:p>
            <a:r>
              <a:rPr lang="en-US" sz="800" dirty="0" err="1" smtClean="0">
                <a:solidFill>
                  <a:schemeClr val="tx1"/>
                </a:solidFill>
                <a:latin typeface="Times New Roman" pitchFamily="18" charset="0"/>
                <a:cs typeface="Times New Roman" pitchFamily="18" charset="0"/>
              </a:rPr>
              <a:t>Jha</a:t>
            </a:r>
            <a:r>
              <a:rPr lang="en-US" sz="800" dirty="0" smtClean="0">
                <a:solidFill>
                  <a:schemeClr val="tx1"/>
                </a:solidFill>
                <a:latin typeface="Times New Roman" pitchFamily="18" charset="0"/>
                <a:cs typeface="Times New Roman" pitchFamily="18" charset="0"/>
              </a:rPr>
              <a:t>, S., Yang, E., </a:t>
            </a:r>
            <a:r>
              <a:rPr lang="en-US" sz="800" dirty="0" err="1" smtClean="0">
                <a:solidFill>
                  <a:schemeClr val="tx1"/>
                </a:solidFill>
                <a:latin typeface="Times New Roman" pitchFamily="18" charset="0"/>
                <a:cs typeface="Times New Roman" pitchFamily="18" charset="0"/>
              </a:rPr>
              <a:t>Almagrabi</a:t>
            </a:r>
            <a:r>
              <a:rPr lang="en-US" sz="800" dirty="0" smtClean="0">
                <a:solidFill>
                  <a:schemeClr val="tx1"/>
                </a:solidFill>
                <a:latin typeface="Times New Roman" pitchFamily="18" charset="0"/>
                <a:cs typeface="Times New Roman" pitchFamily="18" charset="0"/>
              </a:rPr>
              <a:t>, A. O., </a:t>
            </a:r>
            <a:r>
              <a:rPr lang="en-US" sz="800" dirty="0" err="1" smtClean="0">
                <a:solidFill>
                  <a:schemeClr val="tx1"/>
                </a:solidFill>
                <a:latin typeface="Times New Roman" pitchFamily="18" charset="0"/>
                <a:cs typeface="Times New Roman" pitchFamily="18" charset="0"/>
              </a:rPr>
              <a:t>Bashir</a:t>
            </a:r>
            <a:r>
              <a:rPr lang="en-US" sz="800" dirty="0" smtClean="0">
                <a:solidFill>
                  <a:schemeClr val="tx1"/>
                </a:solidFill>
                <a:latin typeface="Times New Roman" pitchFamily="18" charset="0"/>
                <a:cs typeface="Times New Roman" pitchFamily="18" charset="0"/>
              </a:rPr>
              <a:t>, A. K., &amp; Joshi, G. P. (2021). Comparative analysis of time series model and machine testing systems for crime forecasting. </a:t>
            </a:r>
            <a:r>
              <a:rPr lang="en-US" sz="800" i="1" dirty="0" smtClean="0">
                <a:solidFill>
                  <a:schemeClr val="tx1"/>
                </a:solidFill>
                <a:latin typeface="Times New Roman" pitchFamily="18" charset="0"/>
                <a:cs typeface="Times New Roman" pitchFamily="18" charset="0"/>
              </a:rPr>
              <a:t>Neural Computing and Applications</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33</a:t>
            </a:r>
            <a:r>
              <a:rPr lang="en-US" sz="800" dirty="0" smtClean="0">
                <a:solidFill>
                  <a:schemeClr val="tx1"/>
                </a:solidFill>
                <a:latin typeface="Times New Roman" pitchFamily="18" charset="0"/>
                <a:cs typeface="Times New Roman" pitchFamily="18" charset="0"/>
              </a:rPr>
              <a:t>(17), 10621-10636.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www.researchgate.net/profile/Ali-Bashir-4/publication/341475391_Comparative_analysis_of_time_series_model_and_machine_testing_systems_for_crime_forecasting/links/5f3dbd2892851cd30206bf1e/Comparative-analysis-of-time-series-model-and-machine-testing-systems-for-crime-forecasting.pdf</a:t>
            </a:r>
          </a:p>
          <a:p>
            <a:r>
              <a:rPr lang="en-US" sz="800" dirty="0" err="1" smtClean="0">
                <a:solidFill>
                  <a:schemeClr val="tx1"/>
                </a:solidFill>
                <a:latin typeface="Times New Roman" pitchFamily="18" charset="0"/>
                <a:cs typeface="Times New Roman" pitchFamily="18" charset="0"/>
              </a:rPr>
              <a:t>Ningsih</a:t>
            </a:r>
            <a:r>
              <a:rPr lang="en-US" sz="800" dirty="0" smtClean="0">
                <a:solidFill>
                  <a:schemeClr val="tx1"/>
                </a:solidFill>
                <a:latin typeface="Times New Roman" pitchFamily="18" charset="0"/>
                <a:cs typeface="Times New Roman" pitchFamily="18" charset="0"/>
              </a:rPr>
              <a:t>, S., &amp; Sari, S. P. (2019). Analysis Of The Effect Of Liquidity Ratios, Solvability Ratios And Profitability Ratios On Firm Value In Go Public Companies In The Automotive And Component Sectors. </a:t>
            </a:r>
            <a:r>
              <a:rPr lang="en-US" sz="800" i="1" dirty="0" smtClean="0">
                <a:solidFill>
                  <a:schemeClr val="tx1"/>
                </a:solidFill>
                <a:latin typeface="Times New Roman" pitchFamily="18" charset="0"/>
                <a:cs typeface="Times New Roman" pitchFamily="18" charset="0"/>
              </a:rPr>
              <a:t>International Journal of Economics, Business and Accounting Research (IJEBAR)</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3</a:t>
            </a:r>
            <a:r>
              <a:rPr lang="en-US" sz="800" dirty="0" smtClean="0">
                <a:solidFill>
                  <a:schemeClr val="tx1"/>
                </a:solidFill>
                <a:latin typeface="Times New Roman" pitchFamily="18" charset="0"/>
                <a:cs typeface="Times New Roman" pitchFamily="18" charset="0"/>
              </a:rPr>
              <a:t>(04).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http://jurnal.stie-aas.ac.id/index.php/IJEBAR/article/view/752</a:t>
            </a:r>
          </a:p>
          <a:p>
            <a:r>
              <a:rPr lang="en-US" sz="800" dirty="0" err="1" smtClean="0">
                <a:solidFill>
                  <a:schemeClr val="tx1"/>
                </a:solidFill>
                <a:latin typeface="Times New Roman" pitchFamily="18" charset="0"/>
                <a:cs typeface="Times New Roman" pitchFamily="18" charset="0"/>
              </a:rPr>
              <a:t>Sarraf</a:t>
            </a:r>
            <a:r>
              <a:rPr lang="en-US" sz="800" dirty="0" smtClean="0">
                <a:solidFill>
                  <a:schemeClr val="tx1"/>
                </a:solidFill>
                <a:latin typeface="Times New Roman" pitchFamily="18" charset="0"/>
                <a:cs typeface="Times New Roman" pitchFamily="18" charset="0"/>
              </a:rPr>
              <a:t>, F., &amp; </a:t>
            </a:r>
            <a:r>
              <a:rPr lang="en-US" sz="800" dirty="0" err="1" smtClean="0">
                <a:solidFill>
                  <a:schemeClr val="tx1"/>
                </a:solidFill>
                <a:latin typeface="Times New Roman" pitchFamily="18" charset="0"/>
                <a:cs typeface="Times New Roman" pitchFamily="18" charset="0"/>
              </a:rPr>
              <a:t>Nejad</a:t>
            </a:r>
            <a:r>
              <a:rPr lang="en-US" sz="800" dirty="0" smtClean="0">
                <a:solidFill>
                  <a:schemeClr val="tx1"/>
                </a:solidFill>
                <a:latin typeface="Times New Roman" pitchFamily="18" charset="0"/>
                <a:cs typeface="Times New Roman" pitchFamily="18" charset="0"/>
              </a:rPr>
              <a:t>, S. H. (2020). Improving performance evaluation based on balanced scorecard with grey relational analysis and data envelopment analysis approaches: Case study in water and wastewater companies. </a:t>
            </a:r>
            <a:r>
              <a:rPr lang="en-US" sz="800" i="1" dirty="0" smtClean="0">
                <a:solidFill>
                  <a:schemeClr val="tx1"/>
                </a:solidFill>
                <a:latin typeface="Times New Roman" pitchFamily="18" charset="0"/>
                <a:cs typeface="Times New Roman" pitchFamily="18" charset="0"/>
              </a:rPr>
              <a:t>Evaluation and program planning</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79</a:t>
            </a:r>
            <a:r>
              <a:rPr lang="en-US" sz="800" dirty="0" smtClean="0">
                <a:solidFill>
                  <a:schemeClr val="tx1"/>
                </a:solidFill>
                <a:latin typeface="Times New Roman" pitchFamily="18" charset="0"/>
                <a:cs typeface="Times New Roman" pitchFamily="18" charset="0"/>
              </a:rPr>
              <a:t>, 101762.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a:t>
            </a:r>
            <a:r>
              <a:rPr lang="en-US" sz="800" dirty="0" err="1" smtClean="0">
                <a:solidFill>
                  <a:schemeClr val="tx1"/>
                </a:solidFill>
                <a:latin typeface="Times New Roman" pitchFamily="18" charset="0"/>
                <a:cs typeface="Times New Roman" pitchFamily="18" charset="0"/>
              </a:rPr>
              <a:t>from:https</a:t>
            </a:r>
            <a:r>
              <a:rPr lang="en-US" sz="800" dirty="0" smtClean="0">
                <a:solidFill>
                  <a:schemeClr val="tx1"/>
                </a:solidFill>
                <a:latin typeface="Times New Roman" pitchFamily="18" charset="0"/>
                <a:cs typeface="Times New Roman" pitchFamily="18" charset="0"/>
              </a:rPr>
              <a:t>://</a:t>
            </a:r>
            <a:r>
              <a:rPr lang="en-US" sz="800" dirty="0" err="1" smtClean="0">
                <a:solidFill>
                  <a:schemeClr val="tx1"/>
                </a:solidFill>
                <a:latin typeface="Times New Roman" pitchFamily="18" charset="0"/>
                <a:cs typeface="Times New Roman" pitchFamily="18" charset="0"/>
              </a:rPr>
              <a:t>ems.uniza.sk</a:t>
            </a:r>
            <a:r>
              <a:rPr lang="en-US" sz="800" dirty="0" smtClean="0">
                <a:solidFill>
                  <a:schemeClr val="tx1"/>
                </a:solidFill>
                <a:latin typeface="Times New Roman" pitchFamily="18" charset="0"/>
                <a:cs typeface="Times New Roman" pitchFamily="18" charset="0"/>
              </a:rPr>
              <a:t>/</a:t>
            </a:r>
            <a:r>
              <a:rPr lang="en-US" sz="800" dirty="0" err="1" smtClean="0">
                <a:solidFill>
                  <a:schemeClr val="tx1"/>
                </a:solidFill>
                <a:latin typeface="Times New Roman" pitchFamily="18" charset="0"/>
                <a:cs typeface="Times New Roman" pitchFamily="18" charset="0"/>
              </a:rPr>
              <a:t>wp</a:t>
            </a:r>
            <a:r>
              <a:rPr lang="en-US" sz="800" dirty="0" smtClean="0">
                <a:solidFill>
                  <a:schemeClr val="tx1"/>
                </a:solidFill>
                <a:latin typeface="Times New Roman" pitchFamily="18" charset="0"/>
                <a:cs typeface="Times New Roman" pitchFamily="18" charset="0"/>
              </a:rPr>
              <a:t>-content/uploads/2019/06/EMS_1_2019_02_Krylov.pdf</a:t>
            </a:r>
          </a:p>
          <a:p>
            <a:r>
              <a:rPr lang="en-US" sz="800" dirty="0" err="1" smtClean="0">
                <a:solidFill>
                  <a:schemeClr val="tx1"/>
                </a:solidFill>
                <a:latin typeface="Times New Roman" pitchFamily="18" charset="0"/>
                <a:cs typeface="Times New Roman" pitchFamily="18" charset="0"/>
              </a:rPr>
              <a:t>Sasongko</a:t>
            </a:r>
            <a:r>
              <a:rPr lang="en-US" sz="800" dirty="0" smtClean="0">
                <a:solidFill>
                  <a:schemeClr val="tx1"/>
                </a:solidFill>
                <a:latin typeface="Times New Roman" pitchFamily="18" charset="0"/>
                <a:cs typeface="Times New Roman" pitchFamily="18" charset="0"/>
              </a:rPr>
              <a:t>, H., </a:t>
            </a:r>
            <a:r>
              <a:rPr lang="en-US" sz="800" dirty="0" err="1" smtClean="0">
                <a:solidFill>
                  <a:schemeClr val="tx1"/>
                </a:solidFill>
                <a:latin typeface="Times New Roman" pitchFamily="18" charset="0"/>
                <a:cs typeface="Times New Roman" pitchFamily="18" charset="0"/>
              </a:rPr>
              <a:t>Ilmiyono</a:t>
            </a:r>
            <a:r>
              <a:rPr lang="en-US" sz="800" dirty="0" smtClean="0">
                <a:solidFill>
                  <a:schemeClr val="tx1"/>
                </a:solidFill>
                <a:latin typeface="Times New Roman" pitchFamily="18" charset="0"/>
                <a:cs typeface="Times New Roman" pitchFamily="18" charset="0"/>
              </a:rPr>
              <a:t>, A. F., &amp; </a:t>
            </a:r>
            <a:r>
              <a:rPr lang="en-US" sz="800" dirty="0" err="1" smtClean="0">
                <a:solidFill>
                  <a:schemeClr val="tx1"/>
                </a:solidFill>
                <a:latin typeface="Times New Roman" pitchFamily="18" charset="0"/>
                <a:cs typeface="Times New Roman" pitchFamily="18" charset="0"/>
              </a:rPr>
              <a:t>Tiaranti</a:t>
            </a:r>
            <a:r>
              <a:rPr lang="en-US" sz="800" dirty="0" smtClean="0">
                <a:solidFill>
                  <a:schemeClr val="tx1"/>
                </a:solidFill>
                <a:latin typeface="Times New Roman" pitchFamily="18" charset="0"/>
                <a:cs typeface="Times New Roman" pitchFamily="18" charset="0"/>
              </a:rPr>
              <a:t>, A. (2021). FINANCIAL RATIOS AND FINANCIAL DISTRESS IN RETAIL TRADE SECTOR COMPANIES. </a:t>
            </a:r>
            <a:r>
              <a:rPr lang="en-US" sz="800" i="1" dirty="0" smtClean="0">
                <a:solidFill>
                  <a:schemeClr val="tx1"/>
                </a:solidFill>
                <a:latin typeface="Times New Roman" pitchFamily="18" charset="0"/>
                <a:cs typeface="Times New Roman" pitchFamily="18" charset="0"/>
              </a:rPr>
              <a:t>JIAFE (</a:t>
            </a:r>
            <a:r>
              <a:rPr lang="en-US" sz="800" i="1" dirty="0" err="1" smtClean="0">
                <a:solidFill>
                  <a:schemeClr val="tx1"/>
                </a:solidFill>
                <a:latin typeface="Times New Roman" pitchFamily="18" charset="0"/>
                <a:cs typeface="Times New Roman" pitchFamily="18" charset="0"/>
              </a:rPr>
              <a:t>Jurnal</a:t>
            </a:r>
            <a:r>
              <a:rPr lang="en-US" sz="800" i="1" dirty="0" smtClean="0">
                <a:solidFill>
                  <a:schemeClr val="tx1"/>
                </a:solidFill>
                <a:latin typeface="Times New Roman" pitchFamily="18" charset="0"/>
                <a:cs typeface="Times New Roman" pitchFamily="18" charset="0"/>
              </a:rPr>
              <a:t> </a:t>
            </a:r>
            <a:r>
              <a:rPr lang="en-US" sz="800" i="1" dirty="0" err="1" smtClean="0">
                <a:solidFill>
                  <a:schemeClr val="tx1"/>
                </a:solidFill>
                <a:latin typeface="Times New Roman" pitchFamily="18" charset="0"/>
                <a:cs typeface="Times New Roman" pitchFamily="18" charset="0"/>
              </a:rPr>
              <a:t>Ilmiah</a:t>
            </a:r>
            <a:r>
              <a:rPr lang="en-US" sz="800" i="1" dirty="0" smtClean="0">
                <a:solidFill>
                  <a:schemeClr val="tx1"/>
                </a:solidFill>
                <a:latin typeface="Times New Roman" pitchFamily="18" charset="0"/>
                <a:cs typeface="Times New Roman" pitchFamily="18" charset="0"/>
              </a:rPr>
              <a:t> </a:t>
            </a:r>
            <a:r>
              <a:rPr lang="en-US" sz="800" i="1" dirty="0" err="1" smtClean="0">
                <a:solidFill>
                  <a:schemeClr val="tx1"/>
                </a:solidFill>
                <a:latin typeface="Times New Roman" pitchFamily="18" charset="0"/>
                <a:cs typeface="Times New Roman" pitchFamily="18" charset="0"/>
              </a:rPr>
              <a:t>Akuntansi</a:t>
            </a:r>
            <a:r>
              <a:rPr lang="en-US" sz="800" i="1" dirty="0" smtClean="0">
                <a:solidFill>
                  <a:schemeClr val="tx1"/>
                </a:solidFill>
                <a:latin typeface="Times New Roman" pitchFamily="18" charset="0"/>
                <a:cs typeface="Times New Roman" pitchFamily="18" charset="0"/>
              </a:rPr>
              <a:t> </a:t>
            </a:r>
            <a:r>
              <a:rPr lang="en-US" sz="800" i="1" dirty="0" err="1" smtClean="0">
                <a:solidFill>
                  <a:schemeClr val="tx1"/>
                </a:solidFill>
                <a:latin typeface="Times New Roman" pitchFamily="18" charset="0"/>
                <a:cs typeface="Times New Roman" pitchFamily="18" charset="0"/>
              </a:rPr>
              <a:t>Fakultas</a:t>
            </a:r>
            <a:r>
              <a:rPr lang="en-US" sz="800" i="1" dirty="0" smtClean="0">
                <a:solidFill>
                  <a:schemeClr val="tx1"/>
                </a:solidFill>
                <a:latin typeface="Times New Roman" pitchFamily="18" charset="0"/>
                <a:cs typeface="Times New Roman" pitchFamily="18" charset="0"/>
              </a:rPr>
              <a:t> </a:t>
            </a:r>
            <a:r>
              <a:rPr lang="en-US" sz="800" i="1" dirty="0" err="1" smtClean="0">
                <a:solidFill>
                  <a:schemeClr val="tx1"/>
                </a:solidFill>
                <a:latin typeface="Times New Roman" pitchFamily="18" charset="0"/>
                <a:cs typeface="Times New Roman" pitchFamily="18" charset="0"/>
              </a:rPr>
              <a:t>Ekonomi</a:t>
            </a:r>
            <a:r>
              <a:rPr lang="en-US" sz="800" i="1" dirty="0" smtClean="0">
                <a:solidFill>
                  <a:schemeClr val="tx1"/>
                </a:solidFill>
                <a:latin typeface="Times New Roman" pitchFamily="18" charset="0"/>
                <a:cs typeface="Times New Roman" pitchFamily="18" charset="0"/>
              </a:rPr>
              <a:t>)</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7</a:t>
            </a:r>
            <a:r>
              <a:rPr lang="en-US" sz="800" dirty="0" smtClean="0">
                <a:solidFill>
                  <a:schemeClr val="tx1"/>
                </a:solidFill>
                <a:latin typeface="Times New Roman" pitchFamily="18" charset="0"/>
                <a:cs typeface="Times New Roman" pitchFamily="18" charset="0"/>
              </a:rPr>
              <a:t>(1), 63-72.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https://scholar.archive.org/work/iebvmzryk5drvjckctqbwsxcx4/access/wayback/https://journal.unpak.ac.id/index.php/jiafe/article/download/3380/pdf</a:t>
            </a:r>
          </a:p>
          <a:p>
            <a:r>
              <a:rPr lang="en-US" sz="800" dirty="0" err="1" smtClean="0">
                <a:solidFill>
                  <a:schemeClr val="tx1"/>
                </a:solidFill>
                <a:latin typeface="Times New Roman" pitchFamily="18" charset="0"/>
                <a:cs typeface="Times New Roman" pitchFamily="18" charset="0"/>
              </a:rPr>
              <a:t>Tanizaki</a:t>
            </a:r>
            <a:r>
              <a:rPr lang="en-US" sz="800" dirty="0" smtClean="0">
                <a:solidFill>
                  <a:schemeClr val="tx1"/>
                </a:solidFill>
                <a:latin typeface="Times New Roman" pitchFamily="18" charset="0"/>
                <a:cs typeface="Times New Roman" pitchFamily="18" charset="0"/>
              </a:rPr>
              <a:t>, T., Hoshino, T., </a:t>
            </a:r>
            <a:r>
              <a:rPr lang="en-US" sz="800" dirty="0" err="1" smtClean="0">
                <a:solidFill>
                  <a:schemeClr val="tx1"/>
                </a:solidFill>
                <a:latin typeface="Times New Roman" pitchFamily="18" charset="0"/>
                <a:cs typeface="Times New Roman" pitchFamily="18" charset="0"/>
              </a:rPr>
              <a:t>Shimmura</a:t>
            </a:r>
            <a:r>
              <a:rPr lang="en-US" sz="800" dirty="0" smtClean="0">
                <a:solidFill>
                  <a:schemeClr val="tx1"/>
                </a:solidFill>
                <a:latin typeface="Times New Roman" pitchFamily="18" charset="0"/>
                <a:cs typeface="Times New Roman" pitchFamily="18" charset="0"/>
              </a:rPr>
              <a:t>, T., &amp; </a:t>
            </a:r>
            <a:r>
              <a:rPr lang="en-US" sz="800" dirty="0" err="1" smtClean="0">
                <a:solidFill>
                  <a:schemeClr val="tx1"/>
                </a:solidFill>
                <a:latin typeface="Times New Roman" pitchFamily="18" charset="0"/>
                <a:cs typeface="Times New Roman" pitchFamily="18" charset="0"/>
              </a:rPr>
              <a:t>Takenaka</a:t>
            </a:r>
            <a:r>
              <a:rPr lang="en-US" sz="800" dirty="0" smtClean="0">
                <a:solidFill>
                  <a:schemeClr val="tx1"/>
                </a:solidFill>
                <a:latin typeface="Times New Roman" pitchFamily="18" charset="0"/>
                <a:cs typeface="Times New Roman" pitchFamily="18" charset="0"/>
              </a:rPr>
              <a:t>, T. (2019). Demand forecasting in restaurants using machine learning and statistical analysis. </a:t>
            </a:r>
            <a:r>
              <a:rPr lang="en-US" sz="800" i="1" dirty="0" err="1" smtClean="0">
                <a:solidFill>
                  <a:schemeClr val="tx1"/>
                </a:solidFill>
                <a:latin typeface="Times New Roman" pitchFamily="18" charset="0"/>
                <a:cs typeface="Times New Roman" pitchFamily="18" charset="0"/>
              </a:rPr>
              <a:t>Procedia</a:t>
            </a:r>
            <a:r>
              <a:rPr lang="en-US" sz="800" i="1" dirty="0" smtClean="0">
                <a:solidFill>
                  <a:schemeClr val="tx1"/>
                </a:solidFill>
                <a:latin typeface="Times New Roman" pitchFamily="18" charset="0"/>
                <a:cs typeface="Times New Roman" pitchFamily="18" charset="0"/>
              </a:rPr>
              <a:t> CIRP</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79</a:t>
            </a:r>
            <a:r>
              <a:rPr lang="en-US" sz="800" dirty="0" smtClean="0">
                <a:solidFill>
                  <a:schemeClr val="tx1"/>
                </a:solidFill>
                <a:latin typeface="Times New Roman" pitchFamily="18" charset="0"/>
                <a:cs typeface="Times New Roman" pitchFamily="18" charset="0"/>
              </a:rPr>
              <a:t>, 679-683.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https://www.sciencedirect.com/science/article/pii/S2212827119301568/pdf?md5=daf4b8e100ae88b2d75810a9dfc2d8c3&amp;pid=1-s2.0-S2212827119301568-main.pdf</a:t>
            </a:r>
          </a:p>
          <a:p>
            <a:r>
              <a:rPr lang="en-US" sz="800" dirty="0" smtClean="0">
                <a:solidFill>
                  <a:schemeClr val="tx1"/>
                </a:solidFill>
                <a:latin typeface="Times New Roman" pitchFamily="18" charset="0"/>
                <a:cs typeface="Times New Roman" pitchFamily="18" charset="0"/>
              </a:rPr>
              <a:t>theguardian.com (2022) .</a:t>
            </a:r>
            <a:r>
              <a:rPr lang="en-US" sz="800" i="1" dirty="0" smtClean="0">
                <a:solidFill>
                  <a:schemeClr val="tx1"/>
                </a:solidFill>
                <a:latin typeface="Times New Roman" pitchFamily="18" charset="0"/>
                <a:cs typeface="Times New Roman" pitchFamily="18" charset="0"/>
              </a:rPr>
              <a:t>suitability report. </a:t>
            </a:r>
            <a:r>
              <a:rPr lang="en-US" sz="800" dirty="0" smtClean="0">
                <a:solidFill>
                  <a:schemeClr val="tx1"/>
                </a:solidFill>
                <a:latin typeface="Times New Roman" pitchFamily="18" charset="0"/>
                <a:cs typeface="Times New Roman" pitchFamily="18" charset="0"/>
              </a:rPr>
              <a:t>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https://www.theguardian.com/sustainable-business/profile-unilever</a:t>
            </a:r>
          </a:p>
          <a:p>
            <a:r>
              <a:rPr lang="en-US" sz="800" dirty="0" smtClean="0">
                <a:solidFill>
                  <a:schemeClr val="tx1"/>
                </a:solidFill>
                <a:latin typeface="Times New Roman" pitchFamily="18" charset="0"/>
                <a:cs typeface="Times New Roman" pitchFamily="18" charset="0"/>
              </a:rPr>
              <a:t>unilever.com (2022)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from: https://www.unilever.com/our-company/at-a-glance/#:~:text=Unilever%20at%20a%20glance,right%20way%20drives%20superior%20performance.</a:t>
            </a:r>
          </a:p>
          <a:p>
            <a:r>
              <a:rPr lang="en-US" sz="800" dirty="0" err="1" smtClean="0">
                <a:solidFill>
                  <a:schemeClr val="tx1"/>
                </a:solidFill>
                <a:latin typeface="Times New Roman" pitchFamily="18" charset="0"/>
                <a:cs typeface="Times New Roman" pitchFamily="18" charset="0"/>
              </a:rPr>
              <a:t>Wildatunjanah</a:t>
            </a:r>
            <a:r>
              <a:rPr lang="en-US" sz="800" dirty="0" smtClean="0">
                <a:solidFill>
                  <a:schemeClr val="tx1"/>
                </a:solidFill>
                <a:latin typeface="Times New Roman" pitchFamily="18" charset="0"/>
                <a:cs typeface="Times New Roman" pitchFamily="18" charset="0"/>
              </a:rPr>
              <a:t>, E. S., &amp; </a:t>
            </a:r>
            <a:r>
              <a:rPr lang="en-US" sz="800" dirty="0" err="1" smtClean="0">
                <a:solidFill>
                  <a:schemeClr val="tx1"/>
                </a:solidFill>
                <a:latin typeface="Times New Roman" pitchFamily="18" charset="0"/>
                <a:cs typeface="Times New Roman" pitchFamily="18" charset="0"/>
              </a:rPr>
              <a:t>Suparningsih</a:t>
            </a:r>
            <a:r>
              <a:rPr lang="en-US" sz="800" dirty="0" smtClean="0">
                <a:solidFill>
                  <a:schemeClr val="tx1"/>
                </a:solidFill>
                <a:latin typeface="Times New Roman" pitchFamily="18" charset="0"/>
                <a:cs typeface="Times New Roman" pitchFamily="18" charset="0"/>
              </a:rPr>
              <a:t>, B. (2019). The Effect of Debt to Equity Ratio and </a:t>
            </a:r>
            <a:r>
              <a:rPr lang="en-US" sz="800" dirty="0" err="1" smtClean="0">
                <a:solidFill>
                  <a:schemeClr val="tx1"/>
                </a:solidFill>
                <a:latin typeface="Times New Roman" pitchFamily="18" charset="0"/>
                <a:cs typeface="Times New Roman" pitchFamily="18" charset="0"/>
              </a:rPr>
              <a:t>Pricer</a:t>
            </a:r>
            <a:r>
              <a:rPr lang="en-US" sz="800" dirty="0" smtClean="0">
                <a:solidFill>
                  <a:schemeClr val="tx1"/>
                </a:solidFill>
                <a:latin typeface="Times New Roman" pitchFamily="18" charset="0"/>
                <a:cs typeface="Times New Roman" pitchFamily="18" charset="0"/>
              </a:rPr>
              <a:t> Earning Ratio on Stock Price with Moderating as BI Rate Variable in Retail Sector Companies Listed in Indonesia Stock Exchange (IDX). </a:t>
            </a:r>
            <a:r>
              <a:rPr lang="en-US" sz="800" i="1" dirty="0" smtClean="0">
                <a:solidFill>
                  <a:schemeClr val="tx1"/>
                </a:solidFill>
                <a:latin typeface="Times New Roman" pitchFamily="18" charset="0"/>
                <a:cs typeface="Times New Roman" pitchFamily="18" charset="0"/>
              </a:rPr>
              <a:t>East African Scholars Journal of Economics, Business and Management</a:t>
            </a:r>
            <a:r>
              <a:rPr lang="en-US" sz="800" dirty="0" smtClean="0">
                <a:solidFill>
                  <a:schemeClr val="tx1"/>
                </a:solidFill>
                <a:latin typeface="Times New Roman" pitchFamily="18" charset="0"/>
                <a:cs typeface="Times New Roman" pitchFamily="18" charset="0"/>
              </a:rPr>
              <a:t>, </a:t>
            </a:r>
            <a:r>
              <a:rPr lang="en-US" sz="800" i="1" dirty="0" smtClean="0">
                <a:solidFill>
                  <a:schemeClr val="tx1"/>
                </a:solidFill>
                <a:latin typeface="Times New Roman" pitchFamily="18" charset="0"/>
                <a:cs typeface="Times New Roman" pitchFamily="18" charset="0"/>
              </a:rPr>
              <a:t>2</a:t>
            </a:r>
            <a:r>
              <a:rPr lang="en-US" sz="800" dirty="0" smtClean="0">
                <a:solidFill>
                  <a:schemeClr val="tx1"/>
                </a:solidFill>
                <a:latin typeface="Times New Roman" pitchFamily="18" charset="0"/>
                <a:cs typeface="Times New Roman" pitchFamily="18" charset="0"/>
              </a:rPr>
              <a:t>(6), 307-317. Retrieved on 3</a:t>
            </a:r>
            <a:r>
              <a:rPr lang="en-US" sz="800" baseline="30000" dirty="0" smtClean="0">
                <a:solidFill>
                  <a:schemeClr val="tx1"/>
                </a:solidFill>
                <a:latin typeface="Times New Roman" pitchFamily="18" charset="0"/>
                <a:cs typeface="Times New Roman" pitchFamily="18" charset="0"/>
              </a:rPr>
              <a:t>rd</a:t>
            </a:r>
            <a:r>
              <a:rPr lang="en-US" sz="800" dirty="0" smtClean="0">
                <a:solidFill>
                  <a:schemeClr val="tx1"/>
                </a:solidFill>
                <a:latin typeface="Times New Roman" pitchFamily="18" charset="0"/>
                <a:cs typeface="Times New Roman" pitchFamily="18" charset="0"/>
              </a:rPr>
              <a:t> November </a:t>
            </a:r>
            <a:r>
              <a:rPr lang="en-US" sz="800" dirty="0" err="1" smtClean="0">
                <a:solidFill>
                  <a:schemeClr val="tx1"/>
                </a:solidFill>
                <a:latin typeface="Times New Roman" pitchFamily="18" charset="0"/>
                <a:cs typeface="Times New Roman" pitchFamily="18" charset="0"/>
              </a:rPr>
              <a:t>from:https</a:t>
            </a:r>
            <a:r>
              <a:rPr lang="en-US" sz="800" dirty="0" smtClean="0">
                <a:solidFill>
                  <a:schemeClr val="tx1"/>
                </a:solidFill>
                <a:latin typeface="Times New Roman" pitchFamily="18" charset="0"/>
                <a:cs typeface="Times New Roman" pitchFamily="18" charset="0"/>
              </a:rPr>
              <a:t>://</a:t>
            </a:r>
            <a:r>
              <a:rPr lang="en-US" sz="800" dirty="0" err="1" smtClean="0">
                <a:solidFill>
                  <a:schemeClr val="tx1"/>
                </a:solidFill>
                <a:latin typeface="Times New Roman" pitchFamily="18" charset="0"/>
                <a:cs typeface="Times New Roman" pitchFamily="18" charset="0"/>
              </a:rPr>
              <a:t>www.easpublisher.com</a:t>
            </a:r>
            <a:r>
              <a:rPr lang="en-US" sz="800" dirty="0" smtClean="0">
                <a:solidFill>
                  <a:schemeClr val="tx1"/>
                </a:solidFill>
                <a:latin typeface="Times New Roman" pitchFamily="18" charset="0"/>
                <a:cs typeface="Times New Roman" pitchFamily="18" charset="0"/>
              </a:rPr>
              <a:t>/media/articles/EASJEBM_26_307-317_c.pdf</a:t>
            </a:r>
            <a:endParaRPr lang="en-US" sz="8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0755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6ED4E-AD85-4FD0-BD11-A9624D7094C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4B2ED90-6780-4E9E-A55C-3E634C3A5D2D}"/>
              </a:ext>
            </a:extLst>
          </p:cNvPr>
          <p:cNvSpPr>
            <a:spLocks noGrp="1"/>
          </p:cNvSpPr>
          <p:nvPr>
            <p:ph idx="1"/>
          </p:nvPr>
        </p:nvSpPr>
        <p:spPr/>
        <p:txBody>
          <a:bodyPr/>
          <a:lstStyle/>
          <a:p>
            <a:endParaRPr lang="en-US"/>
          </a:p>
        </p:txBody>
      </p:sp>
      <p:pic>
        <p:nvPicPr>
          <p:cNvPr id="1026" name="Picture 2" descr="Thank You C6 - Deflora">
            <a:extLst>
              <a:ext uri="{FF2B5EF4-FFF2-40B4-BE49-F238E27FC236}">
                <a16:creationId xmlns="" xmlns:a16="http://schemas.microsoft.com/office/drawing/2014/main" id="{FF4FACC8-CA06-4754-AD2C-E8088B6CCD5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9050"/>
            <a:ext cx="12192000" cy="6877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295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LIQUIDITY RATIO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994041" y="3109807"/>
            <a:ext cx="4639736" cy="3748193"/>
          </a:xfrm>
        </p:spPr>
        <p:txBody>
          <a:bodyPr/>
          <a:lstStyle/>
          <a:p>
            <a:pPr lvl="0" algn="just"/>
            <a:r>
              <a:rPr lang="en-US" dirty="0" smtClean="0">
                <a:solidFill>
                  <a:schemeClr val="tx1"/>
                </a:solidFill>
                <a:latin typeface="Times New Roman" pitchFamily="18" charset="0"/>
                <a:cs typeface="Times New Roman" pitchFamily="18" charset="0"/>
              </a:rPr>
              <a:t>The calculation of liquidity ratio is commonly measured the ability to resolve short obligation </a:t>
            </a:r>
          </a:p>
          <a:p>
            <a:pPr lvl="0" algn="just"/>
            <a:r>
              <a:rPr lang="en-US" dirty="0" smtClean="0">
                <a:solidFill>
                  <a:schemeClr val="tx1"/>
                </a:solidFill>
                <a:latin typeface="Times New Roman" pitchFamily="18" charset="0"/>
                <a:cs typeface="Times New Roman" pitchFamily="18" charset="0"/>
              </a:rPr>
              <a:t>Involvement of cash development activities are further involved with liquidity factor </a:t>
            </a:r>
          </a:p>
          <a:p>
            <a:pPr algn="just"/>
            <a:endParaRPr lang="en-US" dirty="0">
              <a:solidFill>
                <a:schemeClr val="tx1"/>
              </a:solidFill>
              <a:latin typeface="Times New Roman" pitchFamily="18" charset="0"/>
              <a:cs typeface="Times New Roman" pitchFamily="18" charset="0"/>
            </a:endParaRPr>
          </a:p>
        </p:txBody>
      </p:sp>
      <p:pic>
        <p:nvPicPr>
          <p:cNvPr id="28673" name="Picture 1"/>
          <p:cNvPicPr>
            <a:picLocks noGrp="1" noChangeAspect="1" noChangeArrowheads="1"/>
          </p:cNvPicPr>
          <p:nvPr>
            <p:ph sz="half" idx="2"/>
          </p:nvPr>
        </p:nvPicPr>
        <p:blipFill>
          <a:blip r:embed="rId3"/>
          <a:srcRect/>
          <a:stretch>
            <a:fillRect/>
          </a:stretch>
        </p:blipFill>
        <p:spPr bwMode="auto">
          <a:xfrm>
            <a:off x="6268065" y="2120899"/>
            <a:ext cx="5073445" cy="414716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PROFITABILITY RATIO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lvl="0" algn="just"/>
            <a:r>
              <a:rPr lang="en-US" dirty="0" smtClean="0">
                <a:solidFill>
                  <a:schemeClr val="tx1"/>
                </a:solidFill>
                <a:latin typeface="Times New Roman" pitchFamily="18" charset="0"/>
                <a:cs typeface="Times New Roman" pitchFamily="18" charset="0"/>
              </a:rPr>
              <a:t>The financial profitability is highlighted on earnings of a firm (</a:t>
            </a:r>
            <a:r>
              <a:rPr lang="en-US" dirty="0" err="1" smtClean="0">
                <a:solidFill>
                  <a:schemeClr val="tx1"/>
                </a:solidFill>
                <a:latin typeface="Times New Roman" pitchFamily="18" charset="0"/>
                <a:cs typeface="Times New Roman" pitchFamily="18" charset="0"/>
              </a:rPr>
              <a:t>Jha</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et al</a:t>
            </a:r>
            <a:r>
              <a:rPr lang="en-US" dirty="0" smtClean="0">
                <a:solidFill>
                  <a:schemeClr val="tx1"/>
                </a:solidFill>
                <a:latin typeface="Times New Roman" pitchFamily="18" charset="0"/>
                <a:cs typeface="Times New Roman" pitchFamily="18" charset="0"/>
              </a:rPr>
              <a:t>. 2021)</a:t>
            </a:r>
          </a:p>
          <a:p>
            <a:pPr lvl="0" algn="just"/>
            <a:r>
              <a:rPr lang="en-US" dirty="0" smtClean="0">
                <a:solidFill>
                  <a:schemeClr val="tx1"/>
                </a:solidFill>
                <a:latin typeface="Times New Roman" pitchFamily="18" charset="0"/>
                <a:cs typeface="Times New Roman" pitchFamily="18" charset="0"/>
              </a:rPr>
              <a:t>Lower performance by considering threshold value 20%</a:t>
            </a:r>
          </a:p>
          <a:p>
            <a:pPr algn="just"/>
            <a:endParaRPr lang="en-US" dirty="0">
              <a:solidFill>
                <a:schemeClr val="tx1"/>
              </a:solidFill>
              <a:latin typeface="Times New Roman" pitchFamily="18" charset="0"/>
              <a:cs typeface="Times New Roman" pitchFamily="18" charset="0"/>
            </a:endParaRPr>
          </a:p>
        </p:txBody>
      </p:sp>
      <p:pic>
        <p:nvPicPr>
          <p:cNvPr id="26625" name="Picture 1"/>
          <p:cNvPicPr>
            <a:picLocks noGrp="1" noChangeAspect="1" noChangeArrowheads="1"/>
          </p:cNvPicPr>
          <p:nvPr>
            <p:ph sz="half" idx="2"/>
          </p:nvPr>
        </p:nvPicPr>
        <p:blipFill>
          <a:blip r:embed="rId3"/>
          <a:srcRect/>
          <a:stretch>
            <a:fillRect/>
          </a:stretch>
        </p:blipFill>
        <p:spPr bwMode="auto">
          <a:xfrm>
            <a:off x="6582326" y="2120900"/>
            <a:ext cx="4507399" cy="374808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EFFICIENCY RATIO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lvl="0" algn="just"/>
            <a:r>
              <a:rPr lang="en-US" dirty="0" smtClean="0">
                <a:solidFill>
                  <a:schemeClr val="tx1"/>
                </a:solidFill>
                <a:latin typeface="Times New Roman" pitchFamily="18" charset="0"/>
                <a:cs typeface="Times New Roman" pitchFamily="18" charset="0"/>
              </a:rPr>
              <a:t>The computation of efficiency ratio is commonly measured the financial ability for a firm</a:t>
            </a:r>
          </a:p>
          <a:p>
            <a:pPr lvl="0" algn="just"/>
            <a:r>
              <a:rPr lang="en-US" dirty="0" smtClean="0">
                <a:solidFill>
                  <a:schemeClr val="tx1"/>
                </a:solidFill>
                <a:latin typeface="Times New Roman" pitchFamily="18" charset="0"/>
                <a:cs typeface="Times New Roman" pitchFamily="18" charset="0"/>
              </a:rPr>
              <a:t>Identification of generating is also involved in this computation of process </a:t>
            </a:r>
          </a:p>
          <a:p>
            <a:pPr algn="just"/>
            <a:endParaRPr lang="en-US" dirty="0">
              <a:solidFill>
                <a:schemeClr val="tx1"/>
              </a:solidFill>
              <a:latin typeface="Times New Roman" pitchFamily="18" charset="0"/>
              <a:cs typeface="Times New Roman" pitchFamily="18" charset="0"/>
            </a:endParaRPr>
          </a:p>
        </p:txBody>
      </p:sp>
      <p:pic>
        <p:nvPicPr>
          <p:cNvPr id="24577" name="Picture 1"/>
          <p:cNvPicPr>
            <a:picLocks noGrp="1" noChangeAspect="1" noChangeArrowheads="1"/>
          </p:cNvPicPr>
          <p:nvPr>
            <p:ph sz="half" idx="2"/>
          </p:nvPr>
        </p:nvPicPr>
        <p:blipFill>
          <a:blip r:embed="rId3"/>
          <a:srcRect/>
          <a:stretch>
            <a:fillRect/>
          </a:stretch>
        </p:blipFill>
        <p:spPr bwMode="auto">
          <a:xfrm>
            <a:off x="7115049" y="2120900"/>
            <a:ext cx="3441953" cy="37480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SOLVENCY RATIO</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lvl="0" algn="just"/>
            <a:r>
              <a:rPr lang="en-US" dirty="0" smtClean="0">
                <a:solidFill>
                  <a:schemeClr val="tx1"/>
                </a:solidFill>
                <a:latin typeface="Times New Roman" pitchFamily="18" charset="0"/>
                <a:cs typeface="Times New Roman" pitchFamily="18" charset="0"/>
              </a:rPr>
              <a:t>The estimation of solvency ratio is operated for projecting the financial value as per the process</a:t>
            </a:r>
          </a:p>
          <a:p>
            <a:pPr lvl="0" algn="just"/>
            <a:r>
              <a:rPr lang="en-US" dirty="0" smtClean="0">
                <a:solidFill>
                  <a:schemeClr val="tx1"/>
                </a:solidFill>
                <a:latin typeface="Times New Roman" pitchFamily="18" charset="0"/>
                <a:cs typeface="Times New Roman" pitchFamily="18" charset="0"/>
              </a:rPr>
              <a:t>Considering of ratio value is indicated as 1.55 in 2021 and 0.41 as Debt to asset in 2021</a:t>
            </a:r>
          </a:p>
          <a:p>
            <a:pPr algn="just"/>
            <a:endParaRPr lang="en-US" dirty="0">
              <a:solidFill>
                <a:schemeClr val="tx1"/>
              </a:solidFill>
              <a:latin typeface="Times New Roman" pitchFamily="18" charset="0"/>
              <a:cs typeface="Times New Roman" pitchFamily="18" charset="0"/>
            </a:endParaRPr>
          </a:p>
        </p:txBody>
      </p:sp>
      <p:pic>
        <p:nvPicPr>
          <p:cNvPr id="22529" name="Picture 1"/>
          <p:cNvPicPr>
            <a:picLocks noGrp="1" noChangeAspect="1" noChangeArrowheads="1"/>
          </p:cNvPicPr>
          <p:nvPr>
            <p:ph sz="half" idx="2"/>
          </p:nvPr>
        </p:nvPicPr>
        <p:blipFill>
          <a:blip r:embed="rId3"/>
          <a:srcRect/>
          <a:stretch>
            <a:fillRect/>
          </a:stretch>
        </p:blipFill>
        <p:spPr bwMode="auto">
          <a:xfrm>
            <a:off x="6516688" y="2579139"/>
            <a:ext cx="4638675" cy="283160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INTERPRETATION OF RESULT </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lvl="0" algn="just"/>
            <a:r>
              <a:rPr lang="en-US" dirty="0" smtClean="0">
                <a:solidFill>
                  <a:schemeClr val="tx1"/>
                </a:solidFill>
                <a:latin typeface="Times New Roman" pitchFamily="18" charset="0"/>
                <a:cs typeface="Times New Roman" pitchFamily="18" charset="0"/>
              </a:rPr>
              <a:t>The analysis is indicated a lower liquidity position in 2021</a:t>
            </a:r>
          </a:p>
          <a:p>
            <a:pPr lvl="0" algn="just"/>
            <a:r>
              <a:rPr lang="en-US" dirty="0" smtClean="0">
                <a:solidFill>
                  <a:schemeClr val="tx1"/>
                </a:solidFill>
                <a:latin typeface="Times New Roman" pitchFamily="18" charset="0"/>
                <a:cs typeface="Times New Roman" pitchFamily="18" charset="0"/>
              </a:rPr>
              <a:t>Net working capital and cash ratio is considered as a lower position (</a:t>
            </a:r>
            <a:r>
              <a:rPr lang="en-US" dirty="0" err="1" smtClean="0">
                <a:solidFill>
                  <a:schemeClr val="tx1"/>
                </a:solidFill>
                <a:latin typeface="Times New Roman" pitchFamily="18" charset="0"/>
                <a:cs typeface="Times New Roman" pitchFamily="18" charset="0"/>
              </a:rPr>
              <a:t>Tanizaki</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et al.</a:t>
            </a:r>
            <a:r>
              <a:rPr lang="en-US" dirty="0" smtClean="0">
                <a:solidFill>
                  <a:schemeClr val="tx1"/>
                </a:solidFill>
                <a:latin typeface="Times New Roman" pitchFamily="18" charset="0"/>
                <a:cs typeface="Times New Roman" pitchFamily="18" charset="0"/>
              </a:rPr>
              <a:t> 2019)	</a:t>
            </a:r>
          </a:p>
          <a:p>
            <a:pPr lvl="0" algn="just"/>
            <a:r>
              <a:rPr lang="en-US" dirty="0" smtClean="0">
                <a:solidFill>
                  <a:schemeClr val="tx1"/>
                </a:solidFill>
                <a:latin typeface="Times New Roman" pitchFamily="18" charset="0"/>
                <a:cs typeface="Times New Roman" pitchFamily="18" charset="0"/>
              </a:rPr>
              <a:t>The consideration of profitability factor is evaluated 12.62% </a:t>
            </a:r>
          </a:p>
          <a:p>
            <a:pPr algn="just"/>
            <a:r>
              <a:rPr lang="en-US" dirty="0" smtClean="0">
                <a:solidFill>
                  <a:schemeClr val="tx1"/>
                </a:solidFill>
                <a:latin typeface="Times New Roman" pitchFamily="18" charset="0"/>
                <a:cs typeface="Times New Roman" pitchFamily="18" charset="0"/>
              </a:rPr>
              <a:t>Computation indicates 8.82% as 2021 and 33.53% as ROE</a:t>
            </a:r>
            <a:endParaRPr lang="en-US" dirty="0">
              <a:solidFill>
                <a:schemeClr val="tx1"/>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sz="half" idx="2"/>
          </p:nvPr>
        </p:nvGraphicFramePr>
        <p:xfrm>
          <a:off x="6516688" y="2120900"/>
          <a:ext cx="4638675" cy="37480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CONTD….</a:t>
            </a:r>
            <a:endParaRPr lang="en-US" sz="3000"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lvl="0" algn="just"/>
            <a:r>
              <a:rPr lang="en-US" dirty="0" smtClean="0">
                <a:solidFill>
                  <a:schemeClr val="tx1"/>
                </a:solidFill>
                <a:latin typeface="Times New Roman" pitchFamily="18" charset="0"/>
                <a:cs typeface="Times New Roman" pitchFamily="18" charset="0"/>
              </a:rPr>
              <a:t>The consideration of debt factor is also controlled for in solvency value </a:t>
            </a:r>
          </a:p>
          <a:p>
            <a:pPr lvl="0" algn="just"/>
            <a:r>
              <a:rPr lang="en-US" dirty="0" smtClean="0">
                <a:solidFill>
                  <a:schemeClr val="tx1"/>
                </a:solidFill>
                <a:latin typeface="Times New Roman" pitchFamily="18" charset="0"/>
                <a:cs typeface="Times New Roman" pitchFamily="18" charset="0"/>
              </a:rPr>
              <a:t>Lower ability of resolving long debt (</a:t>
            </a:r>
            <a:r>
              <a:rPr lang="en-US" dirty="0" err="1" smtClean="0">
                <a:solidFill>
                  <a:schemeClr val="tx1"/>
                </a:solidFill>
                <a:latin typeface="Times New Roman" pitchFamily="18" charset="0"/>
                <a:cs typeface="Times New Roman" pitchFamily="18" charset="0"/>
              </a:rPr>
              <a:t>Buele</a:t>
            </a:r>
            <a:r>
              <a:rPr lang="en-US"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et al.</a:t>
            </a:r>
            <a:r>
              <a:rPr lang="en-US" dirty="0" smtClean="0">
                <a:solidFill>
                  <a:schemeClr val="tx1"/>
                </a:solidFill>
                <a:latin typeface="Times New Roman" pitchFamily="18" charset="0"/>
                <a:cs typeface="Times New Roman" pitchFamily="18" charset="0"/>
              </a:rPr>
              <a:t> 2021)</a:t>
            </a:r>
          </a:p>
          <a:p>
            <a:pPr lvl="0" algn="just"/>
            <a:r>
              <a:rPr lang="en-US" dirty="0" smtClean="0">
                <a:solidFill>
                  <a:schemeClr val="tx1"/>
                </a:solidFill>
                <a:latin typeface="Times New Roman" pitchFamily="18" charset="0"/>
                <a:cs typeface="Times New Roman" pitchFamily="18" charset="0"/>
              </a:rPr>
              <a:t>It has indicated 9 as inventory turnover, 0.91 as fixed asset </a:t>
            </a:r>
          </a:p>
          <a:p>
            <a:pPr lvl="0" algn="just"/>
            <a:r>
              <a:rPr lang="en-US" dirty="0" smtClean="0">
                <a:solidFill>
                  <a:schemeClr val="tx1"/>
                </a:solidFill>
                <a:latin typeface="Times New Roman" pitchFamily="18" charset="0"/>
                <a:cs typeface="Times New Roman" pitchFamily="18" charset="0"/>
              </a:rPr>
              <a:t>The computation of asset value as 0.70 and cash flow as 15.36</a:t>
            </a:r>
          </a:p>
          <a:p>
            <a:pPr algn="just"/>
            <a:endParaRPr lang="en-US" dirty="0">
              <a:solidFill>
                <a:schemeClr val="tx1"/>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sz="half" idx="2"/>
          </p:nvPr>
        </p:nvGraphicFramePr>
        <p:xfrm>
          <a:off x="6516688" y="2120900"/>
          <a:ext cx="4638675" cy="37480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B2D49D-A06D-4994-BAEE-CDAAF548051E}"/>
              </a:ext>
            </a:extLst>
          </p:cNvPr>
          <p:cNvSpPr>
            <a:spLocks noGrp="1"/>
          </p:cNvSpPr>
          <p:nvPr>
            <p:ph type="title"/>
          </p:nvPr>
        </p:nvSpPr>
        <p:spPr/>
        <p:txBody>
          <a:bodyPr>
            <a:normAutofit/>
          </a:bodyPr>
          <a:lstStyle/>
          <a:p>
            <a:pPr algn="ctr"/>
            <a:r>
              <a:rPr lang="en-US" sz="3000" b="1" dirty="0" smtClean="0">
                <a:solidFill>
                  <a:schemeClr val="tx1"/>
                </a:solidFill>
                <a:latin typeface="Times New Roman" pitchFamily="18" charset="0"/>
                <a:cs typeface="Times New Roman" pitchFamily="18" charset="0"/>
              </a:rPr>
              <a:t>BALANCE SCORECARD COVERING FOUR ASPECTS </a:t>
            </a:r>
            <a:endParaRPr lang="en-US" sz="3000" b="1" dirty="0">
              <a:solidFill>
                <a:schemeClr val="tx1"/>
              </a:solidFill>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B3FFBB36-56B7-4065-8B5B-2BA5375901D1}"/>
              </a:ext>
            </a:extLst>
          </p:cNvPr>
          <p:cNvSpPr txBox="1"/>
          <p:nvPr/>
        </p:nvSpPr>
        <p:spPr>
          <a:xfrm>
            <a:off x="5832661" y="2221008"/>
            <a:ext cx="5444939" cy="3170099"/>
          </a:xfrm>
          <a:prstGeom prst="rect">
            <a:avLst/>
          </a:prstGeom>
          <a:noFill/>
        </p:spPr>
        <p:txBody>
          <a:bodyPr wrap="square">
            <a:spAutoFit/>
          </a:bodyPr>
          <a:lstStyle/>
          <a:p>
            <a:pPr algn="just" fontAlgn="base"/>
            <a:r>
              <a:rPr lang="en-US" sz="2000" dirty="0" smtClean="0">
                <a:latin typeface="Times New Roman" pitchFamily="18" charset="0"/>
                <a:cs typeface="Times New Roman" pitchFamily="18" charset="0"/>
              </a:rPr>
              <a:t>The involvement of balance scorecard has considered four aspects for a firm </a:t>
            </a:r>
          </a:p>
          <a:p>
            <a:pPr algn="just" fontAlgn="base"/>
            <a:r>
              <a:rPr lang="en-US" sz="2000" dirty="0" smtClean="0">
                <a:latin typeface="Times New Roman" pitchFamily="18" charset="0"/>
                <a:cs typeface="Times New Roman" pitchFamily="18" charset="0"/>
              </a:rPr>
              <a:t>Involvement of financial, customer, business process, learning growth for the process</a:t>
            </a:r>
          </a:p>
          <a:p>
            <a:pPr algn="just" fontAlgn="base"/>
            <a:r>
              <a:rPr lang="en-US" sz="2000" dirty="0" smtClean="0">
                <a:latin typeface="Times New Roman" pitchFamily="18" charset="0"/>
                <a:cs typeface="Times New Roman" pitchFamily="18" charset="0"/>
              </a:rPr>
              <a:t>It has included different aspects for exploring the current position </a:t>
            </a:r>
          </a:p>
          <a:p>
            <a:pPr algn="just" fontAlgn="base"/>
            <a:r>
              <a:rPr lang="en-US" sz="2000" dirty="0" smtClean="0">
                <a:latin typeface="Times New Roman" pitchFamily="18" charset="0"/>
                <a:cs typeface="Times New Roman" pitchFamily="18" charset="0"/>
              </a:rPr>
              <a:t>These parameter is useful for considering the approaches </a:t>
            </a:r>
          </a:p>
          <a:p>
            <a:pPr algn="just" fontAlgn="base"/>
            <a:r>
              <a:rPr lang="en-US" sz="2000" dirty="0" smtClean="0">
                <a:latin typeface="Times New Roman" pitchFamily="18" charset="0"/>
                <a:cs typeface="Times New Roman" pitchFamily="18" charset="0"/>
              </a:rPr>
              <a:t>Strategic measures are involved for developing customer aspects</a:t>
            </a:r>
            <a:endParaRPr lang="en-US" sz="2000" dirty="0">
              <a:latin typeface="Times New Roman" pitchFamily="18" charset="0"/>
              <a:cs typeface="Times New Roman" pitchFamily="18" charset="0"/>
            </a:endParaRPr>
          </a:p>
        </p:txBody>
      </p:sp>
      <p:pic>
        <p:nvPicPr>
          <p:cNvPr id="40961" name="Picture 1"/>
          <p:cNvPicPr>
            <a:picLocks noGrp="1" noChangeAspect="1" noChangeArrowheads="1"/>
          </p:cNvPicPr>
          <p:nvPr>
            <p:ph idx="1"/>
          </p:nvPr>
        </p:nvPicPr>
        <p:blipFill>
          <a:blip r:embed="rId3"/>
          <a:srcRect/>
          <a:stretch>
            <a:fillRect/>
          </a:stretch>
        </p:blipFill>
        <p:spPr bwMode="auto">
          <a:xfrm>
            <a:off x="1490662" y="2540000"/>
            <a:ext cx="3219450" cy="3009900"/>
          </a:xfrm>
          <a:prstGeom prst="rect">
            <a:avLst/>
          </a:prstGeom>
          <a:noFill/>
          <a:ln w="9525">
            <a:noFill/>
            <a:miter lim="800000"/>
            <a:headEnd/>
            <a:tailEnd/>
          </a:ln>
          <a:effectLst/>
        </p:spPr>
      </p:pic>
    </p:spTree>
    <p:extLst>
      <p:ext uri="{BB962C8B-B14F-4D97-AF65-F5344CB8AC3E}">
        <p14:creationId xmlns="" xmlns:p14="http://schemas.microsoft.com/office/powerpoint/2010/main" val="420735967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{AB4A8CFA-9BCC-49A5-A7A9-8FDAB94F8D36}tf11437505_win32</Template>
  <TotalTime>311</TotalTime>
  <Words>1608</Words>
  <Application>Microsoft Office PowerPoint</Application>
  <PresentationFormat>Custom</PresentationFormat>
  <Paragraphs>155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RetrospectVTI</vt:lpstr>
      <vt:lpstr>FINANCIAL DECISION MAKING</vt:lpstr>
      <vt:lpstr>INTRODUCTION </vt:lpstr>
      <vt:lpstr>LIQUIDITY RATIO </vt:lpstr>
      <vt:lpstr>PROFITABILITY RATIO </vt:lpstr>
      <vt:lpstr>EFFICIENCY RATIO </vt:lpstr>
      <vt:lpstr>SOLVENCY RATIO</vt:lpstr>
      <vt:lpstr>INTERPRETATION OF RESULT </vt:lpstr>
      <vt:lpstr>CONTD….</vt:lpstr>
      <vt:lpstr>BALANCE SCORECARD COVERING FOUR ASPECTS </vt:lpstr>
      <vt:lpstr>CONTD…</vt:lpstr>
      <vt:lpstr>CONTD…</vt:lpstr>
      <vt:lpstr>CONTD…</vt:lpstr>
      <vt:lpstr>CONTD…</vt:lpstr>
      <vt:lpstr>MISSION AND VISION </vt:lpstr>
      <vt:lpstr>STRATEGY MAPPING WITH BALANCE SCORE CARD </vt:lpstr>
      <vt:lpstr>CONTD…</vt:lpstr>
      <vt:lpstr>CONTD… </vt:lpstr>
      <vt:lpstr>CONTD… </vt:lpstr>
      <vt:lpstr>ENGAGEMENT AND REFLECTION OF GROUP WORK </vt:lpstr>
      <vt:lpstr>CONCLUSION </vt:lpstr>
      <vt:lpstr>RECOMMENDATION </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Atul Raj</dc:creator>
  <cp:lastModifiedBy>Subham</cp:lastModifiedBy>
  <cp:revision>85</cp:revision>
  <dcterms:created xsi:type="dcterms:W3CDTF">2022-10-29T03:17:33Z</dcterms:created>
  <dcterms:modified xsi:type="dcterms:W3CDTF">2022-11-10T10:41:07Z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