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2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According to comparison data, the gross-profit margin has improved and will be 22.77% based on revenue in fiscal year 2021 (Jahangir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 Vertical analysis also offered data on pretax income for the fiscal years 2022 and 2021, which are 42.25% and 53.72%, respectively. It also supplied data on the increase of gross profit, which declined in the fiscal year 2022 (Pinha &amp; Sagawa, (2020). Vertical analysis also provided information regarding pretax income of financial year 2022 and 2021 are 42.25% and 53.72% it presented information regarding growth of gross profit has fallen down in FY 2022.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This rise has been hailed as a success for the organization's financial strategy and also gives it access to enough resources to support business expansion. Positive ROCE growth has been interpreted as an investor engagement that presents a possibility to gather capital for long-term business operation expansion (Janssens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 Imperial brand struggled to maintain enough growth in revenue volume to expand business operations continuously,</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Imperial brand struggled to maintain enough growth in revenue volume to expand business operations continuously, which required a sufficient cash input. The organizational cost management strategies' ineffectiveness in managing operational activity is also shown by the net profit margin, which affects net profit volume (Palepu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2020). Positive ROCE growth has been interpreted as an investor engagement that presents a possibility to gather capital for long-term business operation expansion.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d6c9a22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1d6c9a22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Using Cost</a:t>
            </a:r>
            <a:r>
              <a:rPr lang="en-GB" sz="1200" b="1" i="1">
                <a:solidFill>
                  <a:schemeClr val="dk1"/>
                </a:solidFill>
                <a:latin typeface="Times New Roman"/>
                <a:ea typeface="Times New Roman"/>
                <a:cs typeface="Times New Roman"/>
                <a:sym typeface="Times New Roman"/>
              </a:rPr>
              <a:t> reduction </a:t>
            </a:r>
            <a:r>
              <a:rPr lang="en-GB" sz="1200">
                <a:solidFill>
                  <a:schemeClr val="dk1"/>
                </a:solidFill>
                <a:latin typeface="Times New Roman"/>
                <a:ea typeface="Times New Roman"/>
                <a:cs typeface="Times New Roman"/>
                <a:sym typeface="Times New Roman"/>
              </a:rPr>
              <a:t>policies, financial resources optimization needs to be a prime objective in business planning. The debt to equity ratio assesses the debt-financed business activity under the Imperial brand that incurs interest costs. Equity is used less frequently than debt financing (Jin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 </a:t>
            </a:r>
            <a:r>
              <a:rPr lang="en-GB" sz="1200" b="1" i="1">
                <a:solidFill>
                  <a:schemeClr val="dk1"/>
                </a:solidFill>
                <a:latin typeface="Times New Roman"/>
                <a:ea typeface="Times New Roman"/>
                <a:cs typeface="Times New Roman"/>
                <a:sym typeface="Times New Roman"/>
              </a:rPr>
              <a:t>Productivity development </a:t>
            </a:r>
            <a:r>
              <a:rPr lang="en-GB" sz="1200">
                <a:solidFill>
                  <a:schemeClr val="dk1"/>
                </a:solidFill>
                <a:latin typeface="Times New Roman"/>
                <a:ea typeface="Times New Roman"/>
                <a:cs typeface="Times New Roman"/>
                <a:sym typeface="Times New Roman"/>
              </a:rPr>
              <a:t>puts less of a financial strain on net profit volume. </a:t>
            </a:r>
            <a:r>
              <a:rPr lang="en-GB" sz="1200" b="1" i="1">
                <a:solidFill>
                  <a:schemeClr val="dk1"/>
                </a:solidFill>
                <a:latin typeface="Times New Roman"/>
                <a:ea typeface="Times New Roman"/>
                <a:cs typeface="Times New Roman"/>
                <a:sym typeface="Times New Roman"/>
              </a:rPr>
              <a:t>Customer engagement development </a:t>
            </a:r>
            <a:r>
              <a:rPr lang="en-GB" sz="1200">
                <a:solidFill>
                  <a:schemeClr val="dk1"/>
                </a:solidFill>
                <a:latin typeface="Times New Roman"/>
                <a:ea typeface="Times New Roman"/>
                <a:cs typeface="Times New Roman"/>
                <a:sym typeface="Times New Roman"/>
              </a:rPr>
              <a:t>by utilizing capital gains would be ineffective for operations and activity because debt financing makes customer engagement development difficult for operations and electrical activities to grow to their full potential because a significant amount of overall revenue has been used for interest expenditures rather than marketing expenses. </a:t>
            </a:r>
            <a:endParaRPr sz="1200" b="1" i="1">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d6c9a22b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1d6c9a22b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Capital gain regarding information has been reflected about financial resources importance in business operations which needs to be balanced for long term sustainability of business operation. Utilization of capital gain would not work effectively for operation and activity because debt Financing creates issues for sufficient growth in operation electrical activities because a major portion of total revenue has been utilized for interest expenses.</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d6c9a22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1d6c9a22b4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Return on capital employed evaluating optimization of total assets that could be provided information regarding the organizational aspect has the ability to grow business operations with sustainable cost management. Positive growth in ROCE has been considered as an engagement of investors that could be evaluated as an opportunity to collect financial resources for long term expansion of business operation. Last financial year 2022 return on capital employed has been identified as 30.47% it could be considered as deficit where management needs to focus on cash inflow for better return on capital employed establishment. </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43166e99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543166e99a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Financial aspect analysis of ABC energy business plan with sustainable planning of business initiation has provided information of positive opportunity for business growth. Additionally stakeholders management implementation derives different stakeholders interest and influence in business operations which are going to be considered by management to take action in business activity. It can be stated that a business plan regarding ABC energy has potential for financial growth with sustainable opportunity grainer in the comparative market. </a:t>
            </a: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43166e9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543166e99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Excessive consumption of debt impacts negatively on positives that have been evaluated by analysis because excessive interest expenses reduce ultimate profitability of Imperial brand. Continuous progression of business activity required sufficient cash inflow for growth of business operations where Imperial brand struggled to maintain sufficient growth in revenue volume.</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43166e99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543166e99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b="1" i="1">
                <a:solidFill>
                  <a:schemeClr val="dk1"/>
                </a:solidFill>
                <a:latin typeface="Times New Roman"/>
                <a:ea typeface="Times New Roman"/>
                <a:cs typeface="Times New Roman"/>
                <a:sym typeface="Times New Roman"/>
              </a:rPr>
              <a:t>Conclusion</a:t>
            </a:r>
            <a:endParaRPr sz="1200" b="1" i="1">
              <a:solidFill>
                <a:schemeClr val="dk1"/>
              </a:solidFill>
              <a:latin typeface="Times New Roman"/>
              <a:ea typeface="Times New Roman"/>
              <a:cs typeface="Times New Roman"/>
              <a:sym typeface="Times New Roman"/>
            </a:endParaRPr>
          </a:p>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It has been concluded based on ratio of current assets and liabilities present  lack of growth in the financial aspect where current asset volume growth is required for long term sustainability. The fact that current assets have more information about the cash balance available than current liabilities could be viewed as a good financial development for the Imperial brand's capacity to carry on with operations. Current asset volume growth is necessary for long-term sustainability, however the ratio of current assets to liabilities shows lack of growth in the financial area. The debt to equity ratio assesses the debt-financed business activity under the Imperial brand that incurs interest costs. Equity is used less frequently than debt financing, which puts less of a financial strain on net profit volume.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GB" sz="1200" b="1" i="1">
                <a:solidFill>
                  <a:schemeClr val="dk1"/>
                </a:solidFill>
                <a:latin typeface="Times New Roman"/>
                <a:ea typeface="Times New Roman"/>
                <a:cs typeface="Times New Roman"/>
                <a:sym typeface="Times New Roman"/>
              </a:rPr>
              <a:t>Recommendation </a:t>
            </a:r>
            <a:endParaRPr sz="1200" b="1" i="1">
              <a:solidFill>
                <a:schemeClr val="dk1"/>
              </a:solidFill>
              <a:latin typeface="Times New Roman"/>
              <a:ea typeface="Times New Roman"/>
              <a:cs typeface="Times New Roman"/>
              <a:sym typeface="Times New Roman"/>
            </a:endParaRPr>
          </a:p>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Excess debt financing hinders operations and activity from expanding to their full potential by diverting a sizable portion of total revenue to interest payments rather than marketing expenses, sufficient customer engagement development through the use of capital gains might be ineffective for operations and activity.The use of cost-cutting initiatives and the optimisation of financial resources must be the main goals of corporate planning. The debt to equity ratio evaluates the Imperial brand's debt-financed business activity that incurs interest charges. Productivity growth places less of a financial impact on net profit volume since equity is employed less frequently than debt financing.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Imperial Brands PLC is a multinational UK based organization operating business activity by producing and selling tobacco products. This organization has established itself as an international cigarette company among customers. Organization was founded in 1901 and  generated revenue around 3,256.2 crores GBP (2020) (Finance.yahoo.com, 2023). Using various activity organizational approaches for continuous productivity and cost management has been evaluated by analyzing financial reports of the last 5 years. This organization has been operating business activity in approximately 30 countries which provided excellent opportunities for revenue and maintained excellence in portability development. Organization activity has been performing based on the leadership approach which is presenting information about marketing strategies and decision making ability for growth. Evaluation of financial report going to describe organizational performance in the last 5 years and provide perspective of further business activity.</a:t>
            </a:r>
            <a:endParaRPr sz="120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Profitability ratio has describing information regarding Net profit margin and return on capital employed. Evaluation of net profit margin has described continuous growth up to financial year 2021 because of NP margin 8.64%,  whereas it has fallen down to 4.8 to percentage in financial year 2022 (Vogel, 2020). Revenue volume of the organization has fallen down in financial year 2022 that is the reason behind the deficit in net profit margin. </a:t>
            </a:r>
            <a:endParaRPr sz="1200">
              <a:solidFill>
                <a:schemeClr val="dk1"/>
              </a:solidFill>
              <a:latin typeface="Times New Roman"/>
              <a:ea typeface="Times New Roman"/>
              <a:cs typeface="Times New Roman"/>
              <a:sym typeface="Times New Roman"/>
            </a:endParaRPr>
          </a:p>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Return on capital employed of the organization has been identified as 30.74 percent in the financial year 2018 which has been projected to increase to 32.97% in the financial year 2021. This positive growth has been considered as an organizational success in financial planning and also provides it with sufficient flow of resources for business expansion (Chang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Imperial brand PLC efficiency has been evaluated by identification of assets turnover ratio which is present 1.63 times in financial year 2018. Current performance of the organization presented information regarding 1.64 times assets turnover ratio in financial year 2022 which is producing organizational performance effectively in productivity and profitability the development using assets volume (Fisu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2020). According to asset turnover, organizational performance evaluates continuous population of business activity with optimisation of total assets providing excellence in Business expansion whereas assets turnover ratio has not been developed in the last 5 years (Tao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2022).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Financial liquidity of Imperial brand has been evaluated by current ratio analysis that presented 0.80 times in financial year 2022 where it was 0.86 times in financial year 2018. According to the prosperity of liquidity present organizational financial operational activity has been struggling due to lack of sufficient financial resources.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Capital gain ratio evaluation has been calculated by debt to equity ratio which is present 2.53 times in the 2018 financial year and 1.37 times in FY 2022. Debt to equity ratio evaluates Imperial brand operated business activity dependent on debt financing that consumes interest expenses. Utilization of equity is less than debt financing that creates financial burden on net profit volume. </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Investors ratio has been calculated using Earning per share that presented investors' aspects in the last 5 years. This ratio has presented 0.68 in financial year 2018 which has been changed positively to 1.14 in financial year 2022 it evaluates investors could remain invested in this organization for  positive results of the last 5 years (Fridson &amp; Alvarez, 2022). Growth of Earning per share indicates organization equity price has been increased in the last 5 years that creates wealth for investors.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Horizontal analysis has presented information regarding positive change in revenue and cost of revenue in financial year 2022 around 1%. Additional information has been derived about gross profit margin deficit -2% in financial year 2022 and pretax Income has been increased around 49%. Valuation of comparative analysis between growth and deficit between 2022 and 2021, revenue volume increased positively whereas gross and net profit fell down around -4%. According to statistics from a horizontal analysis, revenue and cost of revenue will increase by about 1% in fiscal year 2022 (Ginting, 2021). Pretax Income has climbed by around 49%, and the gross profit margin deficit is expected to be -2% in the 2022 fiscal year. Revenue volume increased positively while gross and net profit declined by almost 4% between 2022 and 2021, according to a comparative examination of growth and deficit</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Vertical analysis presented 81.45% cost of revenue of financial year 2022 that was 81.62% in financial year 2021. According to the comparative information, the gross profit margin has been increased based on revenue is 22.77% in the financial year 2021. Vertical research showed that the cost of revenue for the fiscal year 2022 was 81.45% lower than it was for the fiscal year 2021 (81.62%)</a:t>
            </a:r>
            <a:endParaRPr sz="1200" b="1">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206945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345109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6/21/2023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8228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6/21/2023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04425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dirty="0"/>
              <a:pPr/>
              <a:t>6/21/2023</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722512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74756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74489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28378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dirty="0"/>
              <a:pPr/>
              <a:t>6/21/2023</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5539019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580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139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dirty="0"/>
              <a:pPr/>
              <a:t>6/21/2023</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71892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820419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22372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42724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715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8348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17405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38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6/21/2023</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11647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hyperlink" Target="https://www.sciencedirect.com/science/article/pii/S0377042720304635" TargetMode="External"/><Relationship Id="rId13" Type="http://schemas.openxmlformats.org/officeDocument/2006/relationships/hyperlink" Target="https://books.google.com/books?hl=en&amp;lr=&amp;id=xozrDwAAQBAJ&amp;oi=fnd&amp;pg=PR19&amp;dq=Financial+Analysis+&amp;ots=EubSS3sdPD&amp;sig=Ott1qZgZxl-vdkvClXchmoR2ED4" TargetMode="External"/><Relationship Id="rId3" Type="http://schemas.openxmlformats.org/officeDocument/2006/relationships/hyperlink" Target="https://www.sciencedirect.com/science/article/pii/S0743731518307068" TargetMode="External"/><Relationship Id="rId7" Type="http://schemas.openxmlformats.org/officeDocument/2006/relationships/hyperlink" Target="https://www.sciencedirect.com/science/article/pii/S0305750X20304071" TargetMode="External"/><Relationship Id="rId12" Type="http://schemas.openxmlformats.org/officeDocument/2006/relationships/hyperlink" Target="https://www.tandfonline.com/doi/abs/10.1080/1331677X.2021.1948881" TargetMode="External"/><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hyperlink" Target="https://www.sciencedirect.com/science/article/pii/S2213138821002307" TargetMode="External"/><Relationship Id="rId11" Type="http://schemas.openxmlformats.org/officeDocument/2006/relationships/hyperlink" Target="https://www.sciencedirect.com/science/article/pii/S0959652620323970" TargetMode="External"/><Relationship Id="rId5" Type="http://schemas.openxmlformats.org/officeDocument/2006/relationships/hyperlink" Target="https://www.enrichment.iocspublisher.org/index.php/enrichment/article/view/124" TargetMode="External"/><Relationship Id="rId10" Type="http://schemas.openxmlformats.org/officeDocument/2006/relationships/hyperlink" Target="https://books.google.com/books?hl=en&amp;lr=&amp;id=IDT6DwAAQBAJ&amp;oi=fnd&amp;pg=PR13&amp;dq=Financial+Analysis+&amp;ots=uJip8Ywf9X&amp;sig=2ob2b7G9RCK1mdofZveuOjYKVUg" TargetMode="External"/><Relationship Id="rId4" Type="http://schemas.openxmlformats.org/officeDocument/2006/relationships/hyperlink" Target="https://iopscience.iop.org/article/10.1088/1755-1315/469/1/012002/meta" TargetMode="External"/><Relationship Id="rId9" Type="http://schemas.openxmlformats.org/officeDocument/2006/relationships/hyperlink" Target="https://www.tandfonline.com/doi/abs/10.1080/1331677X.2021.19526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7000"/>
            <a:lum/>
          </a:blip>
          <a:srcRect/>
          <a:stretch>
            <a:fillRect t="-5000" b="-5000"/>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109238"/>
          </a:xfrm>
          <a:prstGeom prst="rect">
            <a:avLst/>
          </a:prstGeom>
          <a:noFill/>
          <a:ln>
            <a:noFill/>
          </a:ln>
        </p:spPr>
        <p:txBody>
          <a:bodyPr spcFirstLastPara="1" wrap="square" lIns="91425" tIns="91425" rIns="91425" bIns="91425" anchor="b" anchorCtr="0">
            <a:normAutofit/>
          </a:bodyPr>
          <a:lstStyle/>
          <a:p>
            <a:pPr marL="0" lvl="0" indent="0" algn="ctr" rtl="0">
              <a:lnSpc>
                <a:spcPct val="200000"/>
              </a:lnSpc>
              <a:spcBef>
                <a:spcPts val="0"/>
              </a:spcBef>
              <a:spcAft>
                <a:spcPts val="0"/>
              </a:spcAft>
              <a:buSzPts val="5200"/>
              <a:buNone/>
            </a:pPr>
            <a:r>
              <a:rPr lang="en-GB" sz="3200" b="1" dirty="0">
                <a:solidFill>
                  <a:schemeClr val="bg1"/>
                </a:solidFill>
                <a:latin typeface="Times New Roman"/>
                <a:ea typeface="Times New Roman"/>
                <a:cs typeface="Times New Roman"/>
                <a:sym typeface="Times New Roman"/>
              </a:rPr>
              <a:t>FINANCIAL DECISION MAKING</a:t>
            </a:r>
            <a:endParaRPr sz="32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CONTD.</a:t>
            </a:r>
            <a:endParaRPr sz="2500" b="1" dirty="0">
              <a:solidFill>
                <a:schemeClr val="bg1"/>
              </a:solidFill>
              <a:latin typeface="Times New Roman"/>
              <a:ea typeface="Times New Roman"/>
              <a:cs typeface="Times New Roman"/>
              <a:sym typeface="Times New Roman"/>
            </a:endParaRPr>
          </a:p>
        </p:txBody>
      </p:sp>
      <p:sp>
        <p:nvSpPr>
          <p:cNvPr id="116" name="Google Shape;116;p22"/>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Gross-profit margin has improved and will be 22.77% based on revenue in fiscal year 2021 (Jahangir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It also supplied data on the increase of gross profit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pretax income for the fiscal years 2022 and 2021, which are 42.25% and 53.72%</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4278000" y="1994601"/>
            <a:ext cx="4561199" cy="2574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22575" y="162000"/>
            <a:ext cx="8152800" cy="681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BALANCED SCORECARD </a:t>
            </a:r>
            <a:endParaRPr sz="2500" b="1" dirty="0">
              <a:solidFill>
                <a:schemeClr val="bg1"/>
              </a:solidFill>
              <a:latin typeface="Times New Roman"/>
              <a:ea typeface="Times New Roman"/>
              <a:cs typeface="Times New Roman"/>
              <a:sym typeface="Times New Roman"/>
            </a:endParaRPr>
          </a:p>
        </p:txBody>
      </p:sp>
      <p:sp>
        <p:nvSpPr>
          <p:cNvPr id="123" name="Google Shape;123;p23"/>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Positive ROCE growth has been interpreted as an investor engagement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presents a possibility to gather capital for long-term business operation expansion (Janssens et al. 2021)</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Imperial brand struggled to maintain enough growth in revenue volume to expand business operations continuously</a:t>
            </a:r>
            <a:endParaRPr sz="1200">
              <a:solidFill>
                <a:schemeClr val="dk1"/>
              </a:solidFill>
              <a:latin typeface="Times New Roman"/>
              <a:ea typeface="Times New Roman"/>
              <a:cs typeface="Times New Roman"/>
              <a:sym typeface="Times New Roman"/>
            </a:endParaRPr>
          </a:p>
        </p:txBody>
      </p:sp>
      <p:pic>
        <p:nvPicPr>
          <p:cNvPr id="124" name="Google Shape;124;p23"/>
          <p:cNvPicPr preferRelativeResize="0"/>
          <p:nvPr/>
        </p:nvPicPr>
        <p:blipFill>
          <a:blip r:embed="rId3">
            <a:alphaModFix/>
          </a:blip>
          <a:stretch>
            <a:fillRect/>
          </a:stretch>
        </p:blipFill>
        <p:spPr>
          <a:xfrm>
            <a:off x="4406025" y="1369625"/>
            <a:ext cx="4470451" cy="337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CONTD.</a:t>
            </a:r>
            <a:endParaRPr sz="2500" b="1" dirty="0">
              <a:solidFill>
                <a:schemeClr val="bg1"/>
              </a:solidFill>
              <a:latin typeface="Times New Roman"/>
              <a:ea typeface="Times New Roman"/>
              <a:cs typeface="Times New Roman"/>
              <a:sym typeface="Times New Roman"/>
            </a:endParaRPr>
          </a:p>
        </p:txBody>
      </p:sp>
      <p:sp>
        <p:nvSpPr>
          <p:cNvPr id="130" name="Google Shape;130;p24"/>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organizational cost management strategies' ineffectiveness (Palepu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Positive ROCE growth has been interpreted as an investor engagement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presents a possibility to gather capital for long-term business operation expansion.</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4418200" y="1824875"/>
            <a:ext cx="4275450" cy="2902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STRATEGY MAP</a:t>
            </a:r>
            <a:endParaRPr sz="2500" b="1" dirty="0">
              <a:solidFill>
                <a:schemeClr val="bg1"/>
              </a:solidFill>
              <a:latin typeface="Times New Roman"/>
              <a:ea typeface="Times New Roman"/>
              <a:cs typeface="Times New Roman"/>
              <a:sym typeface="Times New Roman"/>
            </a:endParaRPr>
          </a:p>
        </p:txBody>
      </p:sp>
      <p:sp>
        <p:nvSpPr>
          <p:cNvPr id="137" name="Google Shape;137;p25"/>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Equity is used less frequently than debt financing (Jin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a:t>
            </a:r>
            <a:r>
              <a:rPr lang="en-GB" sz="1200" b="1" i="1">
                <a:solidFill>
                  <a:schemeClr val="dk1"/>
                </a:solidFill>
                <a:latin typeface="Times New Roman"/>
                <a:ea typeface="Times New Roman"/>
                <a:cs typeface="Times New Roman"/>
                <a:sym typeface="Times New Roman"/>
              </a:rPr>
              <a:t>Productivity development </a:t>
            </a:r>
            <a:r>
              <a:rPr lang="en-GB" sz="1200">
                <a:solidFill>
                  <a:schemeClr val="dk1"/>
                </a:solidFill>
                <a:latin typeface="Times New Roman"/>
                <a:ea typeface="Times New Roman"/>
                <a:cs typeface="Times New Roman"/>
                <a:sym typeface="Times New Roman"/>
              </a:rPr>
              <a:t>puts less of a financial strain on net profit volume.</a:t>
            </a:r>
            <a:endParaRPr sz="1200">
              <a:solidFill>
                <a:schemeClr val="dk1"/>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chemeClr val="dk1"/>
              </a:buClr>
              <a:buSzPts val="1200"/>
              <a:buFont typeface="Times New Roman"/>
              <a:buChar char="●"/>
            </a:pPr>
            <a:r>
              <a:rPr lang="en-GB" sz="1200" b="1" i="1">
                <a:solidFill>
                  <a:schemeClr val="dk1"/>
                </a:solidFill>
                <a:latin typeface="Times New Roman"/>
                <a:ea typeface="Times New Roman"/>
                <a:cs typeface="Times New Roman"/>
                <a:sym typeface="Times New Roman"/>
              </a:rPr>
              <a:t>Customer engagement development </a:t>
            </a:r>
            <a:r>
              <a:rPr lang="en-GB" sz="1200">
                <a:solidFill>
                  <a:schemeClr val="dk1"/>
                </a:solidFill>
                <a:latin typeface="Times New Roman"/>
                <a:ea typeface="Times New Roman"/>
                <a:cs typeface="Times New Roman"/>
                <a:sym typeface="Times New Roman"/>
              </a:rPr>
              <a:t>by utilizing capital gains would be ineffective for operations and activity (Li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2022)</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4515700" y="2015375"/>
            <a:ext cx="4068250" cy="255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ENGAGEMENT AND REFLECTION OF GROUP WORK </a:t>
            </a:r>
            <a:endParaRPr sz="2500" b="1" dirty="0">
              <a:solidFill>
                <a:schemeClr val="bg1"/>
              </a:solidFill>
              <a:latin typeface="Times New Roman"/>
              <a:ea typeface="Times New Roman"/>
              <a:cs typeface="Times New Roman"/>
              <a:sym typeface="Times New Roman"/>
            </a:endParaRPr>
          </a:p>
        </p:txBody>
      </p:sp>
      <p:sp>
        <p:nvSpPr>
          <p:cNvPr id="144" name="Google Shape;144;p26"/>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GB" sz="1200" b="1">
                <a:solidFill>
                  <a:schemeClr val="dk1"/>
                </a:solidFill>
                <a:latin typeface="Times New Roman"/>
                <a:ea typeface="Times New Roman"/>
                <a:cs typeface="Times New Roman"/>
                <a:sym typeface="Times New Roman"/>
              </a:rPr>
              <a:t>Person 1</a:t>
            </a:r>
            <a:endParaRPr sz="1200" b="1">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Capital gain regarding information has been reflected about financial resources importance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needs to be balanced for long term sustainability of business operation</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Total revenue has been utilized for interest expenses</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5015450" y="2239301"/>
            <a:ext cx="3324225" cy="202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PERSON 2</a:t>
            </a:r>
            <a:endParaRPr sz="2500" b="1" dirty="0">
              <a:solidFill>
                <a:schemeClr val="bg1"/>
              </a:solidFill>
              <a:latin typeface="Times New Roman"/>
              <a:ea typeface="Times New Roman"/>
              <a:cs typeface="Times New Roman"/>
              <a:sym typeface="Times New Roman"/>
            </a:endParaRPr>
          </a:p>
        </p:txBody>
      </p:sp>
      <p:sp>
        <p:nvSpPr>
          <p:cNvPr id="151" name="Google Shape;151;p27"/>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organizational aspect has the ability to grow business operations with sustainable cost management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Positive growth in ROCE has been considered as an engagement of investors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could be considered as deficit where management needs to focus on cash inflow for better return on capital employed establishment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52" name="Google Shape;152;p27"/>
          <p:cNvPicPr preferRelativeResize="0"/>
          <p:nvPr/>
        </p:nvPicPr>
        <p:blipFill>
          <a:blip r:embed="rId3">
            <a:alphaModFix/>
          </a:blip>
          <a:stretch>
            <a:fillRect/>
          </a:stretch>
        </p:blipFill>
        <p:spPr>
          <a:xfrm>
            <a:off x="4430400" y="2078675"/>
            <a:ext cx="4322299" cy="2912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PERSON 3</a:t>
            </a:r>
            <a:endParaRPr sz="2500" b="1" dirty="0">
              <a:solidFill>
                <a:schemeClr val="bg1"/>
              </a:solidFill>
              <a:latin typeface="Times New Roman"/>
              <a:ea typeface="Times New Roman"/>
              <a:cs typeface="Times New Roman"/>
              <a:sym typeface="Times New Roman"/>
            </a:endParaRPr>
          </a:p>
        </p:txBody>
      </p:sp>
      <p:sp>
        <p:nvSpPr>
          <p:cNvPr id="165" name="Google Shape;165;p29"/>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ABC energy has potential for financial growth</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stakeholders management implementation derives different stakeholders interest and influence</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Business initiation has provided information of positive opportunity for business growt</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66" name="Google Shape;166;p29"/>
          <p:cNvPicPr preferRelativeResize="0"/>
          <p:nvPr/>
        </p:nvPicPr>
        <p:blipFill>
          <a:blip r:embed="rId3">
            <a:alphaModFix/>
          </a:blip>
          <a:stretch>
            <a:fillRect/>
          </a:stretch>
        </p:blipFill>
        <p:spPr>
          <a:xfrm>
            <a:off x="5429825" y="2300226"/>
            <a:ext cx="2438400" cy="187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PERSON 4</a:t>
            </a:r>
            <a:endParaRPr sz="2500" b="1" dirty="0">
              <a:solidFill>
                <a:schemeClr val="bg1"/>
              </a:solidFill>
              <a:latin typeface="Times New Roman"/>
              <a:ea typeface="Times New Roman"/>
              <a:cs typeface="Times New Roman"/>
              <a:sym typeface="Times New Roman"/>
            </a:endParaRPr>
          </a:p>
        </p:txBody>
      </p:sp>
      <p:sp>
        <p:nvSpPr>
          <p:cNvPr id="158" name="Google Shape;158;p28"/>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800"/>
              <a:buNone/>
            </a:pP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Excessive consumption of debt impacts negatively profitability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Continuous progression of business activity required sufficient cash inflow</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Imperial brand struggled to maintain sufficient growth in revenue volume</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None/>
            </a:pPr>
            <a:endParaRPr sz="1200">
              <a:solidFill>
                <a:schemeClr val="dk1"/>
              </a:solidFill>
              <a:latin typeface="Times New Roman"/>
              <a:ea typeface="Times New Roman"/>
              <a:cs typeface="Times New Roman"/>
              <a:sym typeface="Times New Roman"/>
            </a:endParaRPr>
          </a:p>
        </p:txBody>
      </p:sp>
      <p:pic>
        <p:nvPicPr>
          <p:cNvPr id="159" name="Google Shape;159;p28"/>
          <p:cNvPicPr preferRelativeResize="0"/>
          <p:nvPr/>
        </p:nvPicPr>
        <p:blipFill>
          <a:blip r:embed="rId3">
            <a:alphaModFix/>
          </a:blip>
          <a:stretch>
            <a:fillRect/>
          </a:stretch>
        </p:blipFill>
        <p:spPr>
          <a:xfrm>
            <a:off x="4430400" y="1495801"/>
            <a:ext cx="4169703" cy="3495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CONCLUSION AND RECOMMENDATION</a:t>
            </a:r>
            <a:endParaRPr sz="2500" b="1" dirty="0">
              <a:solidFill>
                <a:schemeClr val="bg1"/>
              </a:solidFill>
              <a:latin typeface="Times New Roman"/>
              <a:ea typeface="Times New Roman"/>
              <a:cs typeface="Times New Roman"/>
              <a:sym typeface="Times New Roman"/>
            </a:endParaRPr>
          </a:p>
        </p:txBody>
      </p:sp>
      <p:sp>
        <p:nvSpPr>
          <p:cNvPr id="172" name="Google Shape;172;p30"/>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50000"/>
              </a:lnSpc>
              <a:spcBef>
                <a:spcPts val="0"/>
              </a:spcBef>
              <a:spcAft>
                <a:spcPts val="0"/>
              </a:spcAft>
              <a:buSzPct val="150000"/>
              <a:buNone/>
            </a:pP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200" b="1" i="1">
                <a:solidFill>
                  <a:schemeClr val="dk1"/>
                </a:solidFill>
                <a:latin typeface="Times New Roman"/>
                <a:ea typeface="Times New Roman"/>
                <a:cs typeface="Times New Roman"/>
                <a:sym typeface="Times New Roman"/>
              </a:rPr>
              <a:t>Conclusion</a:t>
            </a:r>
            <a:endParaRPr sz="1200" b="1" i="1">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It has been concluded based on ratio of current assets and liabilities present </a:t>
            </a:r>
            <a:endParaRPr sz="1200">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lack of growth in the financial aspect where current asset volume growth is required</a:t>
            </a:r>
            <a:endParaRPr sz="1200">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Equity is used less frequently than debt financing</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1200" b="1" i="1">
                <a:solidFill>
                  <a:schemeClr val="dk1"/>
                </a:solidFill>
                <a:latin typeface="Times New Roman"/>
                <a:ea typeface="Times New Roman"/>
                <a:cs typeface="Times New Roman"/>
                <a:sym typeface="Times New Roman"/>
              </a:rPr>
              <a:t>Recommendation </a:t>
            </a:r>
            <a:endParaRPr sz="1200" b="1" i="1">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Cost management and resource optimization plan required </a:t>
            </a:r>
            <a:endParaRPr sz="1200">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Use of cost-cutting initiatives </a:t>
            </a:r>
            <a:endParaRPr sz="1200">
              <a:solidFill>
                <a:schemeClr val="dk1"/>
              </a:solidFill>
              <a:latin typeface="Times New Roman"/>
              <a:ea typeface="Times New Roman"/>
              <a:cs typeface="Times New Roman"/>
              <a:sym typeface="Times New Roman"/>
            </a:endParaRPr>
          </a:p>
          <a:p>
            <a:pPr marL="457200" lvl="0" indent="-293370" algn="l" rtl="0">
              <a:lnSpc>
                <a:spcPct val="150000"/>
              </a:lnSpc>
              <a:spcBef>
                <a:spcPts val="0"/>
              </a:spcBef>
              <a:spcAft>
                <a:spcPts val="0"/>
              </a:spcAft>
              <a:buClr>
                <a:schemeClr val="dk1"/>
              </a:buClr>
              <a:buSzPct val="100000"/>
              <a:buFont typeface="Times New Roman"/>
              <a:buChar char="●"/>
            </a:pPr>
            <a:r>
              <a:rPr lang="en-GB" sz="1200">
                <a:solidFill>
                  <a:schemeClr val="dk1"/>
                </a:solidFill>
                <a:latin typeface="Times New Roman"/>
                <a:ea typeface="Times New Roman"/>
                <a:cs typeface="Times New Roman"/>
                <a:sym typeface="Times New Roman"/>
              </a:rPr>
              <a:t> Productivity growth places less of a financial impact on net profit volume</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ct val="100000"/>
              <a:buNone/>
            </a:pPr>
            <a:endParaRPr sz="1200">
              <a:solidFill>
                <a:schemeClr val="dk1"/>
              </a:solidFill>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4625400" y="1946775"/>
            <a:ext cx="3966300" cy="275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600"/>
              </a:spcBef>
              <a:spcAft>
                <a:spcPts val="0"/>
              </a:spcAft>
              <a:buSzPct val="111111"/>
              <a:buNone/>
            </a:pPr>
            <a:r>
              <a:rPr lang="en-GB" b="1">
                <a:latin typeface="Times New Roman"/>
                <a:ea typeface="Times New Roman"/>
                <a:cs typeface="Times New Roman"/>
                <a:sym typeface="Times New Roman"/>
              </a:rPr>
              <a:t>REFERENCE LIST</a:t>
            </a:r>
            <a:endParaRPr b="1">
              <a:latin typeface="Times New Roman"/>
              <a:ea typeface="Times New Roman"/>
              <a:cs typeface="Times New Roman"/>
              <a:sym typeface="Times New Roman"/>
            </a:endParaRPr>
          </a:p>
        </p:txBody>
      </p:sp>
      <p:sp>
        <p:nvSpPr>
          <p:cNvPr id="179" name="Google Shape;179;p31"/>
          <p:cNvSpPr txBox="1">
            <a:spLocks noGrp="1"/>
          </p:cNvSpPr>
          <p:nvPr>
            <p:ph type="body" idx="1"/>
          </p:nvPr>
        </p:nvSpPr>
        <p:spPr>
          <a:xfrm>
            <a:off x="311700" y="896400"/>
            <a:ext cx="8676900" cy="2620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endParaRPr sz="600">
              <a:solidFill>
                <a:srgbClr val="222222"/>
              </a:solidFill>
              <a:highlight>
                <a:srgbClr val="FFFFFF"/>
              </a:highlight>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600">
              <a:solidFill>
                <a:schemeClr val="dk1"/>
              </a:solidFill>
              <a:latin typeface="Times New Roman"/>
              <a:ea typeface="Times New Roman"/>
              <a:cs typeface="Times New Roman"/>
              <a:sym typeface="Times New Roman"/>
            </a:endParaRPr>
          </a:p>
          <a:p>
            <a:pPr marL="457200" lvl="0" indent="-266700" algn="l" rtl="0">
              <a:lnSpc>
                <a:spcPct val="150000"/>
              </a:lnSpc>
              <a:spcBef>
                <a:spcPts val="120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Chang, V., Li, T., &amp; Zeng, Z. (2019). Towards an improved Adaboost algorithmic method for computational financial analysis. </a:t>
            </a:r>
            <a:r>
              <a:rPr lang="en-GB" sz="600" i="1">
                <a:solidFill>
                  <a:schemeClr val="dk1"/>
                </a:solidFill>
                <a:highlight>
                  <a:srgbClr val="FFFFFF"/>
                </a:highlight>
                <a:latin typeface="Times New Roman"/>
                <a:ea typeface="Times New Roman"/>
                <a:cs typeface="Times New Roman"/>
                <a:sym typeface="Times New Roman"/>
              </a:rPr>
              <a:t>Journal of Parallel and Distributed Computing</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134</a:t>
            </a:r>
            <a:r>
              <a:rPr lang="en-GB" sz="600">
                <a:solidFill>
                  <a:schemeClr val="dk1"/>
                </a:solidFill>
                <a:highlight>
                  <a:srgbClr val="FFFFFF"/>
                </a:highlight>
                <a:latin typeface="Times New Roman"/>
                <a:ea typeface="Times New Roman"/>
                <a:cs typeface="Times New Roman"/>
                <a:sym typeface="Times New Roman"/>
              </a:rPr>
              <a:t>, 219-232.</a:t>
            </a:r>
            <a:r>
              <a:rPr lang="en-GB" sz="6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https://www.sciencedirect.com/science/article/pii/S0743731518307068</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Fisu, A. A., &amp; Didiharyono, D. (2020, April). Economic &amp; Financial Feasibility Analysis of Tarakan Fishery Industrial Estate Masterplan. In </a:t>
            </a:r>
            <a:r>
              <a:rPr lang="en-GB" sz="600" i="1">
                <a:solidFill>
                  <a:schemeClr val="dk1"/>
                </a:solidFill>
                <a:highlight>
                  <a:srgbClr val="FFFFFF"/>
                </a:highlight>
                <a:latin typeface="Times New Roman"/>
                <a:ea typeface="Times New Roman"/>
                <a:cs typeface="Times New Roman"/>
                <a:sym typeface="Times New Roman"/>
              </a:rPr>
              <a:t>IOP Conference Series: Earth and Environmental Science</a:t>
            </a:r>
            <a:r>
              <a:rPr lang="en-GB" sz="600">
                <a:solidFill>
                  <a:schemeClr val="dk1"/>
                </a:solidFill>
                <a:highlight>
                  <a:srgbClr val="FFFFFF"/>
                </a:highlight>
                <a:latin typeface="Times New Roman"/>
                <a:ea typeface="Times New Roman"/>
                <a:cs typeface="Times New Roman"/>
                <a:sym typeface="Times New Roman"/>
              </a:rPr>
              <a:t> (Vol. 469, No. 1, p. 012002). IOP Publishing.</a:t>
            </a:r>
            <a:r>
              <a:rPr lang="en-GB" sz="6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https://iopscience.iop.org/article/10.1088/1755-1315/469/1/012002/meta</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Fridson, M. S., &amp; Alvarez, F. (2022). </a:t>
            </a:r>
            <a:r>
              <a:rPr lang="en-GB" sz="600" i="1">
                <a:solidFill>
                  <a:schemeClr val="dk1"/>
                </a:solidFill>
                <a:highlight>
                  <a:srgbClr val="FFFFFF"/>
                </a:highlight>
                <a:latin typeface="Times New Roman"/>
                <a:ea typeface="Times New Roman"/>
                <a:cs typeface="Times New Roman"/>
                <a:sym typeface="Times New Roman"/>
              </a:rPr>
              <a:t>Financial statement analysis: a practitioner's guide</a:t>
            </a:r>
            <a:r>
              <a:rPr lang="en-GB" sz="600">
                <a:solidFill>
                  <a:schemeClr val="dk1"/>
                </a:solidFill>
                <a:highlight>
                  <a:srgbClr val="FFFFFF"/>
                </a:highlight>
                <a:latin typeface="Times New Roman"/>
                <a:ea typeface="Times New Roman"/>
                <a:cs typeface="Times New Roman"/>
                <a:sym typeface="Times New Roman"/>
              </a:rPr>
              <a:t>. John Wiley &amp; Sons.</a:t>
            </a:r>
            <a:r>
              <a:rPr lang="en-GB" sz="600">
                <a:solidFill>
                  <a:schemeClr val="dk1"/>
                </a:solidFill>
                <a:latin typeface="Times New Roman"/>
                <a:ea typeface="Times New Roman"/>
                <a:cs typeface="Times New Roman"/>
                <a:sym typeface="Times New Roman"/>
              </a:rPr>
              <a:t> </a:t>
            </a:r>
            <a:r>
              <a:rPr lang="en-GB" sz="600">
                <a:solidFill>
                  <a:schemeClr val="dk1"/>
                </a:solidFill>
                <a:highlight>
                  <a:srgbClr val="FFFFFF"/>
                </a:highlight>
                <a:latin typeface="Times New Roman"/>
                <a:ea typeface="Times New Roman"/>
                <a:cs typeface="Times New Roman"/>
                <a:sym typeface="Times New Roman"/>
              </a:rPr>
              <a:t>https://www.tandfonline.com/doi/abs/10.1080/17538963.2021.1882064</a:t>
            </a:r>
            <a:endParaRPr sz="600">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Ginting, E. S. (2021). Ratio-Based Financial Performance Analysis of PT. Mustika Ratu, Tbk. </a:t>
            </a:r>
            <a:r>
              <a:rPr lang="en-GB" sz="600" i="1">
                <a:solidFill>
                  <a:schemeClr val="dk1"/>
                </a:solidFill>
                <a:highlight>
                  <a:srgbClr val="FFFFFF"/>
                </a:highlight>
                <a:latin typeface="Times New Roman"/>
                <a:ea typeface="Times New Roman"/>
                <a:cs typeface="Times New Roman"/>
                <a:sym typeface="Times New Roman"/>
              </a:rPr>
              <a:t>Enrichment: Journal of Management</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11</a:t>
            </a:r>
            <a:r>
              <a:rPr lang="en-GB" sz="600">
                <a:solidFill>
                  <a:schemeClr val="dk1"/>
                </a:solidFill>
                <a:highlight>
                  <a:srgbClr val="FFFFFF"/>
                </a:highlight>
                <a:latin typeface="Times New Roman"/>
                <a:ea typeface="Times New Roman"/>
                <a:cs typeface="Times New Roman"/>
                <a:sym typeface="Times New Roman"/>
              </a:rPr>
              <a:t>(2), 456-462.</a:t>
            </a:r>
            <a:r>
              <a:rPr lang="en-GB" sz="6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https://www.enrichment.iocspublisher.org/index.php/enrichment/article/view/124</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Jahangir, M. H., Mokhtari, R., &amp; Mousavi, S. A. (2021). Performance evaluation and financial analysis of applying hybrid renewable systems in cooling unit of data centers–A case study. </a:t>
            </a:r>
            <a:r>
              <a:rPr lang="en-GB" sz="600" i="1">
                <a:solidFill>
                  <a:schemeClr val="dk1"/>
                </a:solidFill>
                <a:highlight>
                  <a:srgbClr val="FFFFFF"/>
                </a:highlight>
                <a:latin typeface="Times New Roman"/>
                <a:ea typeface="Times New Roman"/>
                <a:cs typeface="Times New Roman"/>
                <a:sym typeface="Times New Roman"/>
              </a:rPr>
              <a:t>Sustainable Energy Technologies and Assessments</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46</a:t>
            </a:r>
            <a:r>
              <a:rPr lang="en-GB" sz="600">
                <a:solidFill>
                  <a:schemeClr val="dk1"/>
                </a:solidFill>
                <a:highlight>
                  <a:srgbClr val="FFFFFF"/>
                </a:highlight>
                <a:latin typeface="Times New Roman"/>
                <a:ea typeface="Times New Roman"/>
                <a:cs typeface="Times New Roman"/>
                <a:sym typeface="Times New Roman"/>
              </a:rPr>
              <a:t>, 101220.</a:t>
            </a:r>
            <a:r>
              <a:rPr lang="en-GB" sz="6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https://www.sciencedirect.com/science/article/pii/S2213138821002307</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Janssens, W., Pradhan, M., de Groot, R., Sidze, E., Donfouet, H. P. P., &amp; Abajobir, A. (2021). The short-term economic effects of COVID-19 on low-income households in rural Kenya: An analysis using weekly financial household data. </a:t>
            </a:r>
            <a:r>
              <a:rPr lang="en-GB" sz="600" i="1">
                <a:solidFill>
                  <a:schemeClr val="dk1"/>
                </a:solidFill>
                <a:highlight>
                  <a:srgbClr val="FFFFFF"/>
                </a:highlight>
                <a:latin typeface="Times New Roman"/>
                <a:ea typeface="Times New Roman"/>
                <a:cs typeface="Times New Roman"/>
                <a:sym typeface="Times New Roman"/>
              </a:rPr>
              <a:t>World Development</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138</a:t>
            </a:r>
            <a:r>
              <a:rPr lang="en-GB" sz="600">
                <a:solidFill>
                  <a:schemeClr val="dk1"/>
                </a:solidFill>
                <a:highlight>
                  <a:srgbClr val="FFFFFF"/>
                </a:highlight>
                <a:latin typeface="Times New Roman"/>
                <a:ea typeface="Times New Roman"/>
                <a:cs typeface="Times New Roman"/>
                <a:sym typeface="Times New Roman"/>
              </a:rPr>
              <a:t>, 105280.</a:t>
            </a:r>
            <a:r>
              <a:rPr lang="en-GB" sz="600">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https://www.sciencedirect.com/science/article/pii/S0305750X20304071</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Jin, X., Liu, Q., &amp; Long, H. (2021). Impact of cost–benefit analysis on financial benefit evaluation of investment projects under back propagation neural network. </a:t>
            </a:r>
            <a:r>
              <a:rPr lang="en-GB" sz="600" i="1">
                <a:solidFill>
                  <a:schemeClr val="dk1"/>
                </a:solidFill>
                <a:highlight>
                  <a:srgbClr val="FFFFFF"/>
                </a:highlight>
                <a:latin typeface="Times New Roman"/>
                <a:ea typeface="Times New Roman"/>
                <a:cs typeface="Times New Roman"/>
                <a:sym typeface="Times New Roman"/>
              </a:rPr>
              <a:t>Journal of Computational and Applied Mathematics</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384</a:t>
            </a:r>
            <a:r>
              <a:rPr lang="en-GB" sz="600">
                <a:solidFill>
                  <a:schemeClr val="dk1"/>
                </a:solidFill>
                <a:highlight>
                  <a:srgbClr val="FFFFFF"/>
                </a:highlight>
                <a:latin typeface="Times New Roman"/>
                <a:ea typeface="Times New Roman"/>
                <a:cs typeface="Times New Roman"/>
                <a:sym typeface="Times New Roman"/>
              </a:rPr>
              <a:t>, 113172.</a:t>
            </a:r>
            <a:r>
              <a:rPr lang="en-GB" sz="600">
                <a:solidFill>
                  <a:schemeClr val="dk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https://www.sciencedirect.com/science/article/pii/S0377042720304635</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Li, Z., Farmanesh, P., Kirikkaleli, D., &amp; Itani, R. (2022). A comparative analysis of COVID-19 and global financial crises: evidence from US economy. </a:t>
            </a:r>
            <a:r>
              <a:rPr lang="en-GB" sz="600" i="1">
                <a:solidFill>
                  <a:schemeClr val="dk1"/>
                </a:solidFill>
                <a:highlight>
                  <a:srgbClr val="FFFFFF"/>
                </a:highlight>
                <a:latin typeface="Times New Roman"/>
                <a:ea typeface="Times New Roman"/>
                <a:cs typeface="Times New Roman"/>
                <a:sym typeface="Times New Roman"/>
              </a:rPr>
              <a:t>Economic Research-Ekonomska Istraživanja</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35</a:t>
            </a:r>
            <a:r>
              <a:rPr lang="en-GB" sz="600">
                <a:solidFill>
                  <a:schemeClr val="dk1"/>
                </a:solidFill>
                <a:highlight>
                  <a:srgbClr val="FFFFFF"/>
                </a:highlight>
                <a:latin typeface="Times New Roman"/>
                <a:ea typeface="Times New Roman"/>
                <a:cs typeface="Times New Roman"/>
                <a:sym typeface="Times New Roman"/>
              </a:rPr>
              <a:t>(1), 2427-2441.</a:t>
            </a:r>
            <a:r>
              <a:rPr lang="en-GB" sz="600">
                <a:solidFill>
                  <a:schemeClr val="dk1"/>
                </a:solidFill>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https://www.tandfonline.com/doi/abs/10.1080/1331677X.2021.1952640</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Palepu, K. G., Healy, P. M., Wright, S., Bradbury, M., &amp; Coulton, J. (2020). </a:t>
            </a:r>
            <a:r>
              <a:rPr lang="en-GB" sz="600" i="1">
                <a:solidFill>
                  <a:schemeClr val="dk1"/>
                </a:solidFill>
                <a:highlight>
                  <a:srgbClr val="FFFFFF"/>
                </a:highlight>
                <a:latin typeface="Times New Roman"/>
                <a:ea typeface="Times New Roman"/>
                <a:cs typeface="Times New Roman"/>
                <a:sym typeface="Times New Roman"/>
              </a:rPr>
              <a:t>Business analysis and valuation: Using financial statements</a:t>
            </a:r>
            <a:r>
              <a:rPr lang="en-GB" sz="600">
                <a:solidFill>
                  <a:schemeClr val="dk1"/>
                </a:solidFill>
                <a:highlight>
                  <a:srgbClr val="FFFFFF"/>
                </a:highlight>
                <a:latin typeface="Times New Roman"/>
                <a:ea typeface="Times New Roman"/>
                <a:cs typeface="Times New Roman"/>
                <a:sym typeface="Times New Roman"/>
              </a:rPr>
              <a:t>. Cengage AU.</a:t>
            </a:r>
            <a:r>
              <a:rPr lang="en-GB" sz="6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https://books.google.com/books?hl=en&amp;lr=&amp;id=IDT6DwAAQBAJ&amp;oi=fnd&amp;pg=PR13&amp;dq=Financial+Analysis+&amp;ots=uJip8Ywf9X&amp;sig=2ob2b7G9RCK1mdofZveuOjYKVUg</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Pinha, A. C. H., &amp; Sagawa, J. K. (2020). A system dynamics modelling approach for municipal solid waste management and financial analysis. </a:t>
            </a:r>
            <a:r>
              <a:rPr lang="en-GB" sz="600" i="1">
                <a:solidFill>
                  <a:schemeClr val="dk1"/>
                </a:solidFill>
                <a:highlight>
                  <a:srgbClr val="FFFFFF"/>
                </a:highlight>
                <a:latin typeface="Times New Roman"/>
                <a:ea typeface="Times New Roman"/>
                <a:cs typeface="Times New Roman"/>
                <a:sym typeface="Times New Roman"/>
              </a:rPr>
              <a:t>Journal of Cleaner Production</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269</a:t>
            </a:r>
            <a:r>
              <a:rPr lang="en-GB" sz="600">
                <a:solidFill>
                  <a:schemeClr val="dk1"/>
                </a:solidFill>
                <a:highlight>
                  <a:srgbClr val="FFFFFF"/>
                </a:highlight>
                <a:latin typeface="Times New Roman"/>
                <a:ea typeface="Times New Roman"/>
                <a:cs typeface="Times New Roman"/>
                <a:sym typeface="Times New Roman"/>
              </a:rPr>
              <a:t>, 122350.</a:t>
            </a:r>
            <a:r>
              <a:rPr lang="en-GB" sz="600">
                <a:solidFill>
                  <a:schemeClr val="dk1"/>
                </a:solidFill>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https://www.sciencedirect.com/science/article/pii/S0959652620323970</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Tao, R., Su, C. W., Yaqoob, T., &amp; Hammal, M. I. R. (2022). Do financial and non-financial stocks hedge against lockdown in Covid-19? An event study analysis. </a:t>
            </a:r>
            <a:r>
              <a:rPr lang="en-GB" sz="600" i="1">
                <a:solidFill>
                  <a:schemeClr val="dk1"/>
                </a:solidFill>
                <a:highlight>
                  <a:srgbClr val="FFFFFF"/>
                </a:highlight>
                <a:latin typeface="Times New Roman"/>
                <a:ea typeface="Times New Roman"/>
                <a:cs typeface="Times New Roman"/>
                <a:sym typeface="Times New Roman"/>
              </a:rPr>
              <a:t>Economic Research-Ekonomska Istraživanja</a:t>
            </a:r>
            <a:r>
              <a:rPr lang="en-GB" sz="600">
                <a:solidFill>
                  <a:schemeClr val="dk1"/>
                </a:solidFill>
                <a:highlight>
                  <a:srgbClr val="FFFFFF"/>
                </a:highlight>
                <a:latin typeface="Times New Roman"/>
                <a:ea typeface="Times New Roman"/>
                <a:cs typeface="Times New Roman"/>
                <a:sym typeface="Times New Roman"/>
              </a:rPr>
              <a:t>, </a:t>
            </a:r>
            <a:r>
              <a:rPr lang="en-GB" sz="600" i="1">
                <a:solidFill>
                  <a:schemeClr val="dk1"/>
                </a:solidFill>
                <a:highlight>
                  <a:srgbClr val="FFFFFF"/>
                </a:highlight>
                <a:latin typeface="Times New Roman"/>
                <a:ea typeface="Times New Roman"/>
                <a:cs typeface="Times New Roman"/>
                <a:sym typeface="Times New Roman"/>
              </a:rPr>
              <a:t>35</a:t>
            </a:r>
            <a:r>
              <a:rPr lang="en-GB" sz="600">
                <a:solidFill>
                  <a:schemeClr val="dk1"/>
                </a:solidFill>
                <a:highlight>
                  <a:srgbClr val="FFFFFF"/>
                </a:highlight>
                <a:latin typeface="Times New Roman"/>
                <a:ea typeface="Times New Roman"/>
                <a:cs typeface="Times New Roman"/>
                <a:sym typeface="Times New Roman"/>
              </a:rPr>
              <a:t>(1), 2405-2426.</a:t>
            </a:r>
            <a:r>
              <a:rPr lang="en-GB" sz="600">
                <a:solidFill>
                  <a:schemeClr val="dk1"/>
                </a:solidFill>
                <a:uFill>
                  <a:noFill/>
                </a:u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https://www.tandfonline.com/doi/abs/10.1080/1331677X.2021.1948881</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Vogel, H. L. (2020). </a:t>
            </a:r>
            <a:r>
              <a:rPr lang="en-GB" sz="600" i="1">
                <a:solidFill>
                  <a:schemeClr val="dk1"/>
                </a:solidFill>
                <a:highlight>
                  <a:srgbClr val="FFFFFF"/>
                </a:highlight>
                <a:latin typeface="Times New Roman"/>
                <a:ea typeface="Times New Roman"/>
                <a:cs typeface="Times New Roman"/>
                <a:sym typeface="Times New Roman"/>
              </a:rPr>
              <a:t>Entertainment industry economics: A guide for financial analysis</a:t>
            </a:r>
            <a:r>
              <a:rPr lang="en-GB" sz="600">
                <a:solidFill>
                  <a:schemeClr val="dk1"/>
                </a:solidFill>
                <a:highlight>
                  <a:srgbClr val="FFFFFF"/>
                </a:highlight>
                <a:latin typeface="Times New Roman"/>
                <a:ea typeface="Times New Roman"/>
                <a:cs typeface="Times New Roman"/>
                <a:sym typeface="Times New Roman"/>
              </a:rPr>
              <a:t>. Cambridge University Press.</a:t>
            </a:r>
            <a:r>
              <a:rPr lang="en-GB" sz="600">
                <a:solidFill>
                  <a:schemeClr val="dk1"/>
                </a:solidFill>
                <a:uFill>
                  <a:noFill/>
                </a:u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 </a:t>
            </a:r>
            <a:r>
              <a:rPr lang="en-GB" sz="600" u="sng">
                <a:solidFill>
                  <a:schemeClr val="dk1"/>
                </a:solidFill>
                <a:highlight>
                  <a:srgbClr val="FFFFFF"/>
                </a:highlight>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https://books.google.com/books?hl=en&amp;lr=&amp;id=xozrDwAAQBAJ&amp;oi=fnd&amp;pg=PR19&amp;dq=Financial+Analysis+&amp;ots=EubSS3sdPD&amp;sig=Ott1qZgZxl-vdkvClXchmoR2ED4</a:t>
            </a:r>
            <a:endParaRPr sz="600" u="sng">
              <a:solidFill>
                <a:schemeClr val="dk1"/>
              </a:solidFill>
              <a:highlight>
                <a:srgbClr val="FFFFFF"/>
              </a:highlight>
              <a:latin typeface="Times New Roman"/>
              <a:ea typeface="Times New Roman"/>
              <a:cs typeface="Times New Roman"/>
              <a:sym typeface="Times New Roman"/>
            </a:endParaRPr>
          </a:p>
          <a:p>
            <a:pPr marL="457200" lvl="0" indent="-266700" algn="l" rtl="0">
              <a:lnSpc>
                <a:spcPct val="150000"/>
              </a:lnSpc>
              <a:spcBef>
                <a:spcPts val="0"/>
              </a:spcBef>
              <a:spcAft>
                <a:spcPts val="0"/>
              </a:spcAft>
              <a:buClr>
                <a:schemeClr val="dk1"/>
              </a:buClr>
              <a:buSzPts val="600"/>
              <a:buFont typeface="Times New Roman"/>
              <a:buChar char="●"/>
            </a:pPr>
            <a:r>
              <a:rPr lang="en-GB" sz="600">
                <a:solidFill>
                  <a:schemeClr val="dk1"/>
                </a:solidFill>
                <a:highlight>
                  <a:srgbClr val="FFFFFF"/>
                </a:highlight>
                <a:latin typeface="Times New Roman"/>
                <a:ea typeface="Times New Roman"/>
                <a:cs typeface="Times New Roman"/>
                <a:sym typeface="Times New Roman"/>
              </a:rPr>
              <a:t>Finance.yahoo.com, 2023, Annual report of Imperial brand, https://finance.yahoo.com/quote/IMB.L/financials?p=IMB.L</a:t>
            </a:r>
            <a:endParaRPr sz="6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3000" b="1">
                <a:latin typeface="Times New Roman"/>
                <a:ea typeface="Times New Roman"/>
                <a:cs typeface="Times New Roman"/>
                <a:sym typeface="Times New Roman"/>
              </a:rPr>
              <a:t>INTRODUCTION </a:t>
            </a:r>
            <a:endParaRPr sz="3000" b="1">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endParaRPr sz="3000" b="1">
              <a:latin typeface="Times New Roman"/>
              <a:ea typeface="Times New Roman"/>
              <a:cs typeface="Times New Roman"/>
              <a:sym typeface="Times New Roman"/>
            </a:endParaRPr>
          </a:p>
        </p:txBody>
      </p:sp>
      <p:sp>
        <p:nvSpPr>
          <p:cNvPr id="60" name="Google Shape;60;p14"/>
          <p:cNvSpPr txBox="1">
            <a:spLocks noGrp="1"/>
          </p:cNvSpPr>
          <p:nvPr>
            <p:ph type="body" idx="1"/>
          </p:nvPr>
        </p:nvSpPr>
        <p:spPr>
          <a:xfrm>
            <a:off x="311700" y="1152475"/>
            <a:ext cx="3103445" cy="34164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Revenue around 3,256.2 crores GBP (2020) (Finance.yahoo.com, 2023)</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Organization was founded in 1901</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operating business activity in approximately 30 countries </a:t>
            </a:r>
            <a:endParaRPr sz="1200">
              <a:solidFill>
                <a:schemeClr val="dk1"/>
              </a:solidFill>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3891425" y="1304825"/>
            <a:ext cx="4704726" cy="29981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3">
            <a:alphaModFix/>
          </a:blip>
          <a:srcRect/>
          <a:stretch/>
        </p:blipFill>
        <p:spPr>
          <a:xfrm>
            <a:off x="0" y="0"/>
            <a:ext cx="9144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44357" y="-1"/>
            <a:ext cx="8520600" cy="1012371"/>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6666"/>
              <a:buFont typeface="Arial"/>
              <a:buNone/>
            </a:pPr>
            <a:r>
              <a:rPr lang="en-GB" sz="3000" b="1" dirty="0">
                <a:solidFill>
                  <a:schemeClr val="bg1"/>
                </a:solidFill>
                <a:latin typeface="Times New Roman"/>
                <a:ea typeface="Times New Roman"/>
                <a:cs typeface="Times New Roman"/>
                <a:sym typeface="Times New Roman"/>
              </a:rPr>
              <a:t> RATIO ANALYSIS AND INTERPRETATION OF FINANCIAL INFORMATION </a:t>
            </a:r>
            <a:endParaRPr sz="3000" b="1" dirty="0">
              <a:solidFill>
                <a:schemeClr val="bg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ct val="36666"/>
              <a:buFont typeface="Arial"/>
              <a:buNone/>
            </a:pPr>
            <a:endParaRPr sz="3000" b="1" dirty="0">
              <a:solidFill>
                <a:schemeClr val="bg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ct val="36666"/>
              <a:buFont typeface="Arial"/>
              <a:buNone/>
            </a:pPr>
            <a:endParaRPr sz="3000" b="1" dirty="0">
              <a:solidFill>
                <a:schemeClr val="bg1"/>
              </a:solidFill>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44350" y="1274250"/>
            <a:ext cx="3403800" cy="3240000"/>
          </a:xfrm>
          <a:prstGeom prst="rect">
            <a:avLst/>
          </a:prstGeom>
          <a:noFill/>
          <a:ln>
            <a:noFill/>
          </a:ln>
        </p:spPr>
        <p:txBody>
          <a:bodyPr spcFirstLastPara="1" wrap="square" lIns="91425" tIns="91425" rIns="91425" bIns="91425" anchor="t" anchorCtr="0">
            <a:noAutofit/>
          </a:bodyPr>
          <a:lstStyle/>
          <a:p>
            <a:pPr marL="457200" lvl="0" indent="-293370" algn="just" rtl="0">
              <a:lnSpc>
                <a:spcPct val="150000"/>
              </a:lnSpc>
              <a:spcBef>
                <a:spcPts val="0"/>
              </a:spcBef>
              <a:spcAft>
                <a:spcPts val="0"/>
              </a:spcAft>
              <a:buClr>
                <a:schemeClr val="dk1"/>
              </a:buClr>
              <a:buSzPts val="1020"/>
              <a:buFont typeface="Times New Roman"/>
              <a:buChar char="●"/>
            </a:pPr>
            <a:r>
              <a:rPr lang="en-GB" sz="1020">
                <a:solidFill>
                  <a:schemeClr val="dk1"/>
                </a:solidFill>
                <a:latin typeface="Times New Roman"/>
                <a:ea typeface="Times New Roman"/>
                <a:cs typeface="Times New Roman"/>
                <a:sym typeface="Times New Roman"/>
              </a:rPr>
              <a:t>net profit margin has described continuous growth up to financial year 2021 because of NP margin 8.64%</a:t>
            </a:r>
            <a:endParaRPr sz="1020">
              <a:solidFill>
                <a:srgbClr val="000000"/>
              </a:solidFill>
              <a:latin typeface="Times New Roman"/>
              <a:ea typeface="Times New Roman"/>
              <a:cs typeface="Times New Roman"/>
              <a:sym typeface="Times New Roman"/>
            </a:endParaRPr>
          </a:p>
          <a:p>
            <a:pPr marL="457200" lvl="0" indent="-293370" algn="just" rtl="0">
              <a:lnSpc>
                <a:spcPct val="150000"/>
              </a:lnSpc>
              <a:spcBef>
                <a:spcPts val="0"/>
              </a:spcBef>
              <a:spcAft>
                <a:spcPts val="0"/>
              </a:spcAft>
              <a:buClr>
                <a:schemeClr val="dk1"/>
              </a:buClr>
              <a:buSzPts val="1020"/>
              <a:buFont typeface="Times New Roman"/>
              <a:buChar char="●"/>
            </a:pPr>
            <a:r>
              <a:rPr lang="en-GB" sz="1020">
                <a:solidFill>
                  <a:schemeClr val="dk1"/>
                </a:solidFill>
                <a:latin typeface="Times New Roman"/>
                <a:ea typeface="Times New Roman"/>
                <a:cs typeface="Times New Roman"/>
                <a:sym typeface="Times New Roman"/>
              </a:rPr>
              <a:t>organization has been identified as 30.74 percent in the financial year 2018 which has been projected to increase to 32.97%</a:t>
            </a:r>
            <a:endParaRPr sz="1020">
              <a:solidFill>
                <a:schemeClr val="dk1"/>
              </a:solidFill>
              <a:latin typeface="Times New Roman"/>
              <a:ea typeface="Times New Roman"/>
              <a:cs typeface="Times New Roman"/>
              <a:sym typeface="Times New Roman"/>
            </a:endParaRPr>
          </a:p>
          <a:p>
            <a:pPr marL="457200" lvl="0" indent="-293370" algn="just" rtl="0">
              <a:lnSpc>
                <a:spcPct val="150000"/>
              </a:lnSpc>
              <a:spcBef>
                <a:spcPts val="0"/>
              </a:spcBef>
              <a:spcAft>
                <a:spcPts val="0"/>
              </a:spcAft>
              <a:buClr>
                <a:schemeClr val="dk1"/>
              </a:buClr>
              <a:buSzPts val="1020"/>
              <a:buFont typeface="Times New Roman"/>
              <a:buChar char="●"/>
            </a:pPr>
            <a:r>
              <a:rPr lang="en-GB" sz="1020">
                <a:solidFill>
                  <a:schemeClr val="dk1"/>
                </a:solidFill>
                <a:latin typeface="Times New Roman"/>
                <a:ea typeface="Times New Roman"/>
                <a:cs typeface="Times New Roman"/>
                <a:sym typeface="Times New Roman"/>
              </a:rPr>
              <a:t> organizational success in financial planning and also provides it with sufficient flow of resources for business expansion (Chang et al. 2019)</a:t>
            </a:r>
            <a:endParaRPr sz="1020">
              <a:solidFill>
                <a:schemeClr val="dk1"/>
              </a:solidFill>
              <a:latin typeface="Times New Roman"/>
              <a:ea typeface="Times New Roman"/>
              <a:cs typeface="Times New Roman"/>
              <a:sym typeface="Times New Roman"/>
            </a:endParaRPr>
          </a:p>
        </p:txBody>
      </p:sp>
      <p:pic>
        <p:nvPicPr>
          <p:cNvPr id="68" name="Google Shape;68;p15"/>
          <p:cNvPicPr preferRelativeResize="0"/>
          <p:nvPr/>
        </p:nvPicPr>
        <p:blipFill>
          <a:blip r:embed="rId3">
            <a:alphaModFix/>
          </a:blip>
          <a:stretch>
            <a:fillRect/>
          </a:stretch>
        </p:blipFill>
        <p:spPr>
          <a:xfrm>
            <a:off x="3888350" y="1469250"/>
            <a:ext cx="4488402" cy="305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1519875"/>
            <a:ext cx="3868500" cy="3048900"/>
          </a:xfrm>
          <a:prstGeom prst="rect">
            <a:avLst/>
          </a:prstGeom>
          <a:noFill/>
          <a:ln>
            <a:noFill/>
          </a:ln>
        </p:spPr>
        <p:txBody>
          <a:bodyPr spcFirstLastPara="1" wrap="square" lIns="91425" tIns="91425" rIns="91425" bIns="91425" anchor="t" anchorCtr="0">
            <a:noAutofit/>
          </a:bodyPr>
          <a:lstStyle/>
          <a:p>
            <a:pPr marL="457200" lvl="0" indent="-304800" algn="just" rtl="0">
              <a:lnSpc>
                <a:spcPct val="20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assets turnover ratio which is present 1.63 times in financial year 2018.</a:t>
            </a:r>
            <a:endParaRPr sz="1200">
              <a:solidFill>
                <a:schemeClr val="dk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Current performance of the organization presented information regarding 1.64 times assets turnover ratio in financial year 2022 (Fisu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p>
            <a:pPr marL="457200" lvl="0" indent="-304800" algn="just" rtl="0">
              <a:lnSpc>
                <a:spcPct val="20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Business expansion whereas assets turnover ratio has not been developed in the last 5 years (Tao et al. 2022)</a:t>
            </a:r>
            <a:endParaRPr sz="1200">
              <a:solidFill>
                <a:schemeClr val="dk1"/>
              </a:solidFill>
              <a:latin typeface="Times New Roman"/>
              <a:ea typeface="Times New Roman"/>
              <a:cs typeface="Times New Roman"/>
              <a:sym typeface="Times New Roman"/>
            </a:endParaRPr>
          </a:p>
        </p:txBody>
      </p:sp>
      <p:sp>
        <p:nvSpPr>
          <p:cNvPr id="74" name="Google Shape;74;p16"/>
          <p:cNvSpPr txBox="1"/>
          <p:nvPr/>
        </p:nvSpPr>
        <p:spPr>
          <a:xfrm>
            <a:off x="239475" y="206824"/>
            <a:ext cx="8599800" cy="5541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100"/>
              <a:buFont typeface="Arial"/>
              <a:buNone/>
            </a:pPr>
            <a:r>
              <a:rPr lang="en-GB" sz="3000" b="1">
                <a:solidFill>
                  <a:schemeClr val="dk1"/>
                </a:solidFill>
                <a:latin typeface="Times New Roman"/>
                <a:ea typeface="Times New Roman"/>
                <a:cs typeface="Times New Roman"/>
                <a:sym typeface="Times New Roman"/>
              </a:rPr>
              <a:t>EFFICIENCY RATIOS</a:t>
            </a:r>
            <a:endParaRPr sz="3000" b="1">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4315950" y="1935175"/>
            <a:ext cx="4170501" cy="221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311700" y="1152475"/>
            <a:ext cx="4118786" cy="34164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Current ratio analysis that presented 0.80 times in financial year 2022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According to the prosperity of liquidity present organizational financial operational activity</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liquidity  was 0.86 times in financial year 2018</a:t>
            </a:r>
            <a:endParaRPr sz="1200">
              <a:solidFill>
                <a:schemeClr val="dk1"/>
              </a:solidFill>
              <a:latin typeface="Times New Roman"/>
              <a:ea typeface="Times New Roman"/>
              <a:cs typeface="Times New Roman"/>
              <a:sym typeface="Times New Roman"/>
            </a:endParaRPr>
          </a:p>
        </p:txBody>
      </p:sp>
      <p:sp>
        <p:nvSpPr>
          <p:cNvPr id="81" name="Google Shape;81;p17"/>
          <p:cNvSpPr txBox="1"/>
          <p:nvPr/>
        </p:nvSpPr>
        <p:spPr>
          <a:xfrm>
            <a:off x="293925" y="195953"/>
            <a:ext cx="8262300" cy="5541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100"/>
              <a:buFont typeface="Arial"/>
              <a:buNone/>
            </a:pPr>
            <a:r>
              <a:rPr lang="en-GB" sz="3000" b="1">
                <a:solidFill>
                  <a:schemeClr val="dk1"/>
                </a:solidFill>
                <a:latin typeface="Times New Roman"/>
                <a:ea typeface="Times New Roman"/>
                <a:cs typeface="Times New Roman"/>
                <a:sym typeface="Times New Roman"/>
              </a:rPr>
              <a:t>LIQUIDITY RATIO</a:t>
            </a:r>
            <a:endParaRPr sz="3000" b="1">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4634900" y="1470525"/>
            <a:ext cx="4192825" cy="220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000" b="1" dirty="0">
                <a:solidFill>
                  <a:schemeClr val="bg1"/>
                </a:solidFill>
                <a:latin typeface="Times New Roman"/>
                <a:ea typeface="Times New Roman"/>
                <a:cs typeface="Times New Roman"/>
                <a:sym typeface="Times New Roman"/>
              </a:rPr>
              <a:t>CAPITAL GEARING RATIO</a:t>
            </a:r>
            <a:endParaRPr sz="3000" b="1" dirty="0">
              <a:solidFill>
                <a:schemeClr val="bg1"/>
              </a:solidFill>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311700" y="1152475"/>
            <a:ext cx="3043558" cy="34164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Capital gain ratio evaluation has been calculated by debt to equity ratio which is present 2.53 times in the 2018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Debt to equity ratio evaluates Imperial brand operated business activity dependent on debt financing</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Utilization of equity is less than debt financing that creates financial burden</a:t>
            </a:r>
            <a:endParaRPr sz="1200">
              <a:solidFill>
                <a:schemeClr val="dk1"/>
              </a:solidFill>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4001125" y="1761775"/>
            <a:ext cx="4831175" cy="210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183767"/>
            <a:ext cx="8520600" cy="83948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000" b="1" dirty="0">
                <a:solidFill>
                  <a:schemeClr val="bg1"/>
                </a:solidFill>
                <a:latin typeface="Times New Roman"/>
                <a:ea typeface="Times New Roman"/>
                <a:cs typeface="Times New Roman"/>
                <a:sym typeface="Times New Roman"/>
              </a:rPr>
              <a:t>INVESTORS’ RATIO</a:t>
            </a:r>
            <a:endParaRPr sz="3000" b="1" dirty="0">
              <a:solidFill>
                <a:schemeClr val="bg1"/>
              </a:solidFill>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266425" y="1480100"/>
            <a:ext cx="4097100" cy="24126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Ratio has presented 0.68 in financial year 2018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has been changed positively to 1.14 in financial year 2022 (Fridson &amp; Alvarez, 2022)</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Earning per share indicates organization equity price has been increased in the last 5 years</a:t>
            </a:r>
            <a:endParaRPr sz="1200">
              <a:solidFill>
                <a:schemeClr val="dk1"/>
              </a:solidFill>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4452075" y="1786150"/>
            <a:ext cx="4521901" cy="234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1770611"/>
            <a:ext cx="3650700" cy="2798264"/>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Horizontal analysis has presented information regarding positive change in revenue and cost of revenue in financial year 2022 around 1%</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Revenue and cost of revenue will increase by about 1% in fiscal year 2022 (Ginting, 2021)</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Pretax Income has climbed by around 49%, and the gross profit margin deficit is expected to be -2% in the 2022 fiscal year</a:t>
            </a:r>
            <a:endParaRPr sz="1200">
              <a:solidFill>
                <a:schemeClr val="dk1"/>
              </a:solidFill>
              <a:latin typeface="Times New Roman"/>
              <a:ea typeface="Times New Roman"/>
              <a:cs typeface="Times New Roman"/>
              <a:sym typeface="Times New Roman"/>
            </a:endParaRPr>
          </a:p>
        </p:txBody>
      </p:sp>
      <p:sp>
        <p:nvSpPr>
          <p:cNvPr id="102" name="Google Shape;102;p20"/>
          <p:cNvSpPr txBox="1"/>
          <p:nvPr/>
        </p:nvSpPr>
        <p:spPr>
          <a:xfrm>
            <a:off x="326571" y="217714"/>
            <a:ext cx="8556300" cy="10542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GB" sz="2500" b="1">
                <a:solidFill>
                  <a:schemeClr val="dk1"/>
                </a:solidFill>
                <a:latin typeface="Times New Roman"/>
                <a:ea typeface="Times New Roman"/>
                <a:cs typeface="Times New Roman"/>
                <a:sym typeface="Times New Roman"/>
              </a:rPr>
              <a:t>CONSOLIDATED STATEMENT OF INCOME (HORIZONTAL ANALYSIS)</a:t>
            </a:r>
            <a:endParaRPr sz="2500" b="1">
              <a:latin typeface="Times New Roman"/>
              <a:ea typeface="Times New Roman"/>
              <a:cs typeface="Times New Roman"/>
              <a:sym typeface="Times New Roman"/>
            </a:endParaRPr>
          </a:p>
        </p:txBody>
      </p:sp>
      <p:pic>
        <p:nvPicPr>
          <p:cNvPr id="103" name="Google Shape;103;p20"/>
          <p:cNvPicPr preferRelativeResize="0"/>
          <p:nvPr/>
        </p:nvPicPr>
        <p:blipFill>
          <a:blip r:embed="rId3">
            <a:alphaModFix/>
          </a:blip>
          <a:stretch>
            <a:fillRect/>
          </a:stretch>
        </p:blipFill>
        <p:spPr>
          <a:xfrm>
            <a:off x="4267200" y="1911875"/>
            <a:ext cx="4615676" cy="2218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22575" y="162001"/>
            <a:ext cx="8520600" cy="118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2500" b="1" dirty="0">
                <a:solidFill>
                  <a:schemeClr val="bg1"/>
                </a:solidFill>
                <a:latin typeface="Times New Roman"/>
                <a:ea typeface="Times New Roman"/>
                <a:cs typeface="Times New Roman"/>
                <a:sym typeface="Times New Roman"/>
              </a:rPr>
              <a:t>VERTICAL ANALYSIS</a:t>
            </a:r>
            <a:endParaRPr sz="2500" b="1" dirty="0">
              <a:solidFill>
                <a:schemeClr val="bg1"/>
              </a:solidFill>
              <a:latin typeface="Times New Roman"/>
              <a:ea typeface="Times New Roman"/>
              <a:cs typeface="Times New Roman"/>
              <a:sym typeface="Times New Roman"/>
            </a:endParaRPr>
          </a:p>
        </p:txBody>
      </p:sp>
      <p:sp>
        <p:nvSpPr>
          <p:cNvPr id="109" name="Google Shape;109;p21"/>
          <p:cNvSpPr txBox="1">
            <a:spLocks noGrp="1"/>
          </p:cNvSpPr>
          <p:nvPr>
            <p:ph type="body" idx="1"/>
          </p:nvPr>
        </p:nvSpPr>
        <p:spPr>
          <a:xfrm>
            <a:off x="311700" y="1724800"/>
            <a:ext cx="3966300" cy="28440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Vertical analysis presented 81.45% cost of revenue of financial year 2022</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According to the comparative information, the gross profit margin has been increased based on revenue is 22.77%</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It 81.62% in financial year 2021</a:t>
            </a:r>
            <a:endParaRPr sz="1200">
              <a:solidFill>
                <a:schemeClr val="dk1"/>
              </a:solidFill>
              <a:latin typeface="Times New Roman"/>
              <a:ea typeface="Times New Roman"/>
              <a:cs typeface="Times New Roman"/>
              <a:sym typeface="Times New Roman"/>
            </a:endParaRPr>
          </a:p>
        </p:txBody>
      </p:sp>
      <p:pic>
        <p:nvPicPr>
          <p:cNvPr id="110" name="Google Shape;110;p21"/>
          <p:cNvPicPr preferRelativeResize="0"/>
          <p:nvPr/>
        </p:nvPicPr>
        <p:blipFill>
          <a:blip r:embed="rId3">
            <a:alphaModFix/>
          </a:blip>
          <a:stretch>
            <a:fillRect/>
          </a:stretch>
        </p:blipFill>
        <p:spPr>
          <a:xfrm>
            <a:off x="4393825" y="1724801"/>
            <a:ext cx="4561200" cy="3061004"/>
          </a:xfrm>
          <a:prstGeom prst="rect">
            <a:avLst/>
          </a:prstGeom>
          <a:noFill/>
          <a:ln>
            <a:noFill/>
          </a:ln>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3</TotalTime>
  <Words>3327</Words>
  <Application>Microsoft Office PowerPoint</Application>
  <PresentationFormat>On-screen Show (16:9)</PresentationFormat>
  <Paragraphs>120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Times New Roman</vt:lpstr>
      <vt:lpstr>Vapor Trail</vt:lpstr>
      <vt:lpstr>FINANCIAL DECISION MAKING</vt:lpstr>
      <vt:lpstr>INTRODUCTION  </vt:lpstr>
      <vt:lpstr> RATIO ANALYSIS AND INTERPRETATION OF FINANCIAL INFORMATION   </vt:lpstr>
      <vt:lpstr>PowerPoint Presentation</vt:lpstr>
      <vt:lpstr>PowerPoint Presentation</vt:lpstr>
      <vt:lpstr>CAPITAL GEARING RATIO</vt:lpstr>
      <vt:lpstr>INVESTORS’ RATIO</vt:lpstr>
      <vt:lpstr>PowerPoint Presentation</vt:lpstr>
      <vt:lpstr>VERTICAL ANALYSIS</vt:lpstr>
      <vt:lpstr>CONTD.</vt:lpstr>
      <vt:lpstr>BALANCED SCORECARD </vt:lpstr>
      <vt:lpstr>CONTD.</vt:lpstr>
      <vt:lpstr>STRATEGY MAP</vt:lpstr>
      <vt:lpstr>ENGAGEMENT AND REFLECTION OF GROUP WORK </vt:lpstr>
      <vt:lpstr>PERSON 2</vt:lpstr>
      <vt:lpstr>PERSON 3</vt:lpstr>
      <vt:lpstr>PERSON 4</vt:lpstr>
      <vt:lpstr>CONCLUSION AND RECOMMENDATION</vt:lpstr>
      <vt:lpstr>REFERENCE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DECISION MAKING</dc:title>
  <cp:lastModifiedBy>Suman Kundu</cp:lastModifiedBy>
  <cp:revision>3</cp:revision>
  <dcterms:modified xsi:type="dcterms:W3CDTF">2023-06-21T17:17:26Z</dcterms:modified>
</cp:coreProperties>
</file>