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P3yVnwCLaqIYCEAtM2sd5T5r+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20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SzPts val="1100"/>
              <a:buNone/>
            </a:pPr>
            <a:r>
              <a:rPr lang="en-GB" sz="1200">
                <a:latin typeface="Times New Roman"/>
                <a:ea typeface="Times New Roman"/>
                <a:cs typeface="Times New Roman"/>
                <a:sym typeface="Times New Roman"/>
              </a:rPr>
              <a:t>Using plastic in operational activity regarding issues and possible outcomes to mitigate this crisis has been evaluated by analysing the condition of retail company Very. Additionally company overview and present growth percentage Customer regarding information and revenue. Utilisation of financial resources would be effective to gain financial benefit through business operation using a plastic, creating a lack of operational activities in this organisation. Also,  the brand image of this organisation has been disturbed by overuse of plastic that could be changed in next financial objectives. Organisation vision has  established future business prospects and activities as per requirement that is interesting in reducing use of plastic by adopting average cost management policies. </a:t>
            </a: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GB" sz="1200">
                <a:latin typeface="Times New Roman"/>
                <a:ea typeface="Times New Roman"/>
                <a:cs typeface="Times New Roman"/>
                <a:sym typeface="Times New Roman"/>
              </a:rPr>
              <a:t>PESTLE Analysis of Very is going to explode with different aspects oriented with this organisation that also present an environmental aspect regarding use of plastic production and marketing. Fashion Retail Industry of UK adopting new technologies to avoid use of plastic and gain customer trust about environment development. Fashion organisations are also trying to establish a positive image among customers adopting new technologies regarding reuse of plastics or recycling of plastics to make fashionable products. Additional information has been conducted regarding findings of environment analysis that present the organisation and face different challenges due to excessive use of plastic. </a:t>
            </a: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a:buNone/>
            </a:pPr>
            <a:r>
              <a:rPr lang="en-GB" sz="1000">
                <a:latin typeface="Times New Roman"/>
                <a:ea typeface="Times New Roman"/>
                <a:cs typeface="Times New Roman"/>
                <a:sym typeface="Times New Roman"/>
              </a:rPr>
              <a:t>Very is a fashion retail company which has established in the UK and operates business through online and offline retail stores. Revenue growth in the last financial years established is huge potential for the future basis operations. Growth of the customer segment has identified 12.4% that could be considered as sustainable growth in business. Business operation of this industry has provided potentiality in future, where  consumption of plastic heating issues to continue business operations. All the process of business of activity Very improves product quality through decision making approach. The UK online retailer reported a third consecutive year of record profits in its financial year ending June 30, 2015, with profits up 78% indicating operational growth of this organisation. </a:t>
            </a:r>
            <a:endParaRPr sz="1000">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1100"/>
              <a:buFont typeface="Arial"/>
              <a:buNone/>
            </a:pPr>
            <a:endParaRPr sz="1000">
              <a:latin typeface="Times New Roman"/>
              <a:ea typeface="Times New Roman"/>
              <a:cs typeface="Times New Roman"/>
              <a:sym typeface="Times New Roman"/>
            </a:endParaRPr>
          </a:p>
          <a:p>
            <a:pPr marL="0" lvl="0" indent="0" algn="l" rtl="0">
              <a:lnSpc>
                <a:spcPct val="150000"/>
              </a:lnSpc>
              <a:spcBef>
                <a:spcPts val="1200"/>
              </a:spcBef>
              <a:spcAft>
                <a:spcPts val="0"/>
              </a:spcAft>
              <a:buSzPts val="1100"/>
              <a:buNone/>
            </a:pPr>
            <a:endParaRPr sz="10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a:buNone/>
            </a:pPr>
            <a:r>
              <a:rPr lang="en-GB" sz="1000">
                <a:latin typeface="Times New Roman"/>
                <a:ea typeface="Times New Roman"/>
                <a:cs typeface="Times New Roman"/>
                <a:sym typeface="Times New Roman"/>
              </a:rPr>
              <a:t>Strategic statement of this organisation is oriented with plastic consumption and profitability growth, where implementation of procedures regarding recycling or reuse plastic for more productivity. Non disposable plastics have become issued for this organisation where using those plastics for gain productivity would be an effective decision for organisational productivity. Reducing consumption of plastic around 45% this organisation would become effective to making sufficient profit for organisational growth. Reusing plastic to make fashionable products for customers reduces pollution that is going to deliver better opportunities for this organisation. Operational activities would be improved to reuse the plastic for productivity and gain more profit in organisational development. </a:t>
            </a:r>
            <a:endParaRPr sz="1000">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1100"/>
              <a:buFont typeface="Arial"/>
              <a:buNone/>
            </a:pPr>
            <a:endParaRPr sz="1000">
              <a:latin typeface="Times New Roman"/>
              <a:ea typeface="Times New Roman"/>
              <a:cs typeface="Times New Roman"/>
              <a:sym typeface="Times New Roman"/>
            </a:endParaRPr>
          </a:p>
          <a:p>
            <a:pPr marL="0" lvl="0" indent="0" algn="l" rtl="0">
              <a:lnSpc>
                <a:spcPct val="150000"/>
              </a:lnSpc>
              <a:spcBef>
                <a:spcPts val="1200"/>
              </a:spcBef>
              <a:spcAft>
                <a:spcPts val="0"/>
              </a:spcAft>
              <a:buSzPts val="1100"/>
              <a:buNone/>
            </a:pPr>
            <a:endParaRPr sz="10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SzPts val="1100"/>
              <a:buNone/>
            </a:pPr>
            <a:r>
              <a:rPr lang="en-GB" sz="1000">
                <a:latin typeface="Times New Roman"/>
                <a:ea typeface="Times New Roman"/>
                <a:cs typeface="Times New Roman"/>
                <a:sym typeface="Times New Roman"/>
              </a:rPr>
              <a:t>Organisational mission is dependent on kind business operation along with future prospect of business growth. According to the current state of plastic pollution, organisations are going to change their view towards consumption of plastic. Initial stage reducing plastic could not be the possible solution, their reuse of plastic for production going to make profitable steps. Model using operational growth by reducing cost of plastic this organisation is going to make financial flexibility for business expansion. Utilisation of  existing resources of this organisation cost consumption policy regarding plastic going to deliver a positive impact on profitability. </a:t>
            </a:r>
            <a:endParaRPr sz="10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SzPts val="1100"/>
              <a:buNone/>
            </a:pPr>
            <a:r>
              <a:rPr lang="en-GB" sz="1200">
                <a:latin typeface="Times New Roman"/>
                <a:ea typeface="Times New Roman"/>
                <a:cs typeface="Times New Roman"/>
                <a:sym typeface="Times New Roman"/>
              </a:rPr>
              <a:t>Vision of Very is identified by productivity and profitability growth where anything of consumption of plastic policy in operation devaluation to create profitability. Organisational productivity would be Effective to improve Productivity by reducing cost of product along with input device operational activity. Allocated financial resources for production would be evaluated through more productivity in organisational activities that would be possible to reduce cost consumption regarding plastic use. Improvisation of organisational benefit, Process of productivity would be possible through gain profit in operational activities by recycling plastic for production of fashion products. </a:t>
            </a: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SzPts val="1100"/>
              <a:buNone/>
            </a:pPr>
            <a:r>
              <a:rPr lang="en-GB" sz="1200"/>
              <a:t>Operational activities in Very would be effective by minimising cost consumption in productivity. Based on Environment analysis this organisation faced legal issues for over using of plastics and also affected the brand image of the company. This positive step toward production would be effective for this organisation to gain competitive advantage to gain profitability in next few years. Utilisation of financial resources ultimate gain of production Very would be able to meet financial expectation. Allocated financial resources for production would be evaluated through more productivity in organisational activities that would be possible to reduce cost consumption regarding plastic use for operational growth.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chemeClr val="dk1"/>
              </a:buClr>
              <a:buSzPts val="1100"/>
              <a:buFont typeface="Arial"/>
              <a:buNone/>
            </a:pPr>
            <a:r>
              <a:rPr lang="en-GB" sz="1000">
                <a:latin typeface="Times New Roman"/>
                <a:ea typeface="Times New Roman"/>
                <a:cs typeface="Times New Roman"/>
                <a:sym typeface="Times New Roman"/>
              </a:rPr>
              <a:t>Presenting pestle analysis of Very organisation identifies different types of issues and challenges faced by management. Based on Environment analysis this organisation faced legal issues for over using of plastics and also affected the brand image of the company. Less conjunction of plastic regarding activities need to be implemented in this organisation to get financial benefits and create a better brand image among customers. Technology in hands mint also required to improve reusing of plastic production activities Impact on Environment by using excessive plastic materials Very  has faced challenges from different organisations. </a:t>
            </a:r>
            <a:endParaRPr sz="1000">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1100"/>
              <a:buFont typeface="Arial"/>
              <a:buNone/>
            </a:pPr>
            <a:endParaRPr sz="1000">
              <a:latin typeface="Times New Roman"/>
              <a:ea typeface="Times New Roman"/>
              <a:cs typeface="Times New Roman"/>
              <a:sym typeface="Times New Roman"/>
            </a:endParaRPr>
          </a:p>
          <a:p>
            <a:pPr marL="0" lvl="0" indent="0" algn="l" rtl="0">
              <a:lnSpc>
                <a:spcPct val="150000"/>
              </a:lnSpc>
              <a:spcBef>
                <a:spcPts val="1200"/>
              </a:spcBef>
              <a:spcAft>
                <a:spcPts val="0"/>
              </a:spcAft>
              <a:buSzPts val="1100"/>
              <a:buNone/>
            </a:pPr>
            <a:endParaRPr sz="10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SzPts val="1100"/>
              <a:buNone/>
            </a:pPr>
            <a:r>
              <a:rPr lang="en-GB" sz="1000">
                <a:latin typeface="Times New Roman"/>
                <a:ea typeface="Times New Roman"/>
                <a:cs typeface="Times New Roman"/>
                <a:sym typeface="Times New Roman"/>
              </a:rPr>
              <a:t>Environment analysis of Very has indicated current issues regarding use of plastic reduce the brand image of this organisation among customers. Also,  the competitive advantage of this company has failed due to legal issues regarding use of plastic production and distribution. Organisational capacity product more production has been disturbed by plastic regarding issues where reduced cost in production facilities would be available by using process plastic. Impact on the environment by using plastic creates a negative influence on society. Due to that reason they need to adopt new technologies to either dispose of plastic or reuse plastic for production. </a:t>
            </a:r>
            <a:endParaRPr sz="10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alphaModFix amt="39000"/>
            <a:lum/>
          </a:blip>
          <a:srcRect/>
          <a:stretch>
            <a:fillRect t="-17000" b="-17000"/>
          </a:stretch>
        </a:blip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very.co.u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1000"/>
            <a:lum/>
          </a:blip>
          <a:srcRect/>
          <a:stretch>
            <a:fillRect t="-17000" b="-17000"/>
          </a:stretch>
        </a:blip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744575"/>
            <a:ext cx="8520600" cy="2109238"/>
          </a:xfrm>
          <a:prstGeom prst="rect">
            <a:avLst/>
          </a:prstGeom>
          <a:noFill/>
          <a:ln>
            <a:noFill/>
          </a:ln>
        </p:spPr>
        <p:txBody>
          <a:bodyPr spcFirstLastPara="1" wrap="square" lIns="91425" tIns="91425" rIns="91425" bIns="91425" anchor="b" anchorCtr="0">
            <a:normAutofit/>
          </a:bodyPr>
          <a:lstStyle/>
          <a:p>
            <a:pPr marL="0" lvl="0" indent="0" algn="ctr" rtl="0">
              <a:lnSpc>
                <a:spcPct val="200000"/>
              </a:lnSpc>
              <a:spcBef>
                <a:spcPts val="0"/>
              </a:spcBef>
              <a:spcAft>
                <a:spcPts val="0"/>
              </a:spcAft>
              <a:buSzPts val="5200"/>
              <a:buNone/>
            </a:pPr>
            <a:r>
              <a:rPr lang="en-GB" sz="3000" b="1" dirty="0">
                <a:solidFill>
                  <a:schemeClr val="tx1"/>
                </a:solidFill>
                <a:latin typeface="Times New Roman"/>
                <a:ea typeface="Times New Roman"/>
                <a:cs typeface="Times New Roman"/>
                <a:sym typeface="Times New Roman"/>
              </a:rPr>
              <a:t>IMPLEMENTING STRATEGY</a:t>
            </a:r>
            <a:endParaRPr sz="30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xfrm>
            <a:off x="289928" y="0"/>
            <a:ext cx="8520600" cy="1001400"/>
          </a:xfrm>
          <a:prstGeom prst="rect">
            <a:avLst/>
          </a:prstGeom>
          <a:noFill/>
          <a:ln>
            <a:noFill/>
          </a:ln>
        </p:spPr>
        <p:txBody>
          <a:bodyPr spcFirstLastPara="1" wrap="square" lIns="91425" tIns="91425" rIns="91425" bIns="91425" anchor="t" anchorCtr="0">
            <a:normAutofit/>
          </a:bodyPr>
          <a:lstStyle/>
          <a:p>
            <a:pPr marL="0" lvl="0" indent="0" algn="ctr" rtl="0">
              <a:lnSpc>
                <a:spcPct val="150000"/>
              </a:lnSpc>
              <a:spcBef>
                <a:spcPts val="0"/>
              </a:spcBef>
              <a:spcAft>
                <a:spcPts val="0"/>
              </a:spcAft>
              <a:buSzPts val="2800"/>
              <a:buNone/>
            </a:pPr>
            <a:r>
              <a:rPr lang="en-GB" sz="2500" b="1">
                <a:latin typeface="Times New Roman"/>
                <a:ea typeface="Times New Roman"/>
                <a:cs typeface="Times New Roman"/>
                <a:sym typeface="Times New Roman"/>
              </a:rPr>
              <a:t>PRESENTATION TRANSCRIPT 1</a:t>
            </a:r>
            <a:endParaRPr sz="2500">
              <a:latin typeface="Times New Roman"/>
              <a:ea typeface="Times New Roman"/>
              <a:cs typeface="Times New Roman"/>
              <a:sym typeface="Times New Roman"/>
            </a:endParaRPr>
          </a:p>
        </p:txBody>
      </p:sp>
      <p:sp>
        <p:nvSpPr>
          <p:cNvPr id="115" name="Google Shape;115;p10"/>
          <p:cNvSpPr txBox="1">
            <a:spLocks noGrp="1"/>
          </p:cNvSpPr>
          <p:nvPr>
            <p:ph type="body" idx="1"/>
          </p:nvPr>
        </p:nvSpPr>
        <p:spPr>
          <a:xfrm>
            <a:off x="311699" y="1152475"/>
            <a:ext cx="3857529" cy="3416400"/>
          </a:xfrm>
          <a:prstGeom prst="rect">
            <a:avLst/>
          </a:prstGeom>
          <a:noFill/>
          <a:ln>
            <a:noFill/>
          </a:ln>
        </p:spPr>
        <p:txBody>
          <a:bodyPr spcFirstLastPara="1" wrap="square" lIns="91425" tIns="91425" rIns="91425" bIns="91425" anchor="t" anchorCtr="0">
            <a:no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Revenue and customer growth percentage regarding information published organisational potentiality for future growth</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Objectives of Very established managerial aspect gain more acceptance among customers  that going to improvise total and earnings of this organisation </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Customer growth percentage established possibilities of Business expansion by adopting new technologies</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Reducing use of plastic manager going to adapt recycling process to use plaster for productivity, which provide positive note toward customers </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Vision and objectives of Very present it continuous population of the business adopting new fashion trend </a:t>
            </a:r>
            <a:endParaRPr sz="10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SzPts val="1800"/>
              <a:buNone/>
            </a:pPr>
            <a:endParaRPr sz="1000">
              <a:solidFill>
                <a:schemeClr val="dk1"/>
              </a:solidFill>
              <a:latin typeface="Times New Roman"/>
              <a:ea typeface="Times New Roman"/>
              <a:cs typeface="Times New Roman"/>
              <a:sym typeface="Times New Roman"/>
            </a:endParaRPr>
          </a:p>
        </p:txBody>
      </p:sp>
      <p:pic>
        <p:nvPicPr>
          <p:cNvPr id="116" name="Google Shape;116;p10"/>
          <p:cNvPicPr preferRelativeResize="0"/>
          <p:nvPr/>
        </p:nvPicPr>
        <p:blipFill>
          <a:blip r:embed="rId3">
            <a:alphaModFix/>
          </a:blip>
          <a:stretch>
            <a:fillRect/>
          </a:stretch>
        </p:blipFill>
        <p:spPr>
          <a:xfrm>
            <a:off x="4321625" y="1153800"/>
            <a:ext cx="4488900" cy="311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9"/>
          <p:cNvSpPr txBox="1">
            <a:spLocks noGrp="1"/>
          </p:cNvSpPr>
          <p:nvPr>
            <p:ph type="body" idx="1"/>
          </p:nvPr>
        </p:nvSpPr>
        <p:spPr>
          <a:xfrm>
            <a:off x="311700" y="1306275"/>
            <a:ext cx="4325700" cy="3262500"/>
          </a:xfrm>
          <a:prstGeom prst="rect">
            <a:avLst/>
          </a:prstGeom>
          <a:noFill/>
          <a:ln>
            <a:noFill/>
          </a:ln>
        </p:spPr>
        <p:txBody>
          <a:bodyPr spcFirstLastPara="1" wrap="square" lIns="91425" tIns="91425" rIns="91425" bIns="91425" anchor="t" anchorCtr="0">
            <a:norm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Identification of different prospect of Very to present legal and brand image creation regarding challenges</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Objectives of the management employees revenue what are the possibilities would be implemented to reduce use of plastics</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Delivering positive approach biography on new technology Very would be able to create positive image customers </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Environment analysis has presented positive prospect of business growth by adopting less consumption of plastic regarding activities that has explored operational development in next few years</a:t>
            </a:r>
            <a:endParaRPr sz="10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SzPts val="1800"/>
              <a:buNone/>
            </a:pPr>
            <a:endParaRPr sz="1000">
              <a:solidFill>
                <a:schemeClr val="dk1"/>
              </a:solidFill>
              <a:latin typeface="Times New Roman"/>
              <a:ea typeface="Times New Roman"/>
              <a:cs typeface="Times New Roman"/>
              <a:sym typeface="Times New Roman"/>
            </a:endParaRPr>
          </a:p>
        </p:txBody>
      </p:sp>
      <p:sp>
        <p:nvSpPr>
          <p:cNvPr id="122" name="Google Shape;122;p9"/>
          <p:cNvSpPr txBox="1"/>
          <p:nvPr/>
        </p:nvSpPr>
        <p:spPr>
          <a:xfrm>
            <a:off x="272150" y="163276"/>
            <a:ext cx="8545200" cy="16317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GB" sz="2500" b="1">
                <a:latin typeface="Times New Roman"/>
                <a:ea typeface="Times New Roman"/>
                <a:cs typeface="Times New Roman"/>
                <a:sym typeface="Times New Roman"/>
              </a:rPr>
              <a:t>Presentation Transcript 2</a:t>
            </a:r>
            <a:endParaRPr sz="2500" b="1">
              <a:latin typeface="Times New Roman"/>
              <a:ea typeface="Times New Roman"/>
              <a:cs typeface="Times New Roman"/>
              <a:sym typeface="Times New Roman"/>
            </a:endParaRPr>
          </a:p>
          <a:p>
            <a:pPr marL="0" marR="0" lvl="0" indent="0" algn="ctr" rtl="0">
              <a:lnSpc>
                <a:spcPct val="150000"/>
              </a:lnSpc>
              <a:spcBef>
                <a:spcPts val="0"/>
              </a:spcBef>
              <a:spcAft>
                <a:spcPts val="0"/>
              </a:spcAft>
              <a:buClr>
                <a:schemeClr val="dk1"/>
              </a:buClr>
              <a:buSzPts val="1100"/>
              <a:buFont typeface="Arial"/>
              <a:buNone/>
            </a:pPr>
            <a:endParaRPr sz="2500" b="1">
              <a:latin typeface="Times New Roman"/>
              <a:ea typeface="Times New Roman"/>
              <a:cs typeface="Times New Roman"/>
              <a:sym typeface="Times New Roman"/>
            </a:endParaRPr>
          </a:p>
          <a:p>
            <a:pPr marL="0" marR="0" lvl="0" indent="0" algn="ctr" rtl="0">
              <a:lnSpc>
                <a:spcPct val="150000"/>
              </a:lnSpc>
              <a:spcBef>
                <a:spcPts val="0"/>
              </a:spcBef>
              <a:spcAft>
                <a:spcPts val="0"/>
              </a:spcAft>
              <a:buNone/>
            </a:pPr>
            <a:endParaRPr sz="2500" b="1">
              <a:latin typeface="Times New Roman"/>
              <a:ea typeface="Times New Roman"/>
              <a:cs typeface="Times New Roman"/>
              <a:sym typeface="Times New Roman"/>
            </a:endParaRPr>
          </a:p>
        </p:txBody>
      </p:sp>
      <p:pic>
        <p:nvPicPr>
          <p:cNvPr id="123" name="Google Shape;123;p9"/>
          <p:cNvPicPr preferRelativeResize="0"/>
          <p:nvPr/>
        </p:nvPicPr>
        <p:blipFill>
          <a:blip r:embed="rId3">
            <a:alphaModFix/>
          </a:blip>
          <a:stretch>
            <a:fillRect/>
          </a:stretch>
        </p:blipFill>
        <p:spPr>
          <a:xfrm>
            <a:off x="5582125" y="1208750"/>
            <a:ext cx="2972475" cy="3043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3"/>
          <p:cNvPicPr preferRelativeResize="0"/>
          <p:nvPr/>
        </p:nvPicPr>
        <p:blipFill rotWithShape="1">
          <a:blip r:embed="rId3">
            <a:alphaModFix/>
          </a:blip>
          <a:src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344357" y="-1"/>
            <a:ext cx="8520600" cy="1012371"/>
          </a:xfrm>
          <a:prstGeom prst="rect">
            <a:avLst/>
          </a:prstGeom>
          <a:noFill/>
          <a:ln>
            <a:noFill/>
          </a:ln>
        </p:spPr>
        <p:txBody>
          <a:bodyPr spcFirstLastPara="1" wrap="square" lIns="91425" tIns="91425" rIns="91425" bIns="91425" anchor="t" anchorCtr="0">
            <a:normAutofit/>
          </a:bodyPr>
          <a:lstStyle/>
          <a:p>
            <a:pPr marL="0" lvl="0" indent="0" algn="ctr" rtl="0">
              <a:lnSpc>
                <a:spcPct val="150000"/>
              </a:lnSpc>
              <a:spcBef>
                <a:spcPts val="0"/>
              </a:spcBef>
              <a:spcAft>
                <a:spcPts val="0"/>
              </a:spcAft>
              <a:buSzPts val="2800"/>
              <a:buNone/>
            </a:pPr>
            <a:r>
              <a:rPr lang="en-GB" sz="2500" b="1"/>
              <a:t>OVERVIEW OF THE COMPANY </a:t>
            </a:r>
            <a:endParaRPr sz="2500" b="1"/>
          </a:p>
        </p:txBody>
      </p:sp>
      <p:sp>
        <p:nvSpPr>
          <p:cNvPr id="60" name="Google Shape;60;p2"/>
          <p:cNvSpPr txBox="1">
            <a:spLocks noGrp="1"/>
          </p:cNvSpPr>
          <p:nvPr>
            <p:ph type="body" idx="1"/>
          </p:nvPr>
        </p:nvSpPr>
        <p:spPr>
          <a:xfrm>
            <a:off x="311700" y="1152475"/>
            <a:ext cx="3403800" cy="3416400"/>
          </a:xfrm>
          <a:prstGeom prst="rect">
            <a:avLst/>
          </a:prstGeom>
          <a:noFill/>
          <a:ln>
            <a:noFill/>
          </a:ln>
        </p:spPr>
        <p:txBody>
          <a:bodyPr spcFirstLastPara="1" wrap="square" lIns="91425" tIns="91425" rIns="91425" bIns="91425" anchor="t" anchorCtr="0">
            <a:noAutofit/>
          </a:bodyPr>
          <a:lstStyle/>
          <a:p>
            <a:pPr marL="457200" lvl="0" indent="-323532" algn="just" rtl="0">
              <a:lnSpc>
                <a:spcPct val="150000"/>
              </a:lnSpc>
              <a:spcBef>
                <a:spcPts val="0"/>
              </a:spcBef>
              <a:spcAft>
                <a:spcPts val="0"/>
              </a:spcAft>
              <a:buSzPts val="1495"/>
              <a:buFont typeface="Times New Roman"/>
              <a:buChar char="●"/>
            </a:pPr>
            <a:r>
              <a:rPr lang="en-GB" sz="1030">
                <a:solidFill>
                  <a:schemeClr val="dk1"/>
                </a:solidFill>
                <a:latin typeface="Times New Roman"/>
                <a:ea typeface="Times New Roman"/>
                <a:cs typeface="Times New Roman"/>
                <a:sym typeface="Times New Roman"/>
              </a:rPr>
              <a:t>Very is a fashion retail company of UK, it business progress established as well known brand among customers</a:t>
            </a:r>
            <a:endParaRPr sz="1030">
              <a:solidFill>
                <a:schemeClr val="dk1"/>
              </a:solidFill>
              <a:latin typeface="Times New Roman"/>
              <a:ea typeface="Times New Roman"/>
              <a:cs typeface="Times New Roman"/>
              <a:sym typeface="Times New Roman"/>
            </a:endParaRPr>
          </a:p>
          <a:p>
            <a:pPr marL="457200" lvl="0" indent="-323532" algn="just" rtl="0">
              <a:lnSpc>
                <a:spcPct val="150000"/>
              </a:lnSpc>
              <a:spcBef>
                <a:spcPts val="0"/>
              </a:spcBef>
              <a:spcAft>
                <a:spcPts val="0"/>
              </a:spcAft>
              <a:buSzPts val="1495"/>
              <a:buFont typeface="Times New Roman"/>
              <a:buChar char="●"/>
            </a:pPr>
            <a:r>
              <a:rPr lang="en-GB" sz="1030">
                <a:solidFill>
                  <a:schemeClr val="dk1"/>
                </a:solidFill>
                <a:latin typeface="Times New Roman"/>
                <a:ea typeface="Times New Roman"/>
                <a:cs typeface="Times New Roman"/>
                <a:sym typeface="Times New Roman"/>
              </a:rPr>
              <a:t>Operational activity has been operated through online and offline process that cover each business process </a:t>
            </a:r>
            <a:endParaRPr sz="1030">
              <a:solidFill>
                <a:schemeClr val="dk1"/>
              </a:solidFill>
              <a:latin typeface="Times New Roman"/>
              <a:ea typeface="Times New Roman"/>
              <a:cs typeface="Times New Roman"/>
              <a:sym typeface="Times New Roman"/>
            </a:endParaRPr>
          </a:p>
          <a:p>
            <a:pPr marL="457200" lvl="0" indent="-323532" algn="just" rtl="0">
              <a:lnSpc>
                <a:spcPct val="150000"/>
              </a:lnSpc>
              <a:spcBef>
                <a:spcPts val="0"/>
              </a:spcBef>
              <a:spcAft>
                <a:spcPts val="0"/>
              </a:spcAft>
              <a:buSzPts val="1495"/>
              <a:buFont typeface="Times New Roman"/>
              <a:buChar char="●"/>
            </a:pPr>
            <a:r>
              <a:rPr lang="en-GB" sz="1030">
                <a:solidFill>
                  <a:schemeClr val="dk1"/>
                </a:solidFill>
                <a:latin typeface="Times New Roman"/>
                <a:ea typeface="Times New Roman"/>
                <a:cs typeface="Times New Roman"/>
                <a:sym typeface="Times New Roman"/>
              </a:rPr>
              <a:t>Revenue has been generated in last financial year around £1,535.6m (very.co.uk, 2022 </a:t>
            </a:r>
            <a:endParaRPr sz="1030">
              <a:solidFill>
                <a:schemeClr val="dk1"/>
              </a:solidFill>
              <a:latin typeface="Times New Roman"/>
              <a:ea typeface="Times New Roman"/>
              <a:cs typeface="Times New Roman"/>
              <a:sym typeface="Times New Roman"/>
            </a:endParaRPr>
          </a:p>
          <a:p>
            <a:pPr marL="457200" lvl="0" indent="-323532" algn="just" rtl="0">
              <a:lnSpc>
                <a:spcPct val="150000"/>
              </a:lnSpc>
              <a:spcBef>
                <a:spcPts val="0"/>
              </a:spcBef>
              <a:spcAft>
                <a:spcPts val="0"/>
              </a:spcAft>
              <a:buSzPts val="1495"/>
              <a:buFont typeface="Times New Roman"/>
              <a:buChar char="●"/>
            </a:pPr>
            <a:r>
              <a:rPr lang="en-GB" sz="1030">
                <a:solidFill>
                  <a:schemeClr val="dk1"/>
                </a:solidFill>
                <a:latin typeface="Times New Roman"/>
                <a:ea typeface="Times New Roman"/>
                <a:cs typeface="Times New Roman"/>
                <a:sym typeface="Times New Roman"/>
              </a:rPr>
              <a:t>Customer growth by B2C segment is customers increased 12.4% that indicate future business growth possibilities</a:t>
            </a:r>
            <a:endParaRPr sz="1030">
              <a:solidFill>
                <a:schemeClr val="dk1"/>
              </a:solidFill>
              <a:latin typeface="Times New Roman"/>
              <a:ea typeface="Times New Roman"/>
              <a:cs typeface="Times New Roman"/>
              <a:sym typeface="Times New Roman"/>
            </a:endParaRPr>
          </a:p>
          <a:p>
            <a:pPr marL="457200" lvl="0" indent="-323532" algn="just" rtl="0">
              <a:lnSpc>
                <a:spcPct val="150000"/>
              </a:lnSpc>
              <a:spcBef>
                <a:spcPts val="0"/>
              </a:spcBef>
              <a:spcAft>
                <a:spcPts val="0"/>
              </a:spcAft>
              <a:buSzPts val="1495"/>
              <a:buFont typeface="Times New Roman"/>
              <a:buChar char="●"/>
            </a:pPr>
            <a:r>
              <a:rPr lang="en-GB" sz="1030">
                <a:solidFill>
                  <a:schemeClr val="dk1"/>
                </a:solidFill>
                <a:latin typeface="Times New Roman"/>
                <a:ea typeface="Times New Roman"/>
                <a:cs typeface="Times New Roman"/>
                <a:sym typeface="Times New Roman"/>
              </a:rPr>
              <a:t>Group revenue grew 13 percent to a record 2.32 billion pounds That indicate use got potential in future </a:t>
            </a:r>
            <a:endParaRPr sz="103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852"/>
              <a:buNone/>
            </a:pPr>
            <a:endParaRPr sz="1030">
              <a:solidFill>
                <a:schemeClr val="dk1"/>
              </a:solidFill>
              <a:latin typeface="Times New Roman"/>
              <a:ea typeface="Times New Roman"/>
              <a:cs typeface="Times New Roman"/>
              <a:sym typeface="Times New Roman"/>
            </a:endParaRPr>
          </a:p>
        </p:txBody>
      </p:sp>
      <p:pic>
        <p:nvPicPr>
          <p:cNvPr id="61" name="Google Shape;61;p2"/>
          <p:cNvPicPr preferRelativeResize="0"/>
          <p:nvPr/>
        </p:nvPicPr>
        <p:blipFill>
          <a:blip r:embed="rId3">
            <a:alphaModFix/>
          </a:blip>
          <a:stretch>
            <a:fillRect/>
          </a:stretch>
        </p:blipFill>
        <p:spPr>
          <a:xfrm>
            <a:off x="4572000" y="1527170"/>
            <a:ext cx="4191000" cy="266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body" idx="1"/>
          </p:nvPr>
        </p:nvSpPr>
        <p:spPr>
          <a:xfrm>
            <a:off x="311700" y="1463825"/>
            <a:ext cx="3868500" cy="3179700"/>
          </a:xfrm>
          <a:prstGeom prst="rect">
            <a:avLst/>
          </a:prstGeom>
          <a:noFill/>
          <a:ln>
            <a:noFill/>
          </a:ln>
        </p:spPr>
        <p:txBody>
          <a:bodyPr spcFirstLastPara="1" wrap="square" lIns="91425" tIns="91425" rIns="91425" bIns="91425" anchor="t" anchorCtr="0">
            <a:no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Improvisation of product quality by adding a new recycling element improves environment quality.</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Reduce consumption of plastic in operational activity to ensure less pollution to society</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Improvisation of profitability by approaching less consumption of plastic elements, which ensure quality improvise productivity along with profitability</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Expected result by using plastic Very would be able to save 25% of cost in productivity. Organisation would be able to manage the tax expenditure by less consumption of plastic (Flury, and Narayan, 2021)</a:t>
            </a:r>
            <a:endParaRPr sz="1000">
              <a:solidFill>
                <a:schemeClr val="dk1"/>
              </a:solidFill>
              <a:latin typeface="Times New Roman"/>
              <a:ea typeface="Times New Roman"/>
              <a:cs typeface="Times New Roman"/>
              <a:sym typeface="Times New Roman"/>
            </a:endParaRPr>
          </a:p>
          <a:p>
            <a:pPr marL="457200" lvl="0" indent="-228600" algn="just" rtl="0">
              <a:lnSpc>
                <a:spcPct val="150000"/>
              </a:lnSpc>
              <a:spcBef>
                <a:spcPts val="0"/>
              </a:spcBef>
              <a:spcAft>
                <a:spcPts val="0"/>
              </a:spcAft>
              <a:buSzPts val="1800"/>
              <a:buNone/>
            </a:pPr>
            <a:endParaRPr sz="1000">
              <a:solidFill>
                <a:schemeClr val="dk1"/>
              </a:solidFill>
              <a:latin typeface="Times New Roman"/>
              <a:ea typeface="Times New Roman"/>
              <a:cs typeface="Times New Roman"/>
              <a:sym typeface="Times New Roman"/>
            </a:endParaRPr>
          </a:p>
        </p:txBody>
      </p:sp>
      <p:sp>
        <p:nvSpPr>
          <p:cNvPr id="67" name="Google Shape;67;p3"/>
          <p:cNvSpPr txBox="1"/>
          <p:nvPr/>
        </p:nvSpPr>
        <p:spPr>
          <a:xfrm>
            <a:off x="402750" y="217025"/>
            <a:ext cx="7914600" cy="1246800"/>
          </a:xfrm>
          <a:prstGeom prst="rect">
            <a:avLst/>
          </a:prstGeom>
          <a:noFill/>
          <a:ln>
            <a:noFill/>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None/>
            </a:pPr>
            <a:r>
              <a:rPr lang="en-GB" sz="2500" b="1"/>
              <a:t>EXPLANATION OF CURRENT STRATEGIC STATEMENTS </a:t>
            </a:r>
            <a:endParaRPr sz="2500" b="1"/>
          </a:p>
        </p:txBody>
      </p:sp>
      <p:pic>
        <p:nvPicPr>
          <p:cNvPr id="68" name="Google Shape;68;p3"/>
          <p:cNvPicPr preferRelativeResize="0"/>
          <p:nvPr/>
        </p:nvPicPr>
        <p:blipFill>
          <a:blip r:embed="rId3">
            <a:alphaModFix/>
          </a:blip>
          <a:stretch>
            <a:fillRect/>
          </a:stretch>
        </p:blipFill>
        <p:spPr>
          <a:xfrm>
            <a:off x="5662125" y="1638400"/>
            <a:ext cx="2986475" cy="263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333472" y="140225"/>
            <a:ext cx="8520600" cy="872146"/>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0"/>
              </a:spcBef>
              <a:spcAft>
                <a:spcPts val="0"/>
              </a:spcAft>
              <a:buSzPts val="2800"/>
              <a:buNone/>
            </a:pPr>
            <a:r>
              <a:rPr lang="en-GB" sz="2500" b="1">
                <a:latin typeface="Times New Roman"/>
                <a:ea typeface="Times New Roman"/>
                <a:cs typeface="Times New Roman"/>
                <a:sym typeface="Times New Roman"/>
              </a:rPr>
              <a:t>Mission</a:t>
            </a:r>
            <a:endParaRPr sz="2500" b="1">
              <a:latin typeface="Times New Roman"/>
              <a:ea typeface="Times New Roman"/>
              <a:cs typeface="Times New Roman"/>
              <a:sym typeface="Times New Roman"/>
            </a:endParaRPr>
          </a:p>
        </p:txBody>
      </p:sp>
      <p:sp>
        <p:nvSpPr>
          <p:cNvPr id="74" name="Google Shape;74;p4"/>
          <p:cNvSpPr txBox="1">
            <a:spLocks noGrp="1"/>
          </p:cNvSpPr>
          <p:nvPr>
            <p:ph type="body" idx="1"/>
          </p:nvPr>
        </p:nvSpPr>
        <p:spPr>
          <a:xfrm>
            <a:off x="311700" y="1168375"/>
            <a:ext cx="4012500" cy="3400500"/>
          </a:xfrm>
          <a:prstGeom prst="rect">
            <a:avLst/>
          </a:prstGeom>
          <a:noFill/>
          <a:ln>
            <a:noFill/>
          </a:ln>
        </p:spPr>
        <p:txBody>
          <a:bodyPr spcFirstLastPara="1" wrap="square" lIns="91425" tIns="91425" rIns="91425" bIns="91425" anchor="t" anchorCtr="0">
            <a:no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Employee productivity within the next three years is going to help revenue enhancement. This positive steps of this organisation established better image among customers (Van Rensburg </a:t>
            </a:r>
            <a:r>
              <a:rPr lang="en-GB" sz="1000" i="1">
                <a:solidFill>
                  <a:schemeClr val="dk1"/>
                </a:solidFill>
                <a:latin typeface="Times New Roman"/>
                <a:ea typeface="Times New Roman"/>
                <a:cs typeface="Times New Roman"/>
                <a:sym typeface="Times New Roman"/>
              </a:rPr>
              <a:t>et al. </a:t>
            </a:r>
            <a:r>
              <a:rPr lang="en-GB" sz="1000">
                <a:solidFill>
                  <a:schemeClr val="dk1"/>
                </a:solidFill>
                <a:latin typeface="Times New Roman"/>
                <a:ea typeface="Times New Roman"/>
                <a:cs typeface="Times New Roman"/>
                <a:sym typeface="Times New Roman"/>
              </a:rPr>
              <a:t>2020)</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Reduce use of plastic in operational activity would going  to help profitable and production all cost of the organisation</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Recycling of plastic wood going to employwise waste management activity in this organisation and also delivered profitability management</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Operational growth would be possible by improvisation of Cost Management policies that need to be implemented within six months</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Productivity and growth would be effective to gain operational activity of Very because of reducing consumption of plastic</a:t>
            </a:r>
            <a:endParaRPr sz="10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SzPts val="1800"/>
              <a:buNone/>
            </a:pPr>
            <a:endParaRPr sz="1000">
              <a:solidFill>
                <a:schemeClr val="dk1"/>
              </a:solidFill>
              <a:latin typeface="Times New Roman"/>
              <a:ea typeface="Times New Roman"/>
              <a:cs typeface="Times New Roman"/>
              <a:sym typeface="Times New Roman"/>
            </a:endParaRPr>
          </a:p>
        </p:txBody>
      </p:sp>
      <p:pic>
        <p:nvPicPr>
          <p:cNvPr id="75" name="Google Shape;75;p4"/>
          <p:cNvPicPr preferRelativeResize="0"/>
          <p:nvPr/>
        </p:nvPicPr>
        <p:blipFill>
          <a:blip r:embed="rId3">
            <a:alphaModFix/>
          </a:blip>
          <a:stretch>
            <a:fillRect/>
          </a:stretch>
        </p:blipFill>
        <p:spPr>
          <a:xfrm>
            <a:off x="4479500" y="1168375"/>
            <a:ext cx="4221320" cy="340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body" idx="1"/>
          </p:nvPr>
        </p:nvSpPr>
        <p:spPr>
          <a:xfrm>
            <a:off x="311700" y="1152475"/>
            <a:ext cx="4118700" cy="3416400"/>
          </a:xfrm>
          <a:prstGeom prst="rect">
            <a:avLst/>
          </a:prstGeom>
          <a:noFill/>
          <a:ln>
            <a:noFill/>
          </a:ln>
        </p:spPr>
        <p:txBody>
          <a:bodyPr spcFirstLastPara="1" wrap="square" lIns="91425" tIns="91425" rIns="91425" bIns="91425" anchor="t" anchorCtr="0">
            <a:normAutofit fontScale="92500" lnSpcReduction="10000"/>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Adopting new technologies to reduce plastic would going to change fashion industry in next few years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Allocating financial resources would improve the quality of products and gain profitability by reducing the cost of production.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Using productivity growth to reduce average cost of production going to help organisation profitability and productivity to improvise productivity of organisational productivity (Serrano-Ruiz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2021)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Research allocation for low productivity growth Very identify 35% cost has been consumed for plastic use where reducing use of plastic might help to gain advantage in competitive market </a:t>
            </a:r>
            <a:endParaRPr sz="1200">
              <a:solidFill>
                <a:schemeClr val="dk1"/>
              </a:solidFill>
              <a:latin typeface="Times New Roman"/>
              <a:ea typeface="Times New Roman"/>
              <a:cs typeface="Times New Roman"/>
              <a:sym typeface="Times New Roman"/>
            </a:endParaRPr>
          </a:p>
        </p:txBody>
      </p:sp>
      <p:sp>
        <p:nvSpPr>
          <p:cNvPr id="81" name="Google Shape;81;p5"/>
          <p:cNvSpPr txBox="1"/>
          <p:nvPr/>
        </p:nvSpPr>
        <p:spPr>
          <a:xfrm>
            <a:off x="293914" y="195943"/>
            <a:ext cx="82623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2500" b="1">
                <a:latin typeface="Times New Roman"/>
                <a:ea typeface="Times New Roman"/>
                <a:cs typeface="Times New Roman"/>
                <a:sym typeface="Times New Roman"/>
              </a:rPr>
              <a:t> VISION</a:t>
            </a:r>
            <a:endParaRPr sz="2500" b="1" i="0" u="none" strike="noStrike" cap="none">
              <a:solidFill>
                <a:srgbClr val="000000"/>
              </a:solidFill>
              <a:latin typeface="Times New Roman"/>
              <a:ea typeface="Times New Roman"/>
              <a:cs typeface="Times New Roman"/>
              <a:sym typeface="Times New Roman"/>
            </a:endParaRPr>
          </a:p>
        </p:txBody>
      </p:sp>
      <p:pic>
        <p:nvPicPr>
          <p:cNvPr id="82" name="Google Shape;82;p5"/>
          <p:cNvPicPr preferRelativeResize="0"/>
          <p:nvPr/>
        </p:nvPicPr>
        <p:blipFill>
          <a:blip r:embed="rId3">
            <a:alphaModFix/>
          </a:blip>
          <a:stretch>
            <a:fillRect/>
          </a:stretch>
        </p:blipFill>
        <p:spPr>
          <a:xfrm>
            <a:off x="4838652" y="1060475"/>
            <a:ext cx="3717573" cy="341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311700" y="183767"/>
            <a:ext cx="8520600" cy="83948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500" b="1">
                <a:latin typeface="Times New Roman"/>
                <a:ea typeface="Times New Roman"/>
                <a:cs typeface="Times New Roman"/>
                <a:sym typeface="Times New Roman"/>
              </a:rPr>
              <a:t>OBJECTIVES</a:t>
            </a:r>
            <a:endParaRPr sz="2500" b="1">
              <a:latin typeface="Times New Roman"/>
              <a:ea typeface="Times New Roman"/>
              <a:cs typeface="Times New Roman"/>
              <a:sym typeface="Times New Roman"/>
            </a:endParaRPr>
          </a:p>
        </p:txBody>
      </p:sp>
      <p:sp>
        <p:nvSpPr>
          <p:cNvPr id="88" name="Google Shape;88;p6"/>
          <p:cNvSpPr txBox="1">
            <a:spLocks noGrp="1"/>
          </p:cNvSpPr>
          <p:nvPr>
            <p:ph type="body" idx="1"/>
          </p:nvPr>
        </p:nvSpPr>
        <p:spPr>
          <a:xfrm>
            <a:off x="266432" y="1152475"/>
            <a:ext cx="4097014" cy="3416400"/>
          </a:xfrm>
          <a:prstGeom prst="rect">
            <a:avLst/>
          </a:prstGeom>
          <a:noFill/>
          <a:ln>
            <a:noFill/>
          </a:ln>
        </p:spPr>
        <p:txBody>
          <a:bodyPr spcFirstLastPara="1" wrap="square" lIns="91425" tIns="91425" rIns="91425" bIns="91425" anchor="t" anchorCtr="0">
            <a:norm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Identify growth potential of Very by reducing use of plastic input activity on marketing. </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Requirement of resources would be possible by managing and distribution of financial resource as per requirement where using of plastics for production of fashion products delivered profitability (Napper and Thompson, 2020) </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Operational activities in Very would be effective by minimising cost consumption in productivity </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This positive step toward production would be effective for this organisation to gain competitive advantage to gain profitability in next few years</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Utilisation of financial resource ultimate gain of production Very would able to meet financial expectation</a:t>
            </a:r>
            <a:endParaRPr sz="1000">
              <a:solidFill>
                <a:schemeClr val="dk1"/>
              </a:solidFill>
              <a:latin typeface="Times New Roman"/>
              <a:ea typeface="Times New Roman"/>
              <a:cs typeface="Times New Roman"/>
              <a:sym typeface="Times New Roman"/>
            </a:endParaRPr>
          </a:p>
        </p:txBody>
      </p:sp>
      <p:pic>
        <p:nvPicPr>
          <p:cNvPr id="89" name="Google Shape;89;p6"/>
          <p:cNvPicPr preferRelativeResize="0"/>
          <p:nvPr/>
        </p:nvPicPr>
        <p:blipFill>
          <a:blip r:embed="rId3">
            <a:alphaModFix/>
          </a:blip>
          <a:stretch>
            <a:fillRect/>
          </a:stretch>
        </p:blipFill>
        <p:spPr>
          <a:xfrm>
            <a:off x="4660050" y="1175650"/>
            <a:ext cx="4243700" cy="291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body" idx="1"/>
          </p:nvPr>
        </p:nvSpPr>
        <p:spPr>
          <a:xfrm>
            <a:off x="311700" y="1410100"/>
            <a:ext cx="3650700" cy="3158700"/>
          </a:xfrm>
          <a:prstGeom prst="rect">
            <a:avLst/>
          </a:prstGeom>
          <a:noFill/>
          <a:ln>
            <a:noFill/>
          </a:ln>
        </p:spPr>
        <p:txBody>
          <a:bodyPr spcFirstLastPara="1" wrap="square" lIns="91425" tIns="91425" rIns="91425" bIns="91425" anchor="t" anchorCtr="0">
            <a:no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Political aspect of Very has faced challenges how to using plastic for production and marketing</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Using of substitute of plastic for production and marketing increase average cost of products reduce growth possibilities popularity</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Brand image of Very has been affected by using of excessive plastic material as waste material that going to be increased profitability (Zhang </a:t>
            </a:r>
            <a:r>
              <a:rPr lang="en-GB" sz="1000" i="1">
                <a:solidFill>
                  <a:schemeClr val="dk1"/>
                </a:solidFill>
                <a:latin typeface="Times New Roman"/>
                <a:ea typeface="Times New Roman"/>
                <a:cs typeface="Times New Roman"/>
                <a:sym typeface="Times New Roman"/>
              </a:rPr>
              <a:t>et al. </a:t>
            </a:r>
            <a:r>
              <a:rPr lang="en-GB" sz="1000">
                <a:solidFill>
                  <a:schemeClr val="dk1"/>
                </a:solidFill>
                <a:latin typeface="Times New Roman"/>
                <a:ea typeface="Times New Roman"/>
                <a:cs typeface="Times New Roman"/>
                <a:sym typeface="Times New Roman"/>
              </a:rPr>
              <a:t>2021)</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Implementation of technology regarding reuse of plastics going to increase brand image among customers Qi </a:t>
            </a:r>
            <a:r>
              <a:rPr lang="en-GB" sz="1000" i="1">
                <a:solidFill>
                  <a:schemeClr val="dk1"/>
                </a:solidFill>
                <a:latin typeface="Times New Roman"/>
                <a:ea typeface="Times New Roman"/>
                <a:cs typeface="Times New Roman"/>
                <a:sym typeface="Times New Roman"/>
              </a:rPr>
              <a:t>et al. </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Legal position of this organisation has been disrupted by over use of plastics that create issues for brand image</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Environmental prospect would be increased by using plastic recycling process</a:t>
            </a:r>
            <a:endParaRPr sz="10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SzPts val="1800"/>
              <a:buNone/>
            </a:pPr>
            <a:endParaRPr sz="1000">
              <a:solidFill>
                <a:schemeClr val="dk1"/>
              </a:solidFill>
              <a:latin typeface="Times New Roman"/>
              <a:ea typeface="Times New Roman"/>
              <a:cs typeface="Times New Roman"/>
              <a:sym typeface="Times New Roman"/>
            </a:endParaRPr>
          </a:p>
        </p:txBody>
      </p:sp>
      <p:sp>
        <p:nvSpPr>
          <p:cNvPr id="95" name="Google Shape;95;p7"/>
          <p:cNvSpPr txBox="1"/>
          <p:nvPr/>
        </p:nvSpPr>
        <p:spPr>
          <a:xfrm>
            <a:off x="326571" y="217714"/>
            <a:ext cx="85563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Font typeface="Arial"/>
              <a:buNone/>
            </a:pPr>
            <a:r>
              <a:rPr lang="en-GB" sz="2500" b="1"/>
              <a:t> ENVIRONMENTAL ANALYSIS</a:t>
            </a:r>
            <a:endParaRPr sz="2500" b="1" i="0" u="none" strike="noStrike" cap="none">
              <a:solidFill>
                <a:srgbClr val="000000"/>
              </a:solidFill>
            </a:endParaRPr>
          </a:p>
        </p:txBody>
      </p:sp>
      <p:pic>
        <p:nvPicPr>
          <p:cNvPr id="96" name="Google Shape;96;p7"/>
          <p:cNvPicPr preferRelativeResize="0"/>
          <p:nvPr/>
        </p:nvPicPr>
        <p:blipFill>
          <a:blip r:embed="rId3">
            <a:alphaModFix/>
          </a:blip>
          <a:stretch>
            <a:fillRect/>
          </a:stretch>
        </p:blipFill>
        <p:spPr>
          <a:xfrm>
            <a:off x="4572000" y="1263450"/>
            <a:ext cx="4310876" cy="276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22585" y="161995"/>
            <a:ext cx="8520600" cy="1002775"/>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GB" sz="2500" b="1">
                <a:latin typeface="Times New Roman"/>
                <a:ea typeface="Times New Roman"/>
                <a:cs typeface="Times New Roman"/>
                <a:sym typeface="Times New Roman"/>
              </a:rPr>
              <a:t>FINDINGS OF ENVIRONMENTAL ANALYSIS</a:t>
            </a:r>
            <a:endParaRPr sz="2500">
              <a:latin typeface="Times New Roman"/>
              <a:ea typeface="Times New Roman"/>
              <a:cs typeface="Times New Roman"/>
              <a:sym typeface="Times New Roman"/>
            </a:endParaRPr>
          </a:p>
        </p:txBody>
      </p:sp>
      <p:sp>
        <p:nvSpPr>
          <p:cNvPr id="102" name="Google Shape;102;p8"/>
          <p:cNvSpPr txBox="1">
            <a:spLocks noGrp="1"/>
          </p:cNvSpPr>
          <p:nvPr>
            <p:ph type="body" idx="1"/>
          </p:nvPr>
        </p:nvSpPr>
        <p:spPr>
          <a:xfrm>
            <a:off x="311700" y="1152475"/>
            <a:ext cx="3966386" cy="3416400"/>
          </a:xfrm>
          <a:prstGeom prst="rect">
            <a:avLst/>
          </a:prstGeom>
          <a:noFill/>
          <a:ln>
            <a:noFill/>
          </a:ln>
        </p:spPr>
        <p:txBody>
          <a:bodyPr spcFirstLastPara="1" wrap="square" lIns="91425" tIns="91425" rIns="91425" bIns="91425" anchor="t" anchorCtr="0">
            <a:norm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Need to implement new technologies that could use plastic production fashion products that would evaluate potentiality of Very in retail segment </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Positive approach is required to gain market share by creating brand image where reusing of plastic need to be fast approach for operational benefit (Awoyera and Adesina, 2020)</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Develop impact on environment Very would lead to adapt environment friendly products for production and distribution </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Operational activities would be effective to gain profitability by operational activities for financial benefits in next few years</a:t>
            </a:r>
            <a:endParaRPr sz="10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SzPts val="1800"/>
              <a:buNone/>
            </a:pPr>
            <a:endParaRPr sz="1000">
              <a:solidFill>
                <a:schemeClr val="dk1"/>
              </a:solidFill>
              <a:latin typeface="Times New Roman"/>
              <a:ea typeface="Times New Roman"/>
              <a:cs typeface="Times New Roman"/>
              <a:sym typeface="Times New Roman"/>
            </a:endParaRPr>
          </a:p>
        </p:txBody>
      </p:sp>
      <p:pic>
        <p:nvPicPr>
          <p:cNvPr id="103" name="Google Shape;103;p8"/>
          <p:cNvPicPr preferRelativeResize="0"/>
          <p:nvPr/>
        </p:nvPicPr>
        <p:blipFill>
          <a:blip r:embed="rId3">
            <a:alphaModFix/>
          </a:blip>
          <a:stretch>
            <a:fillRect/>
          </a:stretch>
        </p:blipFill>
        <p:spPr>
          <a:xfrm>
            <a:off x="4754050" y="1317175"/>
            <a:ext cx="4035325" cy="281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600"/>
              </a:spcBef>
              <a:spcAft>
                <a:spcPts val="0"/>
              </a:spcAft>
              <a:buSzPct val="111111"/>
              <a:buNone/>
            </a:pPr>
            <a:r>
              <a:rPr lang="en-GB" b="1">
                <a:latin typeface="Times New Roman"/>
                <a:ea typeface="Times New Roman"/>
                <a:cs typeface="Times New Roman"/>
                <a:sym typeface="Times New Roman"/>
              </a:rPr>
              <a:t>REFERENCE LIST</a:t>
            </a:r>
            <a:endParaRPr b="1">
              <a:latin typeface="Times New Roman"/>
              <a:ea typeface="Times New Roman"/>
              <a:cs typeface="Times New Roman"/>
              <a:sym typeface="Times New Roman"/>
            </a:endParaRPr>
          </a:p>
        </p:txBody>
      </p:sp>
      <p:sp>
        <p:nvSpPr>
          <p:cNvPr id="109" name="Google Shape;109;p12"/>
          <p:cNvSpPr txBox="1">
            <a:spLocks noGrp="1"/>
          </p:cNvSpPr>
          <p:nvPr>
            <p:ph type="body" idx="1"/>
          </p:nvPr>
        </p:nvSpPr>
        <p:spPr>
          <a:xfrm>
            <a:off x="311700" y="1152475"/>
            <a:ext cx="8676900" cy="3416400"/>
          </a:xfrm>
          <a:prstGeom prst="rect">
            <a:avLst/>
          </a:prstGeom>
          <a:solidFill>
            <a:srgbClr val="89AEFF"/>
          </a:solidFill>
          <a:ln>
            <a:noFill/>
          </a:ln>
        </p:spPr>
        <p:txBody>
          <a:bodyPr spcFirstLastPara="1" wrap="square" lIns="91425" tIns="91425" rIns="91425" bIns="91425" anchor="t" anchorCtr="0">
            <a:normAutofit fontScale="92500" lnSpcReduction="10000"/>
          </a:bodyPr>
          <a:lstStyle/>
          <a:p>
            <a:pPr marL="457200" lvl="0" indent="-304800" algn="l" rtl="0">
              <a:spcBef>
                <a:spcPts val="1200"/>
              </a:spcBef>
              <a:spcAft>
                <a:spcPts val="0"/>
              </a:spcAft>
              <a:buClr>
                <a:schemeClr val="dk1"/>
              </a:buClr>
              <a:buSzPts val="1200"/>
              <a:buChar char="●"/>
            </a:pPr>
            <a:r>
              <a:rPr lang="en-GB" sz="1000">
                <a:solidFill>
                  <a:srgbClr val="222222"/>
                </a:solidFill>
                <a:highlight>
                  <a:srgbClr val="FFFFFF"/>
                </a:highlight>
              </a:rPr>
              <a:t>Flury, M. and Narayan, R., 2021. Biodegradable plastic as an integral part of the solution to plastic waste pollution of the environment. </a:t>
            </a:r>
            <a:r>
              <a:rPr lang="en-GB" sz="1100" i="1">
                <a:solidFill>
                  <a:schemeClr val="dk1"/>
                </a:solidFill>
              </a:rPr>
              <a:t>Current Opinion in Green and Sustainable Chemistry</a:t>
            </a:r>
            <a:r>
              <a:rPr lang="en-GB" sz="1100">
                <a:solidFill>
                  <a:schemeClr val="dk1"/>
                </a:solidFill>
              </a:rPr>
              <a:t>, </a:t>
            </a:r>
            <a:r>
              <a:rPr lang="en-GB" sz="1100" i="1">
                <a:solidFill>
                  <a:schemeClr val="dk1"/>
                </a:solidFill>
              </a:rPr>
              <a:t>30</a:t>
            </a:r>
            <a:r>
              <a:rPr lang="en-GB" sz="1100">
                <a:solidFill>
                  <a:schemeClr val="dk1"/>
                </a:solidFill>
              </a:rPr>
              <a:t>, p.100490.</a:t>
            </a:r>
            <a:endParaRPr sz="1100">
              <a:solidFill>
                <a:schemeClr val="dk1"/>
              </a:solidFill>
            </a:endParaRPr>
          </a:p>
          <a:p>
            <a:pPr marL="457200" lvl="0" indent="-304800" algn="l" rtl="0">
              <a:spcBef>
                <a:spcPts val="0"/>
              </a:spcBef>
              <a:spcAft>
                <a:spcPts val="0"/>
              </a:spcAft>
              <a:buClr>
                <a:schemeClr val="dk1"/>
              </a:buClr>
              <a:buSzPts val="1200"/>
              <a:buChar char="●"/>
            </a:pPr>
            <a:r>
              <a:rPr lang="en-GB" sz="1000">
                <a:solidFill>
                  <a:srgbClr val="222222"/>
                </a:solidFill>
                <a:highlight>
                  <a:srgbClr val="FFFFFF"/>
                </a:highlight>
              </a:rPr>
              <a:t>Van Rensburg, M.L., S'phumelele, L.N. and Dube, T., 2020. The ‘plastic waste era’; social perceptions towards single-use plastic consumption and impacts on the marine environment in Durban, South Africa. </a:t>
            </a:r>
            <a:r>
              <a:rPr lang="en-GB" sz="1100" i="1">
                <a:solidFill>
                  <a:schemeClr val="dk1"/>
                </a:solidFill>
              </a:rPr>
              <a:t>Applied Geography</a:t>
            </a:r>
            <a:r>
              <a:rPr lang="en-GB" sz="1100">
                <a:solidFill>
                  <a:schemeClr val="dk1"/>
                </a:solidFill>
              </a:rPr>
              <a:t>, </a:t>
            </a:r>
            <a:r>
              <a:rPr lang="en-GB" sz="1100" i="1">
                <a:solidFill>
                  <a:schemeClr val="dk1"/>
                </a:solidFill>
              </a:rPr>
              <a:t>114</a:t>
            </a:r>
            <a:r>
              <a:rPr lang="en-GB" sz="1100">
                <a:solidFill>
                  <a:schemeClr val="dk1"/>
                </a:solidFill>
              </a:rPr>
              <a:t>, p.102132.</a:t>
            </a:r>
            <a:endParaRPr sz="1100">
              <a:solidFill>
                <a:schemeClr val="dk1"/>
              </a:solidFill>
            </a:endParaRPr>
          </a:p>
          <a:p>
            <a:pPr marL="457200" lvl="0" indent="-304800" algn="l" rtl="0">
              <a:spcBef>
                <a:spcPts val="0"/>
              </a:spcBef>
              <a:spcAft>
                <a:spcPts val="0"/>
              </a:spcAft>
              <a:buClr>
                <a:schemeClr val="dk1"/>
              </a:buClr>
              <a:buSzPts val="1200"/>
              <a:buChar char="●"/>
            </a:pPr>
            <a:r>
              <a:rPr lang="en-GB" sz="1000">
                <a:solidFill>
                  <a:srgbClr val="222222"/>
                </a:solidFill>
                <a:highlight>
                  <a:srgbClr val="FFFFFF"/>
                </a:highlight>
              </a:rPr>
              <a:t>Serrano-Ruiz, H., Martin-Closas, L. and Pelacho, A.M., 2021. Biodegradable plastic mulches: Impact on the agricultural biotic environment. </a:t>
            </a:r>
            <a:r>
              <a:rPr lang="en-GB" sz="1100" i="1">
                <a:solidFill>
                  <a:schemeClr val="dk1"/>
                </a:solidFill>
              </a:rPr>
              <a:t>Science of The Total Environment</a:t>
            </a:r>
            <a:r>
              <a:rPr lang="en-GB" sz="1100">
                <a:solidFill>
                  <a:schemeClr val="dk1"/>
                </a:solidFill>
              </a:rPr>
              <a:t>, </a:t>
            </a:r>
            <a:r>
              <a:rPr lang="en-GB" sz="1100" i="1">
                <a:solidFill>
                  <a:schemeClr val="dk1"/>
                </a:solidFill>
              </a:rPr>
              <a:t>750</a:t>
            </a:r>
            <a:r>
              <a:rPr lang="en-GB" sz="1100">
                <a:solidFill>
                  <a:schemeClr val="dk1"/>
                </a:solidFill>
              </a:rPr>
              <a:t>, p.141228.</a:t>
            </a:r>
            <a:endParaRPr sz="1100">
              <a:solidFill>
                <a:schemeClr val="dk1"/>
              </a:solidFill>
            </a:endParaRPr>
          </a:p>
          <a:p>
            <a:pPr marL="457200" lvl="0" indent="-304800" algn="l" rtl="0">
              <a:spcBef>
                <a:spcPts val="0"/>
              </a:spcBef>
              <a:spcAft>
                <a:spcPts val="0"/>
              </a:spcAft>
              <a:buClr>
                <a:schemeClr val="dk1"/>
              </a:buClr>
              <a:buSzPts val="1200"/>
              <a:buChar char="●"/>
            </a:pPr>
            <a:r>
              <a:rPr lang="en-GB" sz="1000">
                <a:solidFill>
                  <a:srgbClr val="222222"/>
                </a:solidFill>
                <a:highlight>
                  <a:srgbClr val="FFFFFF"/>
                </a:highlight>
              </a:rPr>
              <a:t> </a:t>
            </a:r>
            <a:endParaRPr sz="1000">
              <a:solidFill>
                <a:srgbClr val="222222"/>
              </a:solidFill>
              <a:highlight>
                <a:srgbClr val="FFFFFF"/>
              </a:highlight>
            </a:endParaRPr>
          </a:p>
          <a:p>
            <a:pPr marL="457200" lvl="0" indent="-304800" algn="l" rtl="0">
              <a:spcBef>
                <a:spcPts val="0"/>
              </a:spcBef>
              <a:spcAft>
                <a:spcPts val="0"/>
              </a:spcAft>
              <a:buClr>
                <a:schemeClr val="dk1"/>
              </a:buClr>
              <a:buSzPts val="1200"/>
              <a:buChar char="●"/>
            </a:pPr>
            <a:r>
              <a:rPr lang="en-GB" sz="1000">
                <a:solidFill>
                  <a:srgbClr val="222222"/>
                </a:solidFill>
                <a:highlight>
                  <a:srgbClr val="FFFFFF"/>
                </a:highlight>
              </a:rPr>
              <a:t>Napper, I.E. and Thompson, R.C., 2020. Plastic debris in the marine environment: history and future challenges. </a:t>
            </a:r>
            <a:r>
              <a:rPr lang="en-GB" sz="1100" i="1">
                <a:solidFill>
                  <a:schemeClr val="dk1"/>
                </a:solidFill>
              </a:rPr>
              <a:t>Global Challenges</a:t>
            </a:r>
            <a:r>
              <a:rPr lang="en-GB" sz="1100">
                <a:solidFill>
                  <a:schemeClr val="dk1"/>
                </a:solidFill>
              </a:rPr>
              <a:t>, </a:t>
            </a:r>
            <a:r>
              <a:rPr lang="en-GB" sz="1100" i="1">
                <a:solidFill>
                  <a:schemeClr val="dk1"/>
                </a:solidFill>
              </a:rPr>
              <a:t>4</a:t>
            </a:r>
            <a:r>
              <a:rPr lang="en-GB" sz="1100">
                <a:solidFill>
                  <a:schemeClr val="dk1"/>
                </a:solidFill>
              </a:rPr>
              <a:t>(6), p.1900081.</a:t>
            </a:r>
            <a:endParaRPr sz="1100">
              <a:solidFill>
                <a:schemeClr val="dk1"/>
              </a:solidFill>
            </a:endParaRPr>
          </a:p>
          <a:p>
            <a:pPr marL="457200" lvl="0" indent="-304800" algn="l" rtl="0">
              <a:spcBef>
                <a:spcPts val="0"/>
              </a:spcBef>
              <a:spcAft>
                <a:spcPts val="0"/>
              </a:spcAft>
              <a:buClr>
                <a:schemeClr val="dk1"/>
              </a:buClr>
              <a:buSzPts val="1200"/>
              <a:buChar char="●"/>
            </a:pPr>
            <a:r>
              <a:rPr lang="en-GB" sz="1000">
                <a:solidFill>
                  <a:srgbClr val="222222"/>
                </a:solidFill>
                <a:highlight>
                  <a:srgbClr val="FFFFFF"/>
                </a:highlight>
              </a:rPr>
              <a:t> </a:t>
            </a:r>
            <a:endParaRPr sz="1000">
              <a:solidFill>
                <a:srgbClr val="222222"/>
              </a:solidFill>
              <a:highlight>
                <a:srgbClr val="FFFFFF"/>
              </a:highlight>
            </a:endParaRPr>
          </a:p>
          <a:p>
            <a:pPr marL="457200" lvl="0" indent="-304800" algn="l" rtl="0">
              <a:spcBef>
                <a:spcPts val="0"/>
              </a:spcBef>
              <a:spcAft>
                <a:spcPts val="0"/>
              </a:spcAft>
              <a:buClr>
                <a:schemeClr val="dk1"/>
              </a:buClr>
              <a:buSzPts val="1200"/>
              <a:buChar char="●"/>
            </a:pPr>
            <a:r>
              <a:rPr lang="en-GB" sz="1000">
                <a:solidFill>
                  <a:srgbClr val="222222"/>
                </a:solidFill>
                <a:highlight>
                  <a:srgbClr val="FFFFFF"/>
                </a:highlight>
              </a:rPr>
              <a:t>Zhang, E.J., Aitchison, L.P., Phillips, N., Shaban, R.Z. and Kam, A.W., 2021. Protecting the environment from plastic PPE. </a:t>
            </a:r>
            <a:r>
              <a:rPr lang="en-GB" sz="1100" i="1">
                <a:solidFill>
                  <a:schemeClr val="dk1"/>
                </a:solidFill>
              </a:rPr>
              <a:t>bmj</a:t>
            </a:r>
            <a:r>
              <a:rPr lang="en-GB" sz="1100">
                <a:solidFill>
                  <a:schemeClr val="dk1"/>
                </a:solidFill>
              </a:rPr>
              <a:t>, </a:t>
            </a:r>
            <a:r>
              <a:rPr lang="en-GB" sz="1100" i="1">
                <a:solidFill>
                  <a:schemeClr val="dk1"/>
                </a:solidFill>
              </a:rPr>
              <a:t>372</a:t>
            </a:r>
            <a:r>
              <a:rPr lang="en-GB" sz="1100">
                <a:solidFill>
                  <a:schemeClr val="dk1"/>
                </a:solidFill>
              </a:rPr>
              <a:t>.</a:t>
            </a:r>
            <a:endParaRPr sz="1100">
              <a:solidFill>
                <a:schemeClr val="dk1"/>
              </a:solidFill>
            </a:endParaRPr>
          </a:p>
          <a:p>
            <a:pPr marL="457200" lvl="0" indent="-304800" algn="l" rtl="0">
              <a:spcBef>
                <a:spcPts val="0"/>
              </a:spcBef>
              <a:spcAft>
                <a:spcPts val="0"/>
              </a:spcAft>
              <a:buClr>
                <a:schemeClr val="dk1"/>
              </a:buClr>
              <a:buSzPts val="1200"/>
              <a:buChar char="●"/>
            </a:pPr>
            <a:r>
              <a:rPr lang="en-GB" sz="1000">
                <a:solidFill>
                  <a:srgbClr val="222222"/>
                </a:solidFill>
                <a:highlight>
                  <a:srgbClr val="FFFFFF"/>
                </a:highlight>
              </a:rPr>
              <a:t>Awoyera, P.O. and Adesina, A., 2020. Plastic wastes to construction products: Status, limitations and future perspective. </a:t>
            </a:r>
            <a:r>
              <a:rPr lang="en-GB" sz="1100" i="1">
                <a:solidFill>
                  <a:schemeClr val="dk1"/>
                </a:solidFill>
              </a:rPr>
              <a:t>Case Studies in Construction Materials</a:t>
            </a:r>
            <a:r>
              <a:rPr lang="en-GB" sz="1100">
                <a:solidFill>
                  <a:schemeClr val="dk1"/>
                </a:solidFill>
              </a:rPr>
              <a:t>, </a:t>
            </a:r>
            <a:r>
              <a:rPr lang="en-GB" sz="1100" i="1">
                <a:solidFill>
                  <a:schemeClr val="dk1"/>
                </a:solidFill>
              </a:rPr>
              <a:t>12</a:t>
            </a:r>
            <a:r>
              <a:rPr lang="en-GB" sz="1100">
                <a:solidFill>
                  <a:schemeClr val="dk1"/>
                </a:solidFill>
              </a:rPr>
              <a:t>, p.e00330.</a:t>
            </a:r>
            <a:endParaRPr sz="1100">
              <a:solidFill>
                <a:schemeClr val="dk1"/>
              </a:solidFill>
            </a:endParaRPr>
          </a:p>
          <a:p>
            <a:pPr marL="457200" lvl="0" indent="-304800" algn="l" rtl="0">
              <a:spcBef>
                <a:spcPts val="0"/>
              </a:spcBef>
              <a:spcAft>
                <a:spcPts val="0"/>
              </a:spcAft>
              <a:buClr>
                <a:schemeClr val="dk1"/>
              </a:buClr>
              <a:buSzPts val="1200"/>
              <a:buChar char="●"/>
            </a:pPr>
            <a:r>
              <a:rPr lang="en-GB" sz="1000">
                <a:solidFill>
                  <a:srgbClr val="222222"/>
                </a:solidFill>
                <a:highlight>
                  <a:srgbClr val="FFFFFF"/>
                </a:highlight>
              </a:rPr>
              <a:t> </a:t>
            </a:r>
            <a:endParaRPr sz="1000">
              <a:solidFill>
                <a:srgbClr val="222222"/>
              </a:solidFill>
              <a:highlight>
                <a:srgbClr val="FFFFFF"/>
              </a:highlight>
            </a:endParaRPr>
          </a:p>
          <a:p>
            <a:pPr marL="457200" lvl="0" indent="-304800" algn="l" rtl="0">
              <a:spcBef>
                <a:spcPts val="0"/>
              </a:spcBef>
              <a:spcAft>
                <a:spcPts val="0"/>
              </a:spcAft>
              <a:buClr>
                <a:schemeClr val="dk1"/>
              </a:buClr>
              <a:buSzPts val="1200"/>
              <a:buChar char="●"/>
            </a:pPr>
            <a:r>
              <a:rPr lang="en-GB" sz="1000">
                <a:solidFill>
                  <a:srgbClr val="222222"/>
                </a:solidFill>
                <a:highlight>
                  <a:srgbClr val="FFFFFF"/>
                </a:highlight>
              </a:rPr>
              <a:t>Awoyera, P.O. and Adesina, A., 2020. Plastic wastes to construction products: Status, limitations and future perspective. </a:t>
            </a:r>
            <a:r>
              <a:rPr lang="en-GB" sz="1100" i="1">
                <a:solidFill>
                  <a:schemeClr val="dk1"/>
                </a:solidFill>
              </a:rPr>
              <a:t>Case Studies in Construction Materials</a:t>
            </a:r>
            <a:r>
              <a:rPr lang="en-GB" sz="1100">
                <a:solidFill>
                  <a:schemeClr val="dk1"/>
                </a:solidFill>
              </a:rPr>
              <a:t>, </a:t>
            </a:r>
            <a:r>
              <a:rPr lang="en-GB" sz="1100" i="1">
                <a:solidFill>
                  <a:schemeClr val="dk1"/>
                </a:solidFill>
              </a:rPr>
              <a:t>12</a:t>
            </a:r>
            <a:r>
              <a:rPr lang="en-GB" sz="1100">
                <a:solidFill>
                  <a:schemeClr val="dk1"/>
                </a:solidFill>
              </a:rPr>
              <a:t>, p.e00330.</a:t>
            </a:r>
            <a:endParaRPr sz="1100">
              <a:solidFill>
                <a:schemeClr val="dk1"/>
              </a:solidFill>
            </a:endParaRPr>
          </a:p>
          <a:p>
            <a:pPr marL="457200" lvl="0" indent="-304800" algn="l" rtl="0">
              <a:spcBef>
                <a:spcPts val="0"/>
              </a:spcBef>
              <a:spcAft>
                <a:spcPts val="0"/>
              </a:spcAft>
              <a:buClr>
                <a:schemeClr val="dk1"/>
              </a:buClr>
              <a:buSzPts val="1200"/>
              <a:buChar char="●"/>
            </a:pPr>
            <a:r>
              <a:rPr lang="en-GB" sz="1000">
                <a:solidFill>
                  <a:srgbClr val="222222"/>
                </a:solidFill>
                <a:highlight>
                  <a:srgbClr val="FFFFFF"/>
                </a:highlight>
              </a:rPr>
              <a:t>Qi, R., Jones, D.L., Li, Z., Liu, Q. and Yan, C., 2020. Behavior of microplastics and plastic film residues in the soil environment: A critical review. </a:t>
            </a:r>
            <a:r>
              <a:rPr lang="en-GB" sz="1100" i="1">
                <a:solidFill>
                  <a:schemeClr val="dk1"/>
                </a:solidFill>
              </a:rPr>
              <a:t>Science of the Total Environment</a:t>
            </a:r>
            <a:r>
              <a:rPr lang="en-GB" sz="1100">
                <a:solidFill>
                  <a:schemeClr val="dk1"/>
                </a:solidFill>
              </a:rPr>
              <a:t>, </a:t>
            </a:r>
            <a:r>
              <a:rPr lang="en-GB" sz="1100" i="1">
                <a:solidFill>
                  <a:schemeClr val="dk1"/>
                </a:solidFill>
              </a:rPr>
              <a:t>703</a:t>
            </a:r>
            <a:r>
              <a:rPr lang="en-GB" sz="1100">
                <a:solidFill>
                  <a:schemeClr val="dk1"/>
                </a:solidFill>
              </a:rPr>
              <a:t>, p.134722.</a:t>
            </a:r>
            <a:endParaRPr sz="1100">
              <a:solidFill>
                <a:schemeClr val="dk1"/>
              </a:solidFill>
            </a:endParaRPr>
          </a:p>
          <a:p>
            <a:pPr marL="457200" lvl="0" indent="-304800" algn="just" rtl="0">
              <a:lnSpc>
                <a:spcPct val="150000"/>
              </a:lnSpc>
              <a:spcBef>
                <a:spcPts val="0"/>
              </a:spcBef>
              <a:spcAft>
                <a:spcPts val="0"/>
              </a:spcAft>
              <a:buClr>
                <a:schemeClr val="dk1"/>
              </a:buClr>
              <a:buSzPts val="1200"/>
              <a:buChar char="●"/>
            </a:pPr>
            <a:r>
              <a:rPr lang="en-GB" sz="1200">
                <a:solidFill>
                  <a:schemeClr val="dk1"/>
                </a:solidFill>
              </a:rPr>
              <a:t>very.co.uk, 2022, </a:t>
            </a:r>
            <a:r>
              <a:rPr lang="en-GB" sz="1200" i="1">
                <a:solidFill>
                  <a:schemeClr val="dk1"/>
                </a:solidFill>
              </a:rPr>
              <a:t>Company profile of very,</a:t>
            </a:r>
            <a:r>
              <a:rPr lang="en-GB" sz="1200">
                <a:solidFill>
                  <a:schemeClr val="dk1"/>
                </a:solidFill>
              </a:rPr>
              <a:t> </a:t>
            </a:r>
            <a:r>
              <a:rPr lang="en-GB" sz="1200" i="1">
                <a:solidFill>
                  <a:schemeClr val="dk1"/>
                </a:solidFill>
              </a:rPr>
              <a:t>Accessed at;</a:t>
            </a:r>
            <a:r>
              <a:rPr lang="en-GB" sz="1200">
                <a:solidFill>
                  <a:schemeClr val="dk1"/>
                </a:solidFill>
                <a:uFill>
                  <a:noFill/>
                </a:uFill>
                <a:hlinkClick r:id="rId3">
                  <a:extLst>
                    <a:ext uri="{A12FA001-AC4F-418D-AE19-62706E023703}">
                      <ahyp:hlinkClr xmlns:ahyp="http://schemas.microsoft.com/office/drawing/2018/hyperlinkcolor" val="tx"/>
                    </a:ext>
                  </a:extLst>
                </a:hlinkClick>
              </a:rPr>
              <a:t> https://www.very.co.uk/</a:t>
            </a:r>
            <a:r>
              <a:rPr lang="en-GB" sz="1200">
                <a:solidFill>
                  <a:schemeClr val="dk1"/>
                </a:solidFill>
              </a:rPr>
              <a:t> </a:t>
            </a:r>
            <a:r>
              <a:rPr lang="en-GB" sz="1200" i="1">
                <a:solidFill>
                  <a:schemeClr val="dk1"/>
                </a:solidFill>
              </a:rPr>
              <a:t>[Accessed on: 4</a:t>
            </a:r>
            <a:r>
              <a:rPr lang="en-GB" sz="1200" i="1" baseline="30000">
                <a:solidFill>
                  <a:schemeClr val="dk1"/>
                </a:solidFill>
              </a:rPr>
              <a:t>th</a:t>
            </a:r>
            <a:r>
              <a:rPr lang="en-GB" sz="1200" i="1">
                <a:solidFill>
                  <a:schemeClr val="dk1"/>
                </a:solidFill>
              </a:rPr>
              <a:t> November, 2022</a:t>
            </a:r>
            <a:endParaRPr sz="12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3</TotalTime>
  <Words>2205</Words>
  <Application>Microsoft Office PowerPoint</Application>
  <PresentationFormat>On-screen Show (16:9)</PresentationFormat>
  <Paragraphs>74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IMPLEMENTING STRATEGY</vt:lpstr>
      <vt:lpstr>OVERVIEW OF THE COMPANY </vt:lpstr>
      <vt:lpstr>PowerPoint Presentation</vt:lpstr>
      <vt:lpstr>Mission</vt:lpstr>
      <vt:lpstr>PowerPoint Presentation</vt:lpstr>
      <vt:lpstr>OBJECTIVES</vt:lpstr>
      <vt:lpstr>PowerPoint Presentation</vt:lpstr>
      <vt:lpstr>FINDINGS OF ENVIRONMENTAL ANALYSIS</vt:lpstr>
      <vt:lpstr>REFERENCE LIST</vt:lpstr>
      <vt:lpstr>PRESENTATION TRANSCRIPT 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STRATEGY</dc:title>
  <dc:creator>Sunny</dc:creator>
  <cp:lastModifiedBy>Suman Kundu</cp:lastModifiedBy>
  <cp:revision>3</cp:revision>
  <dcterms:modified xsi:type="dcterms:W3CDTF">2023-08-30T03:37:35Z</dcterms:modified>
</cp:coreProperties>
</file>