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ea0c24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ea0c24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6ea0c248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6ea0c248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6ea0c248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6ea0c24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6ea0c24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6ea0c24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ea0c24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6ea0c24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6ea0c24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6ea0c24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6ea0c248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6ea0c24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6ea0c248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6ea0c248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6ea0c248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6ea0c248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6ea0c248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6ea0c248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a58e029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a58e029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6ea0c248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6ea0c248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6ea0c248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6ea0c248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a58e029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a58e029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a58e029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a58e029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6e87d56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6e87d56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6e87d56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6e87d56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6ea0c2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6ea0c2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6ea0c24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6ea0c24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6ea0c24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6ea0c24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10275" y="1758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3200">
                <a:solidFill>
                  <a:schemeClr val="dk1"/>
                </a:solidFill>
                <a:latin typeface="Calibri"/>
                <a:ea typeface="Calibri"/>
                <a:cs typeface="Calibri"/>
                <a:sym typeface="Calibri"/>
              </a:rPr>
              <a:t>Analytical CRM Development for a Bank</a:t>
            </a:r>
            <a:endParaRPr sz="3600">
              <a:latin typeface="Calibri"/>
              <a:ea typeface="Calibri"/>
              <a:cs typeface="Calibri"/>
              <a:sym typeface="Calibri"/>
            </a:endParaRPr>
          </a:p>
        </p:txBody>
      </p:sp>
      <p:sp>
        <p:nvSpPr>
          <p:cNvPr id="55" name="Google Shape;55;p13"/>
          <p:cNvSpPr txBox="1"/>
          <p:nvPr/>
        </p:nvSpPr>
        <p:spPr>
          <a:xfrm>
            <a:off x="6162875" y="3750375"/>
            <a:ext cx="2889900" cy="10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Calibri"/>
                <a:ea typeface="Calibri"/>
                <a:cs typeface="Calibri"/>
                <a:sym typeface="Calibri"/>
              </a:rPr>
              <a:t>Suman Sariga M 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 sz="1900">
                <a:solidFill>
                  <a:schemeClr val="dk1"/>
                </a:solidFill>
                <a:latin typeface="Calibri"/>
                <a:ea typeface="Calibri"/>
                <a:cs typeface="Calibri"/>
                <a:sym typeface="Calibri"/>
              </a:rPr>
              <a:t>10/07/2024</a:t>
            </a:r>
            <a:endParaRPr sz="1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396825" y="-313350"/>
            <a:ext cx="4695300" cy="3736200"/>
          </a:xfrm>
          <a:prstGeom prst="rect">
            <a:avLst/>
          </a:prstGeom>
        </p:spPr>
        <p:txBody>
          <a:bodyPr anchorCtr="0" anchor="b" bIns="91425" lIns="91425" spcFirstLastPara="1" rIns="91425" wrap="square" tIns="91425">
            <a:noAutofit/>
          </a:bodyPr>
          <a:lstStyle/>
          <a:p>
            <a:pPr indent="-342900" lvl="0" marL="457200" rtl="0" algn="l">
              <a:spcBef>
                <a:spcPts val="1500"/>
              </a:spcBef>
              <a:spcAft>
                <a:spcPts val="0"/>
              </a:spcAft>
              <a:buSzPts val="1800"/>
              <a:buFont typeface="Calibri"/>
              <a:buChar char="●"/>
            </a:pPr>
            <a:r>
              <a:rPr lang="en" sz="1800">
                <a:latin typeface="Calibri"/>
                <a:ea typeface="Calibri"/>
                <a:cs typeface="Calibri"/>
                <a:sym typeface="Calibri"/>
              </a:rPr>
              <a:t>Fair: 685 customers have exited.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Poor: 520 customers have exited.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Good: 452 customers have exited.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Very Good: 252 customers have exited.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Excellent: 128 customers have exited.</a:t>
            </a:r>
            <a:endParaRPr sz="1800"/>
          </a:p>
        </p:txBody>
      </p:sp>
      <p:sp>
        <p:nvSpPr>
          <p:cNvPr id="126" name="Google Shape;126;p22"/>
          <p:cNvSpPr txBox="1"/>
          <p:nvPr>
            <p:ph idx="1" type="subTitle"/>
          </p:nvPr>
        </p:nvSpPr>
        <p:spPr>
          <a:xfrm>
            <a:off x="334100" y="46402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Exited Customers by Credit Score Segment</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127" name="Google Shape;127;p22"/>
          <p:cNvPicPr preferRelativeResize="0"/>
          <p:nvPr/>
        </p:nvPicPr>
        <p:blipFill>
          <a:blip r:embed="rId3">
            <a:alphaModFix/>
          </a:blip>
          <a:stretch>
            <a:fillRect/>
          </a:stretch>
        </p:blipFill>
        <p:spPr>
          <a:xfrm>
            <a:off x="5257900" y="1648850"/>
            <a:ext cx="3710425"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 name="Shape 131"/>
        <p:cNvGrpSpPr/>
        <p:nvPr/>
      </p:nvGrpSpPr>
      <p:grpSpPr>
        <a:xfrm>
          <a:off x="0" y="0"/>
          <a:ext cx="0" cy="0"/>
          <a:chOff x="0" y="0"/>
          <a:chExt cx="0" cy="0"/>
        </a:xfrm>
      </p:grpSpPr>
      <p:sp>
        <p:nvSpPr>
          <p:cNvPr id="132" name="Google Shape;132;p23"/>
          <p:cNvSpPr txBox="1"/>
          <p:nvPr>
            <p:ph type="ctrTitle"/>
          </p:nvPr>
        </p:nvSpPr>
        <p:spPr>
          <a:xfrm>
            <a:off x="334100" y="1044200"/>
            <a:ext cx="4695300" cy="3337500"/>
          </a:xfrm>
          <a:prstGeom prst="rect">
            <a:avLst/>
          </a:prstGeom>
        </p:spPr>
        <p:txBody>
          <a:bodyPr anchorCtr="0" anchor="b" bIns="91425" lIns="91425" spcFirstLastPara="1" rIns="91425" wrap="square" tIns="91425">
            <a:noAutofit/>
          </a:bodyPr>
          <a:lstStyle/>
          <a:p>
            <a:pPr indent="-342900" lvl="0" marL="457200" rtl="0" algn="l">
              <a:spcBef>
                <a:spcPts val="1200"/>
              </a:spcBef>
              <a:spcAft>
                <a:spcPts val="0"/>
              </a:spcAft>
              <a:buSzPts val="1800"/>
              <a:buFont typeface="Calibri"/>
              <a:buChar char="●"/>
            </a:pPr>
            <a:r>
              <a:rPr lang="en" sz="1800">
                <a:latin typeface="Calibri"/>
                <a:ea typeface="Calibri"/>
                <a:cs typeface="Calibri"/>
                <a:sym typeface="Calibri"/>
              </a:rPr>
              <a:t>There is a clear trend of declining average tenure from 2016 to 2019 across all age groups (18-30, 31-50, 50+). This suggests that customers are staying with the bank for shorter durations over the years, indicating potential challenges in customer retention.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Younger age groups (18-30) consistently show shorter average tenure compared to older age groups (31-50, 50+).</a:t>
            </a:r>
            <a:endParaRPr sz="1800">
              <a:latin typeface="Calibri"/>
              <a:ea typeface="Calibri"/>
              <a:cs typeface="Calibri"/>
              <a:sym typeface="Calibri"/>
            </a:endParaRPr>
          </a:p>
        </p:txBody>
      </p:sp>
      <p:sp>
        <p:nvSpPr>
          <p:cNvPr id="133" name="Google Shape;133;p23"/>
          <p:cNvSpPr txBox="1"/>
          <p:nvPr>
            <p:ph idx="1" type="subTitle"/>
          </p:nvPr>
        </p:nvSpPr>
        <p:spPr>
          <a:xfrm>
            <a:off x="334100" y="46402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Average Tenure by Year and Age Bucket</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134" name="Google Shape;134;p23"/>
          <p:cNvPicPr preferRelativeResize="0"/>
          <p:nvPr/>
        </p:nvPicPr>
        <p:blipFill>
          <a:blip r:embed="rId3">
            <a:alphaModFix/>
          </a:blip>
          <a:stretch>
            <a:fillRect/>
          </a:stretch>
        </p:blipFill>
        <p:spPr>
          <a:xfrm>
            <a:off x="5419175" y="1738450"/>
            <a:ext cx="3557450" cy="240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24"/>
          <p:cNvSpPr txBox="1"/>
          <p:nvPr>
            <p:ph type="ctrTitle"/>
          </p:nvPr>
        </p:nvSpPr>
        <p:spPr>
          <a:xfrm>
            <a:off x="334100" y="1044200"/>
            <a:ext cx="4695300" cy="33375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Long-term customers (7 years) tend to maintain slightly higher average balances compared to new and medium-term customers (3-6 years).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There is variation in average estimated salaries across tenure groups, with medium-term customers showing the highest average salary.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Higher average balances among long-term customers indicate potentially deeper financial relationships and stronger loyalty.</a:t>
            </a:r>
            <a:endParaRPr sz="1800">
              <a:latin typeface="Calibri"/>
              <a:ea typeface="Calibri"/>
              <a:cs typeface="Calibri"/>
              <a:sym typeface="Calibri"/>
            </a:endParaRPr>
          </a:p>
        </p:txBody>
      </p:sp>
      <p:sp>
        <p:nvSpPr>
          <p:cNvPr id="140" name="Google Shape;140;p24"/>
          <p:cNvSpPr txBox="1"/>
          <p:nvPr>
            <p:ph idx="1" type="subTitle"/>
          </p:nvPr>
        </p:nvSpPr>
        <p:spPr>
          <a:xfrm>
            <a:off x="334100" y="464025"/>
            <a:ext cx="85206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chemeClr val="dk1"/>
                </a:solidFill>
                <a:latin typeface="Calibri"/>
                <a:ea typeface="Calibri"/>
                <a:cs typeface="Calibri"/>
                <a:sym typeface="Calibri"/>
              </a:rPr>
              <a:t>Customer Behavior Analysis</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141" name="Google Shape;141;p24"/>
          <p:cNvPicPr preferRelativeResize="0"/>
          <p:nvPr/>
        </p:nvPicPr>
        <p:blipFill>
          <a:blip r:embed="rId3">
            <a:alphaModFix/>
          </a:blip>
          <a:stretch>
            <a:fillRect/>
          </a:stretch>
        </p:blipFill>
        <p:spPr>
          <a:xfrm>
            <a:off x="5360950" y="1409025"/>
            <a:ext cx="3630650" cy="275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 name="Shape 145"/>
        <p:cNvGrpSpPr/>
        <p:nvPr/>
      </p:nvGrpSpPr>
      <p:grpSpPr>
        <a:xfrm>
          <a:off x="0" y="0"/>
          <a:ext cx="0" cy="0"/>
          <a:chOff x="0" y="0"/>
          <a:chExt cx="0" cy="0"/>
        </a:xfrm>
      </p:grpSpPr>
      <p:sp>
        <p:nvSpPr>
          <p:cNvPr id="146" name="Google Shape;146;p25"/>
          <p:cNvSpPr txBox="1"/>
          <p:nvPr>
            <p:ph type="ctrTitle"/>
          </p:nvPr>
        </p:nvSpPr>
        <p:spPr>
          <a:xfrm>
            <a:off x="334100" y="1044200"/>
            <a:ext cx="4695300" cy="3337500"/>
          </a:xfrm>
          <a:prstGeom prst="rect">
            <a:avLst/>
          </a:prstGeom>
        </p:spPr>
        <p:txBody>
          <a:bodyPr anchorCtr="0" anchor="b" bIns="91425" lIns="91425" spcFirstLastPara="1" rIns="91425" wrap="square" tIns="91425">
            <a:noAutofit/>
          </a:bodyPr>
          <a:lstStyle/>
          <a:p>
            <a:pPr indent="-342900" lvl="0" marL="457200" rtl="0" algn="l">
              <a:spcBef>
                <a:spcPts val="1200"/>
              </a:spcBef>
              <a:spcAft>
                <a:spcPts val="0"/>
              </a:spcAft>
              <a:buSzPts val="1800"/>
              <a:buFont typeface="Calibri"/>
              <a:buChar char="●"/>
            </a:pPr>
            <a:r>
              <a:rPr lang="en" sz="1800">
                <a:latin typeface="Calibri"/>
                <a:ea typeface="Calibri"/>
                <a:cs typeface="Calibri"/>
                <a:sym typeface="Calibri"/>
              </a:rPr>
              <a:t>There are 5,151 active customers and 7,055 credit card holders. This indicates that a significant portion of active customers are also credit card holders.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Since a large number of customers hold credit cards, there is potential to cross-sell other banking products to these customers. For example, promoting loan products, savings accounts, or investment services to credit card holders could be beneficial.</a:t>
            </a:r>
            <a:endParaRPr sz="1800">
              <a:latin typeface="Calibri"/>
              <a:ea typeface="Calibri"/>
              <a:cs typeface="Calibri"/>
              <a:sym typeface="Calibri"/>
            </a:endParaRPr>
          </a:p>
        </p:txBody>
      </p:sp>
      <p:sp>
        <p:nvSpPr>
          <p:cNvPr id="147" name="Google Shape;147;p25"/>
          <p:cNvSpPr txBox="1"/>
          <p:nvPr>
            <p:ph idx="1" type="subTitle"/>
          </p:nvPr>
        </p:nvSpPr>
        <p:spPr>
          <a:xfrm>
            <a:off x="334100" y="46402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Product Affinity Study</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148" name="Google Shape;148;p25"/>
          <p:cNvPicPr preferRelativeResize="0"/>
          <p:nvPr/>
        </p:nvPicPr>
        <p:blipFill>
          <a:blip r:embed="rId3">
            <a:alphaModFix/>
          </a:blip>
          <a:stretch>
            <a:fillRect/>
          </a:stretch>
        </p:blipFill>
        <p:spPr>
          <a:xfrm>
            <a:off x="5793225" y="1832550"/>
            <a:ext cx="2647950" cy="24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2" name="Shape 152"/>
        <p:cNvGrpSpPr/>
        <p:nvPr/>
      </p:nvGrpSpPr>
      <p:grpSpPr>
        <a:xfrm>
          <a:off x="0" y="0"/>
          <a:ext cx="0" cy="0"/>
          <a:chOff x="0" y="0"/>
          <a:chExt cx="0" cy="0"/>
        </a:xfrm>
      </p:grpSpPr>
      <p:sp>
        <p:nvSpPr>
          <p:cNvPr id="153" name="Google Shape;153;p26"/>
          <p:cNvSpPr txBox="1"/>
          <p:nvPr>
            <p:ph idx="1" type="subTitle"/>
          </p:nvPr>
        </p:nvSpPr>
        <p:spPr>
          <a:xfrm>
            <a:off x="334100" y="360950"/>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Customer Exit Reasons</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154" name="Google Shape;154;p26"/>
          <p:cNvPicPr preferRelativeResize="0"/>
          <p:nvPr/>
        </p:nvPicPr>
        <p:blipFill>
          <a:blip r:embed="rId3">
            <a:alphaModFix/>
          </a:blip>
          <a:stretch>
            <a:fillRect/>
          </a:stretch>
        </p:blipFill>
        <p:spPr>
          <a:xfrm>
            <a:off x="5320625" y="1283500"/>
            <a:ext cx="3768000" cy="3582074"/>
          </a:xfrm>
          <a:prstGeom prst="rect">
            <a:avLst/>
          </a:prstGeom>
          <a:noFill/>
          <a:ln>
            <a:noFill/>
          </a:ln>
        </p:spPr>
      </p:pic>
      <p:sp>
        <p:nvSpPr>
          <p:cNvPr id="155" name="Google Shape;155;p26"/>
          <p:cNvSpPr txBox="1"/>
          <p:nvPr/>
        </p:nvSpPr>
        <p:spPr>
          <a:xfrm>
            <a:off x="127825" y="706263"/>
            <a:ext cx="5089800" cy="4263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t/>
            </a:r>
            <a:endParaRPr sz="1700">
              <a:solidFill>
                <a:schemeClr val="dk1"/>
              </a:solidFill>
              <a:latin typeface="Calibri"/>
              <a:ea typeface="Calibri"/>
              <a:cs typeface="Calibri"/>
              <a:sym typeface="Calibri"/>
            </a:endParaRPr>
          </a:p>
          <a:p>
            <a:pPr indent="-336550" lvl="0" marL="457200" rtl="0" algn="l">
              <a:spcBef>
                <a:spcPts val="12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Customers with shorter tenure duration might also indicate higher churn risk, especially if combined with other factors like low balance or fewer products used.</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Customers who have exited typically have lower average tenures compared to those who haven't exited.</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Customers who are marked as inactive (IsActiveMember = 0) may be at higher risk of churn.</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average credit scores, Average balance and estimated salary among customers who exited vary widely,indicating that financial metrics alone may not directly correlate with churn.</a:t>
            </a:r>
            <a:endParaRPr sz="1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27"/>
          <p:cNvSpPr txBox="1"/>
          <p:nvPr>
            <p:ph idx="1" type="subTitle"/>
          </p:nvPr>
        </p:nvSpPr>
        <p:spPr>
          <a:xfrm>
            <a:off x="92050" y="13407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Recommendations</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
        <p:nvSpPr>
          <p:cNvPr id="161" name="Google Shape;161;p27"/>
          <p:cNvSpPr txBox="1"/>
          <p:nvPr/>
        </p:nvSpPr>
        <p:spPr>
          <a:xfrm>
            <a:off x="134700" y="363900"/>
            <a:ext cx="8874600" cy="4587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t/>
            </a:r>
            <a:endParaRPr sz="1700">
              <a:solidFill>
                <a:schemeClr val="dk1"/>
              </a:solidFill>
              <a:latin typeface="Calibri"/>
              <a:ea typeface="Calibri"/>
              <a:cs typeface="Calibri"/>
              <a:sym typeface="Calibri"/>
            </a:endParaRPr>
          </a:p>
          <a:p>
            <a:pPr indent="0" lvl="0" marL="0" rtl="0" algn="l">
              <a:spcBef>
                <a:spcPts val="1200"/>
              </a:spcBef>
              <a:spcAft>
                <a:spcPts val="0"/>
              </a:spcAft>
              <a:buNone/>
            </a:pPr>
            <a:r>
              <a:rPr b="1" lang="en">
                <a:solidFill>
                  <a:schemeClr val="dk1"/>
                </a:solidFill>
                <a:latin typeface="Calibri"/>
                <a:ea typeface="Calibri"/>
                <a:cs typeface="Calibri"/>
                <a:sym typeface="Calibri"/>
              </a:rPr>
              <a:t>Personalized Loyalty Programs for Older Customers (Germany)</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Implement personalized loyalty programs or exclusive offers tailored to the needs and preferences of older customers in Germany.</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a:solidFill>
                  <a:schemeClr val="dk1"/>
                </a:solidFill>
                <a:latin typeface="Calibri"/>
                <a:ea typeface="Calibri"/>
                <a:cs typeface="Calibri"/>
                <a:sym typeface="Calibri"/>
              </a:rPr>
              <a:t>Enhanced Engagement for Medium-Aged Female Customers in France and Germany:</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Develop targeted marketing campaigns that highlight personalized financial advice or investment opportunities for medium-aged female customers (31-50 age group) in both France and Germany.</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a:solidFill>
                  <a:schemeClr val="dk1"/>
                </a:solidFill>
                <a:latin typeface="Calibri"/>
                <a:ea typeface="Calibri"/>
                <a:cs typeface="Calibri"/>
                <a:sym typeface="Calibri"/>
              </a:rPr>
              <a:t>Improved Value Propositions for Younger Customers in Spain and France:</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Introduce innovative digital banking solutions and mobile app features that cater to the preferences and tech-savvy behaviors of younger customers (18-30 age group) in Spain and France.</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a:solidFill>
                  <a:schemeClr val="dk1"/>
                </a:solidFill>
                <a:latin typeface="Calibri"/>
                <a:ea typeface="Calibri"/>
                <a:cs typeface="Calibri"/>
                <a:sym typeface="Calibri"/>
              </a:rPr>
              <a:t>Cross-Functional Collaboration and Training:</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Foster collaboration between marketing, customer service, and product development teams to ensure cohesive strategies that align with customer retention goals.</a:t>
            </a:r>
            <a:endParaRPr b="1"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28"/>
          <p:cNvSpPr txBox="1"/>
          <p:nvPr>
            <p:ph idx="1" type="subTitle"/>
          </p:nvPr>
        </p:nvSpPr>
        <p:spPr>
          <a:xfrm>
            <a:off x="311700" y="183097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6000">
                <a:solidFill>
                  <a:schemeClr val="dk1"/>
                </a:solidFill>
                <a:latin typeface="Calibri"/>
                <a:ea typeface="Calibri"/>
                <a:cs typeface="Calibri"/>
                <a:sym typeface="Calibri"/>
              </a:rPr>
              <a:t>Reports</a:t>
            </a:r>
            <a:endParaRPr b="1" sz="60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52400" y="152400"/>
            <a:ext cx="8842976"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152400" y="152400"/>
            <a:ext cx="8780401"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152400" y="152400"/>
            <a:ext cx="886384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20575"/>
            <a:ext cx="8520600" cy="2002800"/>
          </a:xfrm>
          <a:prstGeom prst="rect">
            <a:avLst/>
          </a:prstGeom>
        </p:spPr>
        <p:txBody>
          <a:bodyPr anchorCtr="0" anchor="b" bIns="91425" lIns="91425" spcFirstLastPara="1" rIns="91425" wrap="square" tIns="91425">
            <a:normAutofit fontScale="90000"/>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343534" lvl="0" marL="457200" rtl="0" algn="l">
              <a:spcBef>
                <a:spcPts val="0"/>
              </a:spcBef>
              <a:spcAft>
                <a:spcPts val="0"/>
              </a:spcAft>
              <a:buSzPct val="100000"/>
              <a:buFont typeface="Calibri"/>
              <a:buChar char="❖"/>
            </a:pPr>
            <a:r>
              <a:rPr lang="en" sz="2011">
                <a:latin typeface="Calibri"/>
                <a:ea typeface="Calibri"/>
                <a:cs typeface="Calibri"/>
                <a:sym typeface="Calibri"/>
              </a:rPr>
              <a:t>You are an analytical CRM (Customer Relationship Management) specialist hired by a bank to extract meaningful insights from various customer-related datasets. </a:t>
            </a:r>
            <a:endParaRPr sz="2011">
              <a:latin typeface="Calibri"/>
              <a:ea typeface="Calibri"/>
              <a:cs typeface="Calibri"/>
              <a:sym typeface="Calibri"/>
            </a:endParaRPr>
          </a:p>
          <a:p>
            <a:pPr indent="0" lvl="0" marL="457200" rtl="0" algn="l">
              <a:spcBef>
                <a:spcPts val="0"/>
              </a:spcBef>
              <a:spcAft>
                <a:spcPts val="0"/>
              </a:spcAft>
              <a:buNone/>
            </a:pPr>
            <a:r>
              <a:t/>
            </a:r>
            <a:endParaRPr sz="2011">
              <a:latin typeface="Calibri"/>
              <a:ea typeface="Calibri"/>
              <a:cs typeface="Calibri"/>
              <a:sym typeface="Calibri"/>
            </a:endParaRPr>
          </a:p>
          <a:p>
            <a:pPr indent="-343534" lvl="0" marL="457200" rtl="0" algn="l">
              <a:spcBef>
                <a:spcPts val="0"/>
              </a:spcBef>
              <a:spcAft>
                <a:spcPts val="0"/>
              </a:spcAft>
              <a:buSzPct val="100000"/>
              <a:buFont typeface="Calibri"/>
              <a:buChar char="❖"/>
            </a:pPr>
            <a:r>
              <a:rPr lang="en" sz="2011">
                <a:latin typeface="Calibri"/>
                <a:ea typeface="Calibri"/>
                <a:cs typeface="Calibri"/>
                <a:sym typeface="Calibri"/>
              </a:rPr>
              <a:t>The bank aims to reduce customer churn, improve service delivery, and enhance customer satisfaction. They have provided you with datasets including customer demographics, transaction details, customer exit information, and active customer profiles.</a:t>
            </a:r>
            <a:endParaRPr sz="5611">
              <a:latin typeface="Calibri"/>
              <a:ea typeface="Calibri"/>
              <a:cs typeface="Calibri"/>
              <a:sym typeface="Calibri"/>
            </a:endParaRPr>
          </a:p>
        </p:txBody>
      </p:sp>
      <p:sp>
        <p:nvSpPr>
          <p:cNvPr id="61" name="Google Shape;61;p14"/>
          <p:cNvSpPr txBox="1"/>
          <p:nvPr>
            <p:ph idx="1" type="subTitle"/>
          </p:nvPr>
        </p:nvSpPr>
        <p:spPr>
          <a:xfrm>
            <a:off x="356500" y="589450"/>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2400">
                <a:solidFill>
                  <a:schemeClr val="dk1"/>
                </a:solidFill>
                <a:latin typeface="Calibri"/>
                <a:ea typeface="Calibri"/>
                <a:cs typeface="Calibri"/>
                <a:sym typeface="Calibri"/>
              </a:rPr>
              <a:t>Problem Statement</a:t>
            </a: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152400" y="152400"/>
            <a:ext cx="8822125"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latin typeface="Calibri"/>
                <a:ea typeface="Calibri"/>
                <a:cs typeface="Calibri"/>
                <a:sym typeface="Calibri"/>
              </a:rPr>
              <a:t>Thank You</a:t>
            </a:r>
            <a:endParaRPr b="1" sz="6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79125" y="731100"/>
            <a:ext cx="8520600" cy="3802200"/>
          </a:xfrm>
          <a:prstGeom prst="rect">
            <a:avLst/>
          </a:prstGeom>
        </p:spPr>
        <p:txBody>
          <a:bodyPr anchorCtr="0" anchor="b" bIns="91425" lIns="91425" spcFirstLastPara="1" rIns="91425" wrap="square" tIns="91425">
            <a:normAutofit fontScale="90000"/>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0" rtl="0" algn="l">
              <a:lnSpc>
                <a:spcPct val="150000"/>
              </a:lnSpc>
              <a:spcBef>
                <a:spcPts val="0"/>
              </a:spcBef>
              <a:spcAft>
                <a:spcPts val="0"/>
              </a:spcAft>
              <a:buNone/>
            </a:pPr>
            <a:r>
              <a:t/>
            </a:r>
            <a:endParaRPr b="1" sz="1888">
              <a:latin typeface="Calibri"/>
              <a:ea typeface="Calibri"/>
              <a:cs typeface="Calibri"/>
              <a:sym typeface="Calibri"/>
            </a:endParaRPr>
          </a:p>
          <a:p>
            <a:pPr indent="-342900" lvl="0" marL="457200" rtl="0" algn="l">
              <a:spcBef>
                <a:spcPts val="1000"/>
              </a:spcBef>
              <a:spcAft>
                <a:spcPts val="0"/>
              </a:spcAft>
              <a:buSzPct val="100000"/>
              <a:buFont typeface="Calibri"/>
              <a:buChar char="❖"/>
            </a:pPr>
            <a:r>
              <a:rPr b="1" lang="en" sz="2000">
                <a:latin typeface="Calibri"/>
                <a:ea typeface="Calibri"/>
                <a:cs typeface="Calibri"/>
                <a:sym typeface="Calibri"/>
              </a:rPr>
              <a:t>Key Metrics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Distribution of Balances Across Different Regions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Customer Growth Trends by Year</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Geographic Market Trends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Customer Exit Analysis by Products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Customer Exit Analysis by Average Balance</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Exited Customers by Credit Score Segment</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Average Tenure by Year and Age Bucket</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Customer Behavior Analysis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Product Affinity Study</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Customer Exit Reasons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Recommendations</a:t>
            </a:r>
            <a:endParaRPr b="1" sz="2000">
              <a:latin typeface="Calibri"/>
              <a:ea typeface="Calibri"/>
              <a:cs typeface="Calibri"/>
              <a:sym typeface="Calibri"/>
            </a:endParaRPr>
          </a:p>
          <a:p>
            <a:pPr indent="-342900" lvl="0" marL="457200" rtl="0" algn="l">
              <a:spcBef>
                <a:spcPts val="0"/>
              </a:spcBef>
              <a:spcAft>
                <a:spcPts val="0"/>
              </a:spcAft>
              <a:buSzPct val="100000"/>
              <a:buFont typeface="Calibri"/>
              <a:buChar char="❖"/>
            </a:pPr>
            <a:r>
              <a:rPr b="1" lang="en" sz="2000">
                <a:latin typeface="Calibri"/>
                <a:ea typeface="Calibri"/>
                <a:cs typeface="Calibri"/>
                <a:sym typeface="Calibri"/>
              </a:rPr>
              <a:t>Reports</a:t>
            </a:r>
            <a:endParaRPr b="1" sz="2000">
              <a:latin typeface="Calibri"/>
              <a:ea typeface="Calibri"/>
              <a:cs typeface="Calibri"/>
              <a:sym typeface="Calibri"/>
            </a:endParaRPr>
          </a:p>
        </p:txBody>
      </p:sp>
      <p:sp>
        <p:nvSpPr>
          <p:cNvPr id="67" name="Google Shape;67;p15"/>
          <p:cNvSpPr txBox="1"/>
          <p:nvPr>
            <p:ph idx="1" type="subTitle"/>
          </p:nvPr>
        </p:nvSpPr>
        <p:spPr>
          <a:xfrm>
            <a:off x="260450" y="1064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2400">
                <a:solidFill>
                  <a:schemeClr val="dk1"/>
                </a:solidFill>
                <a:latin typeface="Calibri"/>
                <a:ea typeface="Calibri"/>
                <a:cs typeface="Calibri"/>
                <a:sym typeface="Calibri"/>
              </a:rPr>
              <a:t>Agenda</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420575"/>
            <a:ext cx="8520600" cy="20028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73" name="Google Shape;73;p16"/>
          <p:cNvSpPr txBox="1"/>
          <p:nvPr>
            <p:ph idx="1" type="subTitle"/>
          </p:nvPr>
        </p:nvSpPr>
        <p:spPr>
          <a:xfrm>
            <a:off x="334088" y="131950"/>
            <a:ext cx="8520600" cy="792600"/>
          </a:xfrm>
          <a:prstGeom prst="rect">
            <a:avLst/>
          </a:prstGeom>
        </p:spPr>
        <p:txBody>
          <a:bodyPr anchorCtr="0" anchor="t" bIns="91425" lIns="91425" spcFirstLastPara="1" rIns="91425" wrap="square" tIns="91425">
            <a:normAutofit fontScale="25000" lnSpcReduction="10000"/>
          </a:bodyPr>
          <a:lstStyle/>
          <a:p>
            <a:pPr indent="0" lvl="0" marL="0" rtl="0" algn="ctr">
              <a:lnSpc>
                <a:spcPct val="150000"/>
              </a:lnSpc>
              <a:spcBef>
                <a:spcPts val="0"/>
              </a:spcBef>
              <a:spcAft>
                <a:spcPts val="0"/>
              </a:spcAft>
              <a:buNone/>
            </a:pPr>
            <a:r>
              <a:rPr b="1" lang="en" sz="9600">
                <a:solidFill>
                  <a:schemeClr val="dk1"/>
                </a:solidFill>
                <a:latin typeface="Calibri"/>
                <a:ea typeface="Calibri"/>
                <a:cs typeface="Calibri"/>
                <a:sym typeface="Calibri"/>
              </a:rPr>
              <a:t>Key Metrics</a:t>
            </a:r>
            <a:endParaRPr b="1" sz="96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242550" y="1299438"/>
            <a:ext cx="1600200" cy="1028700"/>
          </a:xfrm>
          <a:prstGeom prst="rect">
            <a:avLst/>
          </a:prstGeom>
          <a:noFill/>
          <a:ln>
            <a:noFill/>
          </a:ln>
        </p:spPr>
      </p:pic>
      <p:pic>
        <p:nvPicPr>
          <p:cNvPr id="75" name="Google Shape;75;p16"/>
          <p:cNvPicPr preferRelativeResize="0"/>
          <p:nvPr/>
        </p:nvPicPr>
        <p:blipFill>
          <a:blip r:embed="rId4">
            <a:alphaModFix/>
          </a:blip>
          <a:stretch>
            <a:fillRect/>
          </a:stretch>
        </p:blipFill>
        <p:spPr>
          <a:xfrm>
            <a:off x="2495650" y="1304188"/>
            <a:ext cx="1609725" cy="1019175"/>
          </a:xfrm>
          <a:prstGeom prst="rect">
            <a:avLst/>
          </a:prstGeom>
          <a:noFill/>
          <a:ln>
            <a:noFill/>
          </a:ln>
        </p:spPr>
      </p:pic>
      <p:pic>
        <p:nvPicPr>
          <p:cNvPr id="76" name="Google Shape;76;p16"/>
          <p:cNvPicPr preferRelativeResize="0"/>
          <p:nvPr/>
        </p:nvPicPr>
        <p:blipFill>
          <a:blip r:embed="rId5">
            <a:alphaModFix/>
          </a:blip>
          <a:stretch>
            <a:fillRect/>
          </a:stretch>
        </p:blipFill>
        <p:spPr>
          <a:xfrm>
            <a:off x="4572000" y="1304188"/>
            <a:ext cx="1533525" cy="1019175"/>
          </a:xfrm>
          <a:prstGeom prst="rect">
            <a:avLst/>
          </a:prstGeom>
          <a:noFill/>
          <a:ln>
            <a:noFill/>
          </a:ln>
        </p:spPr>
      </p:pic>
      <p:pic>
        <p:nvPicPr>
          <p:cNvPr id="77" name="Google Shape;77;p16"/>
          <p:cNvPicPr preferRelativeResize="0"/>
          <p:nvPr/>
        </p:nvPicPr>
        <p:blipFill>
          <a:blip r:embed="rId6">
            <a:alphaModFix/>
          </a:blip>
          <a:stretch>
            <a:fillRect/>
          </a:stretch>
        </p:blipFill>
        <p:spPr>
          <a:xfrm>
            <a:off x="2495650" y="3315350"/>
            <a:ext cx="1609725" cy="1038225"/>
          </a:xfrm>
          <a:prstGeom prst="rect">
            <a:avLst/>
          </a:prstGeom>
          <a:noFill/>
          <a:ln>
            <a:noFill/>
          </a:ln>
        </p:spPr>
      </p:pic>
      <p:pic>
        <p:nvPicPr>
          <p:cNvPr id="78" name="Google Shape;78;p16"/>
          <p:cNvPicPr preferRelativeResize="0"/>
          <p:nvPr/>
        </p:nvPicPr>
        <p:blipFill>
          <a:blip r:embed="rId7">
            <a:alphaModFix/>
          </a:blip>
          <a:stretch>
            <a:fillRect/>
          </a:stretch>
        </p:blipFill>
        <p:spPr>
          <a:xfrm>
            <a:off x="279175" y="3324875"/>
            <a:ext cx="1609725" cy="1019175"/>
          </a:xfrm>
          <a:prstGeom prst="rect">
            <a:avLst/>
          </a:prstGeom>
          <a:noFill/>
          <a:ln>
            <a:noFill/>
          </a:ln>
        </p:spPr>
      </p:pic>
      <p:pic>
        <p:nvPicPr>
          <p:cNvPr id="79" name="Google Shape;79;p16"/>
          <p:cNvPicPr preferRelativeResize="0"/>
          <p:nvPr/>
        </p:nvPicPr>
        <p:blipFill>
          <a:blip r:embed="rId8">
            <a:alphaModFix/>
          </a:blip>
          <a:stretch>
            <a:fillRect/>
          </a:stretch>
        </p:blipFill>
        <p:spPr>
          <a:xfrm>
            <a:off x="4758275" y="3329638"/>
            <a:ext cx="1609725" cy="1009650"/>
          </a:xfrm>
          <a:prstGeom prst="rect">
            <a:avLst/>
          </a:prstGeom>
          <a:noFill/>
          <a:ln>
            <a:noFill/>
          </a:ln>
        </p:spPr>
      </p:pic>
      <p:pic>
        <p:nvPicPr>
          <p:cNvPr id="80" name="Google Shape;80;p16"/>
          <p:cNvPicPr preferRelativeResize="0"/>
          <p:nvPr/>
        </p:nvPicPr>
        <p:blipFill>
          <a:blip r:embed="rId9">
            <a:alphaModFix/>
          </a:blip>
          <a:stretch>
            <a:fillRect/>
          </a:stretch>
        </p:blipFill>
        <p:spPr>
          <a:xfrm>
            <a:off x="89475" y="864125"/>
            <a:ext cx="9009825" cy="366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sp>
        <p:nvSpPr>
          <p:cNvPr id="85" name="Google Shape;85;p17"/>
          <p:cNvSpPr txBox="1"/>
          <p:nvPr>
            <p:ph type="ctrTitle"/>
          </p:nvPr>
        </p:nvSpPr>
        <p:spPr>
          <a:xfrm>
            <a:off x="311700" y="1407125"/>
            <a:ext cx="3561900" cy="34812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86" name="Google Shape;86;p17"/>
          <p:cNvSpPr txBox="1"/>
          <p:nvPr>
            <p:ph idx="1" type="subTitle"/>
          </p:nvPr>
        </p:nvSpPr>
        <p:spPr>
          <a:xfrm>
            <a:off x="334100" y="48192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Distribution of Balances Across Different Regions</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
        <p:nvSpPr>
          <p:cNvPr id="87" name="Google Shape;87;p17"/>
          <p:cNvSpPr txBox="1"/>
          <p:nvPr/>
        </p:nvSpPr>
        <p:spPr>
          <a:xfrm>
            <a:off x="360975" y="1407125"/>
            <a:ext cx="4083900" cy="3363300"/>
          </a:xfrm>
          <a:prstGeom prst="rect">
            <a:avLst/>
          </a:prstGeom>
          <a:noFill/>
          <a:ln>
            <a:noFill/>
          </a:ln>
        </p:spPr>
        <p:txBody>
          <a:bodyPr anchorCtr="0" anchor="t" bIns="91425" lIns="91425" spcFirstLastPara="1" rIns="91425" wrap="square" tIns="91425">
            <a:spAutoFit/>
          </a:bodyPr>
          <a:lstStyle/>
          <a:p>
            <a:pPr indent="-342900" lvl="0" marL="457200" rtl="0" algn="l">
              <a:spcBef>
                <a:spcPts val="15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France exhibits the highest account balance among the regions at 311M, indicating a trend towards higher balances compared to Germany and Spain.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Germany exhibits the second highest account balance of 300M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Spain has account balances of 153M, suggesting the lowest balances among these regions.</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4738700" y="1548275"/>
            <a:ext cx="4083900" cy="282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8"/>
          <p:cNvSpPr txBox="1"/>
          <p:nvPr>
            <p:ph type="ctrTitle"/>
          </p:nvPr>
        </p:nvSpPr>
        <p:spPr>
          <a:xfrm>
            <a:off x="311700" y="1407125"/>
            <a:ext cx="3561900" cy="34812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94" name="Google Shape;94;p18"/>
          <p:cNvSpPr txBox="1"/>
          <p:nvPr>
            <p:ph idx="1" type="subTitle"/>
          </p:nvPr>
        </p:nvSpPr>
        <p:spPr>
          <a:xfrm>
            <a:off x="334100" y="481925"/>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Customer Growth Trends by Year</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
        <p:nvSpPr>
          <p:cNvPr id="95" name="Google Shape;95;p18"/>
          <p:cNvSpPr txBox="1"/>
          <p:nvPr/>
        </p:nvSpPr>
        <p:spPr>
          <a:xfrm>
            <a:off x="279175" y="1371275"/>
            <a:ext cx="3786900" cy="2724300"/>
          </a:xfrm>
          <a:prstGeom prst="rect">
            <a:avLst/>
          </a:prstGeom>
          <a:noFill/>
          <a:ln>
            <a:noFill/>
          </a:ln>
        </p:spPr>
        <p:txBody>
          <a:bodyPr anchorCtr="0" anchor="t" bIns="91425" lIns="91425" spcFirstLastPara="1" rIns="91425" wrap="square" tIns="91425">
            <a:spAutoFit/>
          </a:bodyPr>
          <a:lstStyle/>
          <a:p>
            <a:pPr indent="-342900" lvl="0" marL="457200" rtl="0" algn="l">
              <a:spcBef>
                <a:spcPts val="12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data shows the number of customers who joined each month from 2016 to 2019.</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There is an observable trend of increasing customer joins from 2016 to 2019.</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a:p>
        </p:txBody>
      </p:sp>
      <p:pic>
        <p:nvPicPr>
          <p:cNvPr id="96" name="Google Shape;96;p18"/>
          <p:cNvPicPr preferRelativeResize="0"/>
          <p:nvPr/>
        </p:nvPicPr>
        <p:blipFill>
          <a:blip r:embed="rId3">
            <a:alphaModFix/>
          </a:blip>
          <a:stretch>
            <a:fillRect/>
          </a:stretch>
        </p:blipFill>
        <p:spPr>
          <a:xfrm>
            <a:off x="4684375" y="1503500"/>
            <a:ext cx="4381825" cy="294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9"/>
          <p:cNvSpPr txBox="1"/>
          <p:nvPr>
            <p:ph type="ctrTitle"/>
          </p:nvPr>
        </p:nvSpPr>
        <p:spPr>
          <a:xfrm>
            <a:off x="311700" y="1407125"/>
            <a:ext cx="3561900" cy="34812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102" name="Google Shape;102;p19"/>
          <p:cNvSpPr txBox="1"/>
          <p:nvPr>
            <p:ph idx="1" type="subTitle"/>
          </p:nvPr>
        </p:nvSpPr>
        <p:spPr>
          <a:xfrm>
            <a:off x="338400" y="504350"/>
            <a:ext cx="873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chemeClr val="dk1"/>
                </a:solidFill>
                <a:latin typeface="Calibri"/>
                <a:ea typeface="Calibri"/>
                <a:cs typeface="Calibri"/>
                <a:sym typeface="Calibri"/>
              </a:rPr>
              <a:t>Geographic Market Trends</a:t>
            </a:r>
            <a:endParaRPr b="1" sz="2400">
              <a:solidFill>
                <a:schemeClr val="dk1"/>
              </a:solidFill>
              <a:latin typeface="Calibri"/>
              <a:ea typeface="Calibri"/>
              <a:cs typeface="Calibri"/>
              <a:sym typeface="Calibri"/>
            </a:endParaRPr>
          </a:p>
          <a:p>
            <a:pPr indent="0" lvl="0" marL="0" rtl="0" algn="ctr">
              <a:lnSpc>
                <a:spcPct val="150000"/>
              </a:lnSpc>
              <a:spcBef>
                <a:spcPts val="1000"/>
              </a:spcBef>
              <a:spcAft>
                <a:spcPts val="0"/>
              </a:spcAft>
              <a:buNone/>
            </a:pPr>
            <a:r>
              <a:t/>
            </a:r>
            <a:endParaRPr b="1" sz="2400">
              <a:solidFill>
                <a:schemeClr val="dk1"/>
              </a:solidFill>
              <a:latin typeface="Calibri"/>
              <a:ea typeface="Calibri"/>
              <a:cs typeface="Calibri"/>
              <a:sym typeface="Calibri"/>
            </a:endParaRPr>
          </a:p>
        </p:txBody>
      </p:sp>
      <p:sp>
        <p:nvSpPr>
          <p:cNvPr id="103" name="Google Shape;103;p19"/>
          <p:cNvSpPr txBox="1"/>
          <p:nvPr/>
        </p:nvSpPr>
        <p:spPr>
          <a:xfrm>
            <a:off x="289275" y="1339925"/>
            <a:ext cx="5014500" cy="4540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Despite having the highest number of active accounts (2,591), France also has a high churn rate with 810 customers exiting.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Germany has fewer active members (1,248) compared to France but has the highest churn rate (814).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Spain has the lowest number of active members (1,312) and the lowest churn rate (413). While the churn rate is lower, it is still relatively high compared to the number of active accounts.</a:t>
            </a:r>
            <a:endParaRPr sz="18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a:p>
        </p:txBody>
      </p:sp>
      <p:pic>
        <p:nvPicPr>
          <p:cNvPr id="104" name="Google Shape;104;p19"/>
          <p:cNvPicPr preferRelativeResize="0"/>
          <p:nvPr/>
        </p:nvPicPr>
        <p:blipFill>
          <a:blip r:embed="rId3">
            <a:alphaModFix/>
          </a:blip>
          <a:stretch>
            <a:fillRect/>
          </a:stretch>
        </p:blipFill>
        <p:spPr>
          <a:xfrm>
            <a:off x="5708725" y="1440300"/>
            <a:ext cx="3199749" cy="255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a:off x="311700" y="1407125"/>
            <a:ext cx="3561900" cy="34812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110" name="Google Shape;110;p20"/>
          <p:cNvSpPr txBox="1"/>
          <p:nvPr>
            <p:ph idx="1" type="subTitle"/>
          </p:nvPr>
        </p:nvSpPr>
        <p:spPr>
          <a:xfrm>
            <a:off x="334100" y="455050"/>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Customer Exit Analysis by Products</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
        <p:nvSpPr>
          <p:cNvPr id="111" name="Google Shape;111;p20"/>
          <p:cNvSpPr txBox="1"/>
          <p:nvPr/>
        </p:nvSpPr>
        <p:spPr>
          <a:xfrm>
            <a:off x="242550" y="1581875"/>
            <a:ext cx="3786900" cy="3155400"/>
          </a:xfrm>
          <a:prstGeom prst="rect">
            <a:avLst/>
          </a:prstGeom>
          <a:noFill/>
          <a:ln>
            <a:noFill/>
          </a:ln>
        </p:spPr>
        <p:txBody>
          <a:bodyPr anchorCtr="0" anchor="t" bIns="91425" lIns="91425" spcFirstLastPara="1" rIns="91425" wrap="square" tIns="91425">
            <a:spAutoFit/>
          </a:bodyPr>
          <a:lstStyle/>
          <a:p>
            <a:pPr indent="-342900" lvl="0" marL="457200" rtl="0" algn="l">
              <a:spcBef>
                <a:spcPts val="15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most common number of products used by customers who have exited is 1, with 1409 customers.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least number of products used by customers is 4</a:t>
            </a:r>
            <a:endParaRPr sz="18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4201438" y="1415125"/>
            <a:ext cx="45053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21"/>
          <p:cNvSpPr txBox="1"/>
          <p:nvPr>
            <p:ph type="ctrTitle"/>
          </p:nvPr>
        </p:nvSpPr>
        <p:spPr>
          <a:xfrm>
            <a:off x="311700" y="1407125"/>
            <a:ext cx="3561900" cy="34812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t/>
            </a:r>
            <a:endParaRPr sz="1600">
              <a:latin typeface="Lato"/>
              <a:ea typeface="Lato"/>
              <a:cs typeface="Lato"/>
              <a:sym typeface="Lato"/>
            </a:endParaRPr>
          </a:p>
          <a:p>
            <a:pPr indent="0" lvl="0" marL="457200" rtl="0" algn="l">
              <a:spcBef>
                <a:spcPts val="0"/>
              </a:spcBef>
              <a:spcAft>
                <a:spcPts val="0"/>
              </a:spcAft>
              <a:buNone/>
            </a:pPr>
            <a:r>
              <a:t/>
            </a:r>
            <a:endParaRPr sz="5500">
              <a:latin typeface="Calibri"/>
              <a:ea typeface="Calibri"/>
              <a:cs typeface="Calibri"/>
              <a:sym typeface="Calibri"/>
            </a:endParaRPr>
          </a:p>
        </p:txBody>
      </p:sp>
      <p:sp>
        <p:nvSpPr>
          <p:cNvPr id="118" name="Google Shape;118;p21"/>
          <p:cNvSpPr txBox="1"/>
          <p:nvPr>
            <p:ph idx="1" type="subTitle"/>
          </p:nvPr>
        </p:nvSpPr>
        <p:spPr>
          <a:xfrm>
            <a:off x="334100" y="455050"/>
            <a:ext cx="8520600" cy="792600"/>
          </a:xfrm>
          <a:prstGeom prst="rect">
            <a:avLst/>
          </a:prstGeom>
        </p:spPr>
        <p:txBody>
          <a:bodyPr anchorCtr="0" anchor="t" bIns="91425" lIns="91425" spcFirstLastPara="1" rIns="91425" wrap="square" tIns="91425">
            <a:noAutofit/>
          </a:bodyPr>
          <a:lstStyle/>
          <a:p>
            <a:pPr indent="0" lvl="0" marL="457200" rtl="0" algn="ctr">
              <a:spcBef>
                <a:spcPts val="1000"/>
              </a:spcBef>
              <a:spcAft>
                <a:spcPts val="0"/>
              </a:spcAft>
              <a:buNone/>
            </a:pPr>
            <a:r>
              <a:rPr b="1" lang="en" sz="2400">
                <a:solidFill>
                  <a:schemeClr val="dk1"/>
                </a:solidFill>
                <a:latin typeface="Calibri"/>
                <a:ea typeface="Calibri"/>
                <a:cs typeface="Calibri"/>
                <a:sym typeface="Calibri"/>
              </a:rPr>
              <a:t>Customer Exit Analysis by Average Balance </a:t>
            </a:r>
            <a:endParaRPr b="1" sz="2400">
              <a:solidFill>
                <a:schemeClr val="dk1"/>
              </a:solidFill>
              <a:latin typeface="Calibri"/>
              <a:ea typeface="Calibri"/>
              <a:cs typeface="Calibri"/>
              <a:sym typeface="Calibri"/>
            </a:endParaRPr>
          </a:p>
          <a:p>
            <a:pPr indent="0" lvl="0" marL="457200" rtl="0" algn="ctr">
              <a:spcBef>
                <a:spcPts val="10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b="1" sz="2400">
              <a:solidFill>
                <a:schemeClr val="dk1"/>
              </a:solidFill>
              <a:latin typeface="Calibri"/>
              <a:ea typeface="Calibri"/>
              <a:cs typeface="Calibri"/>
              <a:sym typeface="Calibri"/>
            </a:endParaRPr>
          </a:p>
        </p:txBody>
      </p:sp>
      <p:sp>
        <p:nvSpPr>
          <p:cNvPr id="119" name="Google Shape;119;p21"/>
          <p:cNvSpPr txBox="1"/>
          <p:nvPr/>
        </p:nvSpPr>
        <p:spPr>
          <a:xfrm>
            <a:off x="311700" y="1209975"/>
            <a:ext cx="5117700" cy="4386900"/>
          </a:xfrm>
          <a:prstGeom prst="rect">
            <a:avLst/>
          </a:prstGeom>
          <a:noFill/>
          <a:ln>
            <a:noFill/>
          </a:ln>
        </p:spPr>
        <p:txBody>
          <a:bodyPr anchorCtr="0" anchor="t" bIns="91425" lIns="91425" spcFirstLastPara="1" rIns="91425" wrap="square" tIns="91425">
            <a:spAutoFit/>
          </a:bodyPr>
          <a:lstStyle/>
          <a:p>
            <a:pPr indent="-342900" lvl="0" marL="457200" rtl="0" algn="l">
              <a:spcBef>
                <a:spcPts val="15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There is an observable trend where customers who have exited tend to have higher average account balances when they have fewer products.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Decreasing Trend: There is a slight decrease in average balance as the number of products increases from 1 to 3, followed by an increase when using 4 products.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suggests that customers who exit may initially maintain higher balances with fewer products, possibly due to a preference for simpler banking relationships.</a:t>
            </a:r>
            <a:endParaRPr sz="2200">
              <a:solidFill>
                <a:schemeClr val="dk1"/>
              </a:solidFill>
              <a:latin typeface="Calibri"/>
              <a:ea typeface="Calibri"/>
              <a:cs typeface="Calibri"/>
              <a:sym typeface="Calibri"/>
            </a:endParaRPr>
          </a:p>
          <a:p>
            <a:pPr indent="0" lvl="0" marL="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rtl="0" algn="l">
              <a:spcBef>
                <a:spcPts val="1500"/>
              </a:spcBef>
              <a:spcAft>
                <a:spcPts val="0"/>
              </a:spcAft>
              <a:buNone/>
            </a:pPr>
            <a:r>
              <a:t/>
            </a:r>
            <a:endParaRPr/>
          </a:p>
        </p:txBody>
      </p:sp>
      <p:pic>
        <p:nvPicPr>
          <p:cNvPr id="120" name="Google Shape;120;p21"/>
          <p:cNvPicPr preferRelativeResize="0"/>
          <p:nvPr/>
        </p:nvPicPr>
        <p:blipFill>
          <a:blip r:embed="rId3">
            <a:alphaModFix/>
          </a:blip>
          <a:stretch>
            <a:fillRect/>
          </a:stretch>
        </p:blipFill>
        <p:spPr>
          <a:xfrm>
            <a:off x="5577125" y="1563725"/>
            <a:ext cx="3385375" cy="289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