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110ACD-D242-4B95-9CEC-6B9E98DFF3BA}">
  <a:tblStyle styleId="{48110ACD-D242-4B95-9CEC-6B9E98DFF3B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d9ff43696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d9ff43696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9ff43696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9ff43696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9ff43696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9ff43696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9ff43696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9ff43696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d9ff43696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9ff43696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01cb65e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e01cb65e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d9ff43696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d9ff43696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9ff43696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d9ff43696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9ff43696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9ff43696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9ff43696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9ff43696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9ff43696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9ff43696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9ff43696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9ff43696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3.jpg"/><Relationship Id="rId4" Type="http://schemas.openxmlformats.org/officeDocument/2006/relationships/image" Target="../media/image7.jpg"/><Relationship Id="rId5" Type="http://schemas.openxmlformats.org/officeDocument/2006/relationships/image" Target="../media/image6.png"/><Relationship Id="rId6" Type="http://schemas.openxmlformats.org/officeDocument/2006/relationships/image" Target="../media/image12.png"/><Relationship Id="rId7" Type="http://schemas.openxmlformats.org/officeDocument/2006/relationships/image" Target="../media/image4.png"/><Relationship Id="rId8"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092275" y="0"/>
            <a:ext cx="5621499" cy="5143500"/>
          </a:xfrm>
          <a:prstGeom prst="rect">
            <a:avLst/>
          </a:prstGeom>
          <a:noFill/>
          <a:ln cap="flat" cmpd="sng" w="9525">
            <a:solidFill>
              <a:srgbClr val="FFFFFF"/>
            </a:solidFill>
            <a:prstDash val="solid"/>
            <a:round/>
            <a:headEnd len="sm" w="sm" type="none"/>
            <a:tailEnd len="sm" w="sm" type="none"/>
          </a:ln>
        </p:spPr>
      </p:pic>
      <p:sp>
        <p:nvSpPr>
          <p:cNvPr id="55" name="Google Shape;55;p13"/>
          <p:cNvSpPr txBox="1"/>
          <p:nvPr/>
        </p:nvSpPr>
        <p:spPr>
          <a:xfrm>
            <a:off x="41550" y="2169000"/>
            <a:ext cx="4185900" cy="805500"/>
          </a:xfrm>
          <a:prstGeom prst="rect">
            <a:avLst/>
          </a:prstGeom>
          <a:solidFill>
            <a:srgbClr val="0C343D"/>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Calibri"/>
                <a:ea typeface="Calibri"/>
                <a:cs typeface="Calibri"/>
                <a:sym typeface="Calibri"/>
              </a:rPr>
              <a:t>Zomato Restaurant </a:t>
            </a:r>
            <a:r>
              <a:rPr lang="en" sz="2800">
                <a:solidFill>
                  <a:schemeClr val="dk1"/>
                </a:solidFill>
                <a:latin typeface="Calibri"/>
                <a:ea typeface="Calibri"/>
                <a:cs typeface="Calibri"/>
                <a:sym typeface="Calibri"/>
              </a:rPr>
              <a:t>Analysis</a:t>
            </a:r>
            <a:endParaRPr sz="2800">
              <a:solidFill>
                <a:schemeClr val="dk1"/>
              </a:solidFill>
              <a:latin typeface="Calibri"/>
              <a:ea typeface="Calibri"/>
              <a:cs typeface="Calibri"/>
              <a:sym typeface="Calibri"/>
            </a:endParaRPr>
          </a:p>
        </p:txBody>
      </p:sp>
      <p:sp>
        <p:nvSpPr>
          <p:cNvPr id="56" name="Google Shape;56;p13"/>
          <p:cNvSpPr txBox="1"/>
          <p:nvPr/>
        </p:nvSpPr>
        <p:spPr>
          <a:xfrm>
            <a:off x="166275" y="3687000"/>
            <a:ext cx="1853100" cy="14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3F3F3"/>
                </a:solidFill>
                <a:latin typeface="Calibri"/>
                <a:ea typeface="Calibri"/>
                <a:cs typeface="Calibri"/>
                <a:sym typeface="Calibri"/>
              </a:rPr>
              <a:t>Suman Sariga M S</a:t>
            </a:r>
            <a:endParaRPr sz="1700">
              <a:solidFill>
                <a:srgbClr val="F3F3F3"/>
              </a:solidFill>
              <a:latin typeface="Calibri"/>
              <a:ea typeface="Calibri"/>
              <a:cs typeface="Calibri"/>
              <a:sym typeface="Calibri"/>
            </a:endParaRPr>
          </a:p>
          <a:p>
            <a:pPr indent="0" lvl="0" marL="0" rtl="0" algn="l">
              <a:spcBef>
                <a:spcPts val="0"/>
              </a:spcBef>
              <a:spcAft>
                <a:spcPts val="0"/>
              </a:spcAft>
              <a:buNone/>
            </a:pPr>
            <a:r>
              <a:rPr lang="en" sz="1700">
                <a:solidFill>
                  <a:srgbClr val="F3F3F3"/>
                </a:solidFill>
                <a:latin typeface="Calibri"/>
                <a:ea typeface="Calibri"/>
                <a:cs typeface="Calibri"/>
                <a:sym typeface="Calibri"/>
              </a:rPr>
              <a:t>07/05/2024</a:t>
            </a:r>
            <a:endParaRPr sz="1700">
              <a:solidFill>
                <a:srgbClr val="F3F3F3"/>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118" name="Shape 118"/>
        <p:cNvGrpSpPr/>
        <p:nvPr/>
      </p:nvGrpSpPr>
      <p:grpSpPr>
        <a:xfrm>
          <a:off x="0" y="0"/>
          <a:ext cx="0" cy="0"/>
          <a:chOff x="0" y="0"/>
          <a:chExt cx="0" cy="0"/>
        </a:xfrm>
      </p:grpSpPr>
      <p:sp>
        <p:nvSpPr>
          <p:cNvPr id="119" name="Google Shape;119;p22"/>
          <p:cNvSpPr txBox="1"/>
          <p:nvPr>
            <p:ph type="title"/>
          </p:nvPr>
        </p:nvSpPr>
        <p:spPr>
          <a:xfrm>
            <a:off x="168000" y="113800"/>
            <a:ext cx="8664300" cy="6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latin typeface="Calibri"/>
                <a:ea typeface="Calibri"/>
                <a:cs typeface="Calibri"/>
                <a:sym typeface="Calibri"/>
              </a:rPr>
              <a:t>Delivery Analysis</a:t>
            </a:r>
            <a:endParaRPr sz="2700">
              <a:latin typeface="Calibri"/>
              <a:ea typeface="Calibri"/>
              <a:cs typeface="Calibri"/>
              <a:sym typeface="Calibri"/>
            </a:endParaRPr>
          </a:p>
        </p:txBody>
      </p:sp>
      <p:pic>
        <p:nvPicPr>
          <p:cNvPr id="120" name="Google Shape;120;p22"/>
          <p:cNvPicPr preferRelativeResize="0"/>
          <p:nvPr/>
        </p:nvPicPr>
        <p:blipFill>
          <a:blip r:embed="rId3">
            <a:alphaModFix/>
          </a:blip>
          <a:stretch>
            <a:fillRect/>
          </a:stretch>
        </p:blipFill>
        <p:spPr>
          <a:xfrm>
            <a:off x="471875" y="2705100"/>
            <a:ext cx="3202125" cy="2301575"/>
          </a:xfrm>
          <a:prstGeom prst="rect">
            <a:avLst/>
          </a:prstGeom>
          <a:noFill/>
          <a:ln>
            <a:noFill/>
          </a:ln>
        </p:spPr>
      </p:pic>
      <p:pic>
        <p:nvPicPr>
          <p:cNvPr id="121" name="Google Shape;121;p22"/>
          <p:cNvPicPr preferRelativeResize="0"/>
          <p:nvPr/>
        </p:nvPicPr>
        <p:blipFill>
          <a:blip r:embed="rId4">
            <a:alphaModFix/>
          </a:blip>
          <a:stretch>
            <a:fillRect/>
          </a:stretch>
        </p:blipFill>
        <p:spPr>
          <a:xfrm>
            <a:off x="5047350" y="2705100"/>
            <a:ext cx="3200400" cy="2262075"/>
          </a:xfrm>
          <a:prstGeom prst="rect">
            <a:avLst/>
          </a:prstGeom>
          <a:noFill/>
          <a:ln>
            <a:noFill/>
          </a:ln>
        </p:spPr>
      </p:pic>
      <p:graphicFrame>
        <p:nvGraphicFramePr>
          <p:cNvPr id="122" name="Google Shape;122;p22"/>
          <p:cNvGraphicFramePr/>
          <p:nvPr/>
        </p:nvGraphicFramePr>
        <p:xfrm>
          <a:off x="471875" y="862800"/>
          <a:ext cx="3000000" cy="3000000"/>
        </p:xfrm>
        <a:graphic>
          <a:graphicData uri="http://schemas.openxmlformats.org/drawingml/2006/table">
            <a:tbl>
              <a:tblPr>
                <a:noFill/>
                <a:tableStyleId>{48110ACD-D242-4B95-9CEC-6B9E98DFF3BA}</a:tableStyleId>
              </a:tblPr>
              <a:tblGrid>
                <a:gridCol w="952500"/>
                <a:gridCol w="1103150"/>
                <a:gridCol w="1224400"/>
              </a:tblGrid>
              <a:tr h="190500">
                <a:tc gridSpan="3">
                  <a:txBody>
                    <a:bodyPr/>
                    <a:lstStyle/>
                    <a:p>
                      <a:pPr indent="0" lvl="0" marL="0" rtl="0" algn="ctr">
                        <a:lnSpc>
                          <a:spcPct val="115000"/>
                        </a:lnSpc>
                        <a:spcBef>
                          <a:spcPts val="0"/>
                        </a:spcBef>
                        <a:spcAft>
                          <a:spcPts val="0"/>
                        </a:spcAft>
                        <a:buNone/>
                      </a:pPr>
                      <a:r>
                        <a:rPr b="1" lang="en" sz="1200">
                          <a:solidFill>
                            <a:srgbClr val="FFFFFF"/>
                          </a:solidFill>
                          <a:latin typeface="Calibri"/>
                          <a:ea typeface="Calibri"/>
                          <a:cs typeface="Calibri"/>
                          <a:sym typeface="Calibri"/>
                        </a:rPr>
                        <a:t>Table Bookings</a:t>
                      </a:r>
                      <a:endParaRPr b="1" sz="1200">
                        <a:solidFill>
                          <a:srgbClr val="FFFFFF"/>
                        </a:solidFill>
                        <a:latin typeface="Calibri"/>
                        <a:ea typeface="Calibri"/>
                        <a:cs typeface="Calibri"/>
                        <a:sym typeface="Calibri"/>
                      </a:endParaRPr>
                    </a:p>
                  </a:txBody>
                  <a:tcPr marT="91425" marB="91425" marR="28575" marL="28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808080"/>
                      </a:solidFill>
                      <a:prstDash val="solid"/>
                      <a:round/>
                      <a:headEnd len="sm" w="sm" type="none"/>
                      <a:tailEnd len="sm" w="sm" type="none"/>
                    </a:lnB>
                    <a:solidFill>
                      <a:srgbClr val="000000"/>
                    </a:solidFill>
                  </a:tcPr>
                </a:tc>
                <a:tc hMerge="1"/>
                <a:tc hMerge="1"/>
              </a:tr>
              <a:tr h="439175">
                <a:tc>
                  <a:txBody>
                    <a:bodyPr/>
                    <a:lstStyle/>
                    <a:p>
                      <a:pPr indent="0" lvl="0" marL="0" rtl="0" algn="l">
                        <a:lnSpc>
                          <a:spcPct val="115000"/>
                        </a:lnSpc>
                        <a:spcBef>
                          <a:spcPts val="0"/>
                        </a:spcBef>
                        <a:spcAft>
                          <a:spcPts val="0"/>
                        </a:spcAft>
                        <a:buNone/>
                      </a:pPr>
                      <a:r>
                        <a:rPr b="1" lang="en" sz="1100">
                          <a:solidFill>
                            <a:srgbClr val="FFFFFF"/>
                          </a:solidFill>
                          <a:latin typeface="Calibri"/>
                          <a:ea typeface="Calibri"/>
                          <a:cs typeface="Calibri"/>
                          <a:sym typeface="Calibri"/>
                        </a:rPr>
                        <a:t>Table_Booking</a:t>
                      </a:r>
                      <a:endParaRPr b="1" sz="1100">
                        <a:solidFill>
                          <a:srgbClr val="FFFFFF"/>
                        </a:solidFill>
                        <a:latin typeface="Calibri"/>
                        <a:ea typeface="Calibri"/>
                        <a:cs typeface="Calibri"/>
                        <a:sym typeface="Calibri"/>
                      </a:endParaRPr>
                    </a:p>
                  </a:txBody>
                  <a:tcPr marT="91425" marB="91425" marR="28575" marL="28575" anchor="b">
                    <a:lnL cap="flat" cmpd="sng" w="12700">
                      <a:solidFill>
                        <a:srgbClr val="80808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CCCCCC"/>
                      </a:solidFill>
                      <a:prstDash val="solid"/>
                      <a:round/>
                      <a:headEnd len="sm" w="sm" type="none"/>
                      <a:tailEnd len="sm" w="sm" type="none"/>
                    </a:lnB>
                    <a:solidFill>
                      <a:srgbClr val="404040"/>
                    </a:solidFill>
                  </a:tcPr>
                </a:tc>
                <a:tc>
                  <a:txBody>
                    <a:bodyPr/>
                    <a:lstStyle/>
                    <a:p>
                      <a:pPr indent="0" lvl="0" marL="0" rtl="0" algn="l">
                        <a:lnSpc>
                          <a:spcPct val="115000"/>
                        </a:lnSpc>
                        <a:spcBef>
                          <a:spcPts val="0"/>
                        </a:spcBef>
                        <a:spcAft>
                          <a:spcPts val="0"/>
                        </a:spcAft>
                        <a:buNone/>
                      </a:pPr>
                      <a:r>
                        <a:rPr b="1" lang="en" sz="1100">
                          <a:solidFill>
                            <a:srgbClr val="FFFFFF"/>
                          </a:solidFill>
                          <a:latin typeface="Calibri"/>
                          <a:ea typeface="Calibri"/>
                          <a:cs typeface="Calibri"/>
                          <a:sym typeface="Calibri"/>
                        </a:rPr>
                        <a:t>Restaurant Count</a:t>
                      </a:r>
                      <a:endParaRPr b="1" sz="1100">
                        <a:solidFill>
                          <a:srgbClr val="FFFFFF"/>
                        </a:solidFill>
                        <a:latin typeface="Calibri"/>
                        <a:ea typeface="Calibri"/>
                        <a:cs typeface="Calibri"/>
                        <a:sym typeface="Calibri"/>
                      </a:endParaRPr>
                    </a:p>
                  </a:txBody>
                  <a:tcPr marT="91425" marB="91425" marR="28575" marL="28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CCCCCC"/>
                      </a:solidFill>
                      <a:prstDash val="solid"/>
                      <a:round/>
                      <a:headEnd len="sm" w="sm" type="none"/>
                      <a:tailEnd len="sm" w="sm" type="none"/>
                    </a:lnB>
                    <a:solidFill>
                      <a:srgbClr val="404040"/>
                    </a:solidFill>
                  </a:tcPr>
                </a:tc>
                <a:tc>
                  <a:txBody>
                    <a:bodyPr/>
                    <a:lstStyle/>
                    <a:p>
                      <a:pPr indent="0" lvl="0" marL="0" rtl="0" algn="l">
                        <a:lnSpc>
                          <a:spcPct val="115000"/>
                        </a:lnSpc>
                        <a:spcBef>
                          <a:spcPts val="0"/>
                        </a:spcBef>
                        <a:spcAft>
                          <a:spcPts val="0"/>
                        </a:spcAft>
                        <a:buNone/>
                      </a:pPr>
                      <a:r>
                        <a:rPr b="1" lang="en" sz="1100">
                          <a:solidFill>
                            <a:srgbClr val="FFFFFF"/>
                          </a:solidFill>
                          <a:latin typeface="Calibri"/>
                          <a:ea typeface="Calibri"/>
                          <a:cs typeface="Calibri"/>
                          <a:sym typeface="Calibri"/>
                        </a:rPr>
                        <a:t>Average of Rating</a:t>
                      </a:r>
                      <a:endParaRPr b="1" sz="1100">
                        <a:solidFill>
                          <a:srgbClr val="FFFFFF"/>
                        </a:solidFill>
                        <a:latin typeface="Calibri"/>
                        <a:ea typeface="Calibri"/>
                        <a:cs typeface="Calibri"/>
                        <a:sym typeface="Calibri"/>
                      </a:endParaRPr>
                    </a:p>
                  </a:txBody>
                  <a:tcPr marT="91425" marB="91425" marR="28575" marL="28575" anchor="b">
                    <a:lnL cap="flat" cmpd="sng" w="12700">
                      <a:solidFill>
                        <a:srgbClr val="CCCCCC"/>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CCCCCC"/>
                      </a:solidFill>
                      <a:prstDash val="solid"/>
                      <a:round/>
                      <a:headEnd len="sm" w="sm" type="none"/>
                      <a:tailEnd len="sm" w="sm" type="none"/>
                    </a:lnB>
                    <a:solidFill>
                      <a:srgbClr val="404040"/>
                    </a:solidFill>
                  </a:tcPr>
                </a:tc>
              </a:tr>
              <a:tr h="190500">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No</a:t>
                      </a:r>
                      <a:endParaRPr sz="1100">
                        <a:latin typeface="Calibri"/>
                        <a:ea typeface="Calibri"/>
                        <a:cs typeface="Calibri"/>
                        <a:sym typeface="Calibri"/>
                      </a:endParaRPr>
                    </a:p>
                  </a:txBody>
                  <a:tcPr marT="91425" marB="91425" marR="28575" marL="28575" anchor="b">
                    <a:lnL cap="flat" cmpd="sng" w="12700">
                      <a:solidFill>
                        <a:srgbClr val="80808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EDEDED"/>
                    </a:solidFill>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8393</a:t>
                      </a:r>
                      <a:endParaRPr sz="1100">
                        <a:latin typeface="Calibri"/>
                        <a:ea typeface="Calibri"/>
                        <a:cs typeface="Calibri"/>
                        <a:sym typeface="Calibri"/>
                      </a:endParaRPr>
                    </a:p>
                  </a:txBody>
                  <a:tcPr marT="91425" marB="91425" marR="28575" marL="28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EDEDED"/>
                    </a:solidFill>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2.81</a:t>
                      </a:r>
                      <a:endParaRPr sz="1100">
                        <a:latin typeface="Calibri"/>
                        <a:ea typeface="Calibri"/>
                        <a:cs typeface="Calibri"/>
                        <a:sym typeface="Calibri"/>
                      </a:endParaRPr>
                    </a:p>
                  </a:txBody>
                  <a:tcPr marT="91425" marB="91425" marR="28575" marL="28575" anchor="b">
                    <a:lnL cap="flat" cmpd="sng" w="12700">
                      <a:solidFill>
                        <a:srgbClr val="CCCCCC"/>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EDEDED"/>
                    </a:solidFill>
                  </a:tcPr>
                </a:tc>
              </a:tr>
              <a:tr h="190500">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Yes</a:t>
                      </a:r>
                      <a:endParaRPr sz="1100">
                        <a:latin typeface="Calibri"/>
                        <a:ea typeface="Calibri"/>
                        <a:cs typeface="Calibri"/>
                        <a:sym typeface="Calibri"/>
                      </a:endParaRPr>
                    </a:p>
                  </a:txBody>
                  <a:tcPr marT="91425" marB="91425" marR="28575" marL="28575" anchor="b">
                    <a:lnL cap="flat" cmpd="sng" w="12700">
                      <a:solidFill>
                        <a:srgbClr val="80808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808080"/>
                      </a:solidFill>
                      <a:prstDash val="solid"/>
                      <a:round/>
                      <a:headEnd len="sm" w="sm" type="none"/>
                      <a:tailEnd len="sm" w="sm" type="none"/>
                    </a:lnB>
                    <a:solidFill>
                      <a:srgbClr val="EDEDED"/>
                    </a:solidFill>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1158</a:t>
                      </a:r>
                      <a:endParaRPr sz="1100">
                        <a:latin typeface="Calibri"/>
                        <a:ea typeface="Calibri"/>
                        <a:cs typeface="Calibri"/>
                        <a:sym typeface="Calibri"/>
                      </a:endParaRPr>
                    </a:p>
                  </a:txBody>
                  <a:tcPr marT="91425" marB="91425" marR="28575" marL="28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808080"/>
                      </a:solidFill>
                      <a:prstDash val="solid"/>
                      <a:round/>
                      <a:headEnd len="sm" w="sm" type="none"/>
                      <a:tailEnd len="sm" w="sm" type="none"/>
                    </a:lnB>
                    <a:solidFill>
                      <a:srgbClr val="EDEDED"/>
                    </a:solidFill>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3.48</a:t>
                      </a:r>
                      <a:endParaRPr sz="1100">
                        <a:latin typeface="Calibri"/>
                        <a:ea typeface="Calibri"/>
                        <a:cs typeface="Calibri"/>
                        <a:sym typeface="Calibri"/>
                      </a:endParaRPr>
                    </a:p>
                  </a:txBody>
                  <a:tcPr marT="91425" marB="91425" marR="28575" marL="28575" anchor="b">
                    <a:lnL cap="flat" cmpd="sng" w="12700">
                      <a:solidFill>
                        <a:srgbClr val="CCCCCC"/>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808080"/>
                      </a:solidFill>
                      <a:prstDash val="solid"/>
                      <a:round/>
                      <a:headEnd len="sm" w="sm" type="none"/>
                      <a:tailEnd len="sm" w="sm" type="none"/>
                    </a:lnB>
                    <a:solidFill>
                      <a:srgbClr val="EDEDED"/>
                    </a:solidFill>
                  </a:tcPr>
                </a:tc>
              </a:tr>
            </a:tbl>
          </a:graphicData>
        </a:graphic>
      </p:graphicFrame>
      <p:graphicFrame>
        <p:nvGraphicFramePr>
          <p:cNvPr id="123" name="Google Shape;123;p22"/>
          <p:cNvGraphicFramePr/>
          <p:nvPr/>
        </p:nvGraphicFramePr>
        <p:xfrm>
          <a:off x="5004025" y="868800"/>
          <a:ext cx="3000000" cy="3000000"/>
        </p:xfrm>
        <a:graphic>
          <a:graphicData uri="http://schemas.openxmlformats.org/drawingml/2006/table">
            <a:tbl>
              <a:tblPr>
                <a:noFill/>
                <a:tableStyleId>{48110ACD-D242-4B95-9CEC-6B9E98DFF3BA}</a:tableStyleId>
              </a:tblPr>
              <a:tblGrid>
                <a:gridCol w="1084275"/>
                <a:gridCol w="1156900"/>
                <a:gridCol w="1262275"/>
              </a:tblGrid>
              <a:tr h="387425">
                <a:tc gridSpan="3">
                  <a:txBody>
                    <a:bodyPr/>
                    <a:lstStyle/>
                    <a:p>
                      <a:pPr indent="0" lvl="0" marL="0" rtl="0" algn="ctr">
                        <a:lnSpc>
                          <a:spcPct val="115000"/>
                        </a:lnSpc>
                        <a:spcBef>
                          <a:spcPts val="0"/>
                        </a:spcBef>
                        <a:spcAft>
                          <a:spcPts val="0"/>
                        </a:spcAft>
                        <a:buNone/>
                      </a:pPr>
                      <a:r>
                        <a:rPr b="1" lang="en" sz="1200">
                          <a:solidFill>
                            <a:srgbClr val="FFFFFF"/>
                          </a:solidFill>
                          <a:latin typeface="Calibri"/>
                          <a:ea typeface="Calibri"/>
                          <a:cs typeface="Calibri"/>
                          <a:sym typeface="Calibri"/>
                        </a:rPr>
                        <a:t>Online Bookings</a:t>
                      </a:r>
                      <a:endParaRPr b="1" sz="1200">
                        <a:solidFill>
                          <a:srgbClr val="FFFFFF"/>
                        </a:solidFill>
                        <a:latin typeface="Calibri"/>
                        <a:ea typeface="Calibri"/>
                        <a:cs typeface="Calibri"/>
                        <a:sym typeface="Calibri"/>
                      </a:endParaRPr>
                    </a:p>
                  </a:txBody>
                  <a:tcPr marT="91425" marB="91425" marR="28575" marL="28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808080"/>
                      </a:solidFill>
                      <a:prstDash val="solid"/>
                      <a:round/>
                      <a:headEnd len="sm" w="sm" type="none"/>
                      <a:tailEnd len="sm" w="sm" type="none"/>
                    </a:lnB>
                    <a:solidFill>
                      <a:srgbClr val="000000"/>
                    </a:solidFill>
                  </a:tcPr>
                </a:tc>
                <a:tc hMerge="1"/>
                <a:tc hMerge="1"/>
              </a:tr>
              <a:tr h="427175">
                <a:tc>
                  <a:txBody>
                    <a:bodyPr/>
                    <a:lstStyle/>
                    <a:p>
                      <a:pPr indent="0" lvl="0" marL="0" rtl="0" algn="l">
                        <a:lnSpc>
                          <a:spcPct val="115000"/>
                        </a:lnSpc>
                        <a:spcBef>
                          <a:spcPts val="0"/>
                        </a:spcBef>
                        <a:spcAft>
                          <a:spcPts val="0"/>
                        </a:spcAft>
                        <a:buNone/>
                      </a:pPr>
                      <a:r>
                        <a:rPr b="1" lang="en" sz="1100">
                          <a:solidFill>
                            <a:srgbClr val="FFFFFF"/>
                          </a:solidFill>
                          <a:latin typeface="Calibri"/>
                          <a:ea typeface="Calibri"/>
                          <a:cs typeface="Calibri"/>
                          <a:sym typeface="Calibri"/>
                        </a:rPr>
                        <a:t>Online_Delivery</a:t>
                      </a:r>
                      <a:endParaRPr b="1" sz="1100">
                        <a:solidFill>
                          <a:srgbClr val="FFFFFF"/>
                        </a:solidFill>
                        <a:latin typeface="Calibri"/>
                        <a:ea typeface="Calibri"/>
                        <a:cs typeface="Calibri"/>
                        <a:sym typeface="Calibri"/>
                      </a:endParaRPr>
                    </a:p>
                  </a:txBody>
                  <a:tcPr marT="91425" marB="91425" marR="28575" marL="28575" anchor="b">
                    <a:lnL cap="flat" cmpd="sng" w="12700">
                      <a:solidFill>
                        <a:srgbClr val="80808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CCCCCC"/>
                      </a:solidFill>
                      <a:prstDash val="solid"/>
                      <a:round/>
                      <a:headEnd len="sm" w="sm" type="none"/>
                      <a:tailEnd len="sm" w="sm" type="none"/>
                    </a:lnB>
                    <a:solidFill>
                      <a:srgbClr val="404040"/>
                    </a:solidFill>
                  </a:tcPr>
                </a:tc>
                <a:tc>
                  <a:txBody>
                    <a:bodyPr/>
                    <a:lstStyle/>
                    <a:p>
                      <a:pPr indent="0" lvl="0" marL="0" rtl="0" algn="l">
                        <a:lnSpc>
                          <a:spcPct val="115000"/>
                        </a:lnSpc>
                        <a:spcBef>
                          <a:spcPts val="0"/>
                        </a:spcBef>
                        <a:spcAft>
                          <a:spcPts val="0"/>
                        </a:spcAft>
                        <a:buNone/>
                      </a:pPr>
                      <a:r>
                        <a:rPr b="1" lang="en" sz="1100">
                          <a:solidFill>
                            <a:srgbClr val="FFFFFF"/>
                          </a:solidFill>
                          <a:latin typeface="Calibri"/>
                          <a:ea typeface="Calibri"/>
                          <a:cs typeface="Calibri"/>
                          <a:sym typeface="Calibri"/>
                        </a:rPr>
                        <a:t>Restaurant Count</a:t>
                      </a:r>
                      <a:endParaRPr b="1" sz="1100">
                        <a:solidFill>
                          <a:srgbClr val="FFFFFF"/>
                        </a:solidFill>
                        <a:latin typeface="Calibri"/>
                        <a:ea typeface="Calibri"/>
                        <a:cs typeface="Calibri"/>
                        <a:sym typeface="Calibri"/>
                      </a:endParaRPr>
                    </a:p>
                  </a:txBody>
                  <a:tcPr marT="91425" marB="91425" marR="28575" marL="28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CCCCCC"/>
                      </a:solidFill>
                      <a:prstDash val="solid"/>
                      <a:round/>
                      <a:headEnd len="sm" w="sm" type="none"/>
                      <a:tailEnd len="sm" w="sm" type="none"/>
                    </a:lnB>
                    <a:solidFill>
                      <a:srgbClr val="404040"/>
                    </a:solidFill>
                  </a:tcPr>
                </a:tc>
                <a:tc>
                  <a:txBody>
                    <a:bodyPr/>
                    <a:lstStyle/>
                    <a:p>
                      <a:pPr indent="0" lvl="0" marL="0" rtl="0" algn="l">
                        <a:lnSpc>
                          <a:spcPct val="115000"/>
                        </a:lnSpc>
                        <a:spcBef>
                          <a:spcPts val="0"/>
                        </a:spcBef>
                        <a:spcAft>
                          <a:spcPts val="0"/>
                        </a:spcAft>
                        <a:buNone/>
                      </a:pPr>
                      <a:r>
                        <a:rPr b="1" lang="en" sz="1100">
                          <a:solidFill>
                            <a:srgbClr val="FFFFFF"/>
                          </a:solidFill>
                          <a:latin typeface="Calibri"/>
                          <a:ea typeface="Calibri"/>
                          <a:cs typeface="Calibri"/>
                          <a:sym typeface="Calibri"/>
                        </a:rPr>
                        <a:t>Average of Rating</a:t>
                      </a:r>
                      <a:endParaRPr b="1" sz="1100">
                        <a:solidFill>
                          <a:srgbClr val="FFFFFF"/>
                        </a:solidFill>
                        <a:latin typeface="Calibri"/>
                        <a:ea typeface="Calibri"/>
                        <a:cs typeface="Calibri"/>
                        <a:sym typeface="Calibri"/>
                      </a:endParaRPr>
                    </a:p>
                  </a:txBody>
                  <a:tcPr marT="91425" marB="91425" marR="28575" marL="28575" anchor="b">
                    <a:lnL cap="flat" cmpd="sng" w="12700">
                      <a:solidFill>
                        <a:srgbClr val="CCCCCC"/>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808080"/>
                      </a:solidFill>
                      <a:prstDash val="solid"/>
                      <a:round/>
                      <a:headEnd len="sm" w="sm" type="none"/>
                      <a:tailEnd len="sm" w="sm" type="none"/>
                    </a:lnT>
                    <a:lnB cap="flat" cmpd="sng" w="12700">
                      <a:solidFill>
                        <a:srgbClr val="CCCCCC"/>
                      </a:solidFill>
                      <a:prstDash val="solid"/>
                      <a:round/>
                      <a:headEnd len="sm" w="sm" type="none"/>
                      <a:tailEnd len="sm" w="sm" type="none"/>
                    </a:lnB>
                    <a:solidFill>
                      <a:srgbClr val="404040"/>
                    </a:solidFill>
                  </a:tcPr>
                </a:tc>
              </a:tr>
              <a:tr h="368625">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No</a:t>
                      </a:r>
                      <a:endParaRPr sz="1100">
                        <a:latin typeface="Calibri"/>
                        <a:ea typeface="Calibri"/>
                        <a:cs typeface="Calibri"/>
                        <a:sym typeface="Calibri"/>
                      </a:endParaRPr>
                    </a:p>
                  </a:txBody>
                  <a:tcPr marT="91425" marB="91425" marR="28575" marL="28575" anchor="b">
                    <a:lnL cap="flat" cmpd="sng" w="12700">
                      <a:solidFill>
                        <a:srgbClr val="80808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EDEDED"/>
                    </a:solidFill>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7100</a:t>
                      </a:r>
                      <a:endParaRPr sz="1100">
                        <a:latin typeface="Calibri"/>
                        <a:ea typeface="Calibri"/>
                        <a:cs typeface="Calibri"/>
                        <a:sym typeface="Calibri"/>
                      </a:endParaRPr>
                    </a:p>
                  </a:txBody>
                  <a:tcPr marT="91425" marB="91425" marR="28575" marL="28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EDEDED"/>
                    </a:solidFill>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2.75</a:t>
                      </a:r>
                      <a:endParaRPr sz="1100">
                        <a:latin typeface="Calibri"/>
                        <a:ea typeface="Calibri"/>
                        <a:cs typeface="Calibri"/>
                        <a:sym typeface="Calibri"/>
                      </a:endParaRPr>
                    </a:p>
                  </a:txBody>
                  <a:tcPr marT="91425" marB="91425" marR="28575" marL="28575" anchor="b">
                    <a:lnL cap="flat" cmpd="sng" w="12700">
                      <a:solidFill>
                        <a:srgbClr val="CCCCCC"/>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EDEDED"/>
                    </a:solidFill>
                  </a:tcPr>
                </a:tc>
              </a:tr>
              <a:tr h="368625">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Yes</a:t>
                      </a:r>
                      <a:endParaRPr sz="1100">
                        <a:latin typeface="Calibri"/>
                        <a:ea typeface="Calibri"/>
                        <a:cs typeface="Calibri"/>
                        <a:sym typeface="Calibri"/>
                      </a:endParaRPr>
                    </a:p>
                  </a:txBody>
                  <a:tcPr marT="91425" marB="91425" marR="28575" marL="28575" anchor="b">
                    <a:lnL cap="flat" cmpd="sng" w="12700">
                      <a:solidFill>
                        <a:srgbClr val="80808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808080"/>
                      </a:solidFill>
                      <a:prstDash val="solid"/>
                      <a:round/>
                      <a:headEnd len="sm" w="sm" type="none"/>
                      <a:tailEnd len="sm" w="sm" type="none"/>
                    </a:lnB>
                    <a:solidFill>
                      <a:srgbClr val="EDEDED"/>
                    </a:solidFill>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2451</a:t>
                      </a:r>
                      <a:endParaRPr sz="1100">
                        <a:latin typeface="Calibri"/>
                        <a:ea typeface="Calibri"/>
                        <a:cs typeface="Calibri"/>
                        <a:sym typeface="Calibri"/>
                      </a:endParaRPr>
                    </a:p>
                  </a:txBody>
                  <a:tcPr marT="91425" marB="91425" marR="28575" marL="28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808080"/>
                      </a:solidFill>
                      <a:prstDash val="solid"/>
                      <a:round/>
                      <a:headEnd len="sm" w="sm" type="none"/>
                      <a:tailEnd len="sm" w="sm" type="none"/>
                    </a:lnB>
                    <a:solidFill>
                      <a:srgbClr val="EDEDED"/>
                    </a:solidFill>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3.29</a:t>
                      </a:r>
                      <a:endParaRPr sz="1100">
                        <a:latin typeface="Calibri"/>
                        <a:ea typeface="Calibri"/>
                        <a:cs typeface="Calibri"/>
                        <a:sym typeface="Calibri"/>
                      </a:endParaRPr>
                    </a:p>
                  </a:txBody>
                  <a:tcPr marT="91425" marB="91425" marR="28575" marL="28575" anchor="b">
                    <a:lnL cap="flat" cmpd="sng" w="12700">
                      <a:solidFill>
                        <a:srgbClr val="CCCCCC"/>
                      </a:solidFill>
                      <a:prstDash val="solid"/>
                      <a:round/>
                      <a:headEnd len="sm" w="sm" type="none"/>
                      <a:tailEnd len="sm" w="sm" type="none"/>
                    </a:lnL>
                    <a:lnR cap="flat" cmpd="sng" w="12700">
                      <a:solidFill>
                        <a:srgbClr val="80808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808080"/>
                      </a:solidFill>
                      <a:prstDash val="solid"/>
                      <a:round/>
                      <a:headEnd len="sm" w="sm" type="none"/>
                      <a:tailEnd len="sm" w="sm" type="none"/>
                    </a:lnB>
                    <a:solidFill>
                      <a:srgbClr val="EDEDED"/>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127" name="Shape 127"/>
        <p:cNvGrpSpPr/>
        <p:nvPr/>
      </p:nvGrpSpPr>
      <p:grpSpPr>
        <a:xfrm>
          <a:off x="0" y="0"/>
          <a:ext cx="0" cy="0"/>
          <a:chOff x="0" y="0"/>
          <a:chExt cx="0" cy="0"/>
        </a:xfrm>
      </p:grpSpPr>
      <p:sp>
        <p:nvSpPr>
          <p:cNvPr id="128" name="Google Shape;128;p23"/>
          <p:cNvSpPr txBox="1"/>
          <p:nvPr>
            <p:ph type="title"/>
          </p:nvPr>
        </p:nvSpPr>
        <p:spPr>
          <a:xfrm>
            <a:off x="162838" y="185325"/>
            <a:ext cx="8844300" cy="6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latin typeface="Roboto"/>
                <a:ea typeface="Roboto"/>
                <a:cs typeface="Roboto"/>
                <a:sym typeface="Roboto"/>
              </a:rPr>
              <a:t>Dashboard</a:t>
            </a:r>
            <a:endParaRPr sz="2700">
              <a:latin typeface="Calibri"/>
              <a:ea typeface="Calibri"/>
              <a:cs typeface="Calibri"/>
              <a:sym typeface="Calibri"/>
            </a:endParaRPr>
          </a:p>
        </p:txBody>
      </p:sp>
      <p:pic>
        <p:nvPicPr>
          <p:cNvPr id="129" name="Google Shape;129;p23"/>
          <p:cNvPicPr preferRelativeResize="0"/>
          <p:nvPr/>
        </p:nvPicPr>
        <p:blipFill>
          <a:blip r:embed="rId3">
            <a:alphaModFix/>
          </a:blip>
          <a:stretch>
            <a:fillRect/>
          </a:stretch>
        </p:blipFill>
        <p:spPr>
          <a:xfrm>
            <a:off x="101300" y="724225"/>
            <a:ext cx="8951398" cy="4336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133" name="Shape 133"/>
        <p:cNvGrpSpPr/>
        <p:nvPr/>
      </p:nvGrpSpPr>
      <p:grpSpPr>
        <a:xfrm>
          <a:off x="0" y="0"/>
          <a:ext cx="0" cy="0"/>
          <a:chOff x="0" y="0"/>
          <a:chExt cx="0" cy="0"/>
        </a:xfrm>
      </p:grpSpPr>
      <p:sp>
        <p:nvSpPr>
          <p:cNvPr id="134" name="Google Shape;134;p24"/>
          <p:cNvSpPr txBox="1"/>
          <p:nvPr>
            <p:ph type="title"/>
          </p:nvPr>
        </p:nvSpPr>
        <p:spPr>
          <a:xfrm>
            <a:off x="0" y="1625950"/>
            <a:ext cx="9198900" cy="290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latin typeface="Calibri"/>
                <a:ea typeface="Calibri"/>
                <a:cs typeface="Calibri"/>
                <a:sym typeface="Calibri"/>
              </a:rPr>
              <a:t>Thank You</a:t>
            </a:r>
            <a:endParaRPr sz="6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168000" y="382725"/>
            <a:ext cx="8664300" cy="6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latin typeface="Calibri"/>
                <a:ea typeface="Calibri"/>
                <a:cs typeface="Calibri"/>
                <a:sym typeface="Calibri"/>
              </a:rPr>
              <a:t> Agenda</a:t>
            </a:r>
            <a:endParaRPr sz="2700">
              <a:latin typeface="Calibri"/>
              <a:ea typeface="Calibri"/>
              <a:cs typeface="Calibri"/>
              <a:sym typeface="Calibri"/>
            </a:endParaRPr>
          </a:p>
          <a:p>
            <a:pPr indent="0" lvl="0" marL="0" rtl="0" algn="ctr">
              <a:spcBef>
                <a:spcPts val="0"/>
              </a:spcBef>
              <a:spcAft>
                <a:spcPts val="0"/>
              </a:spcAft>
              <a:buNone/>
            </a:pPr>
            <a:r>
              <a:t/>
            </a:r>
            <a:endParaRPr sz="2700">
              <a:latin typeface="Calibri"/>
              <a:ea typeface="Calibri"/>
              <a:cs typeface="Calibri"/>
              <a:sym typeface="Calibri"/>
            </a:endParaRPr>
          </a:p>
        </p:txBody>
      </p:sp>
      <p:sp>
        <p:nvSpPr>
          <p:cNvPr id="62" name="Google Shape;62;p14"/>
          <p:cNvSpPr txBox="1"/>
          <p:nvPr/>
        </p:nvSpPr>
        <p:spPr>
          <a:xfrm>
            <a:off x="712800" y="1157375"/>
            <a:ext cx="6893700" cy="3562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chemeClr val="dk1"/>
              </a:buClr>
              <a:buSzPts val="2600"/>
              <a:buFont typeface="Calibri"/>
              <a:buChar char="❏"/>
            </a:pPr>
            <a:r>
              <a:rPr lang="en" sz="2600">
                <a:solidFill>
                  <a:schemeClr val="dk1"/>
                </a:solidFill>
                <a:latin typeface="Calibri"/>
                <a:ea typeface="Calibri"/>
                <a:cs typeface="Calibri"/>
                <a:sym typeface="Calibri"/>
              </a:rPr>
              <a:t>Countries for Restaurant Expansion</a:t>
            </a:r>
            <a:endParaRPr sz="2600">
              <a:solidFill>
                <a:schemeClr val="dk1"/>
              </a:solidFill>
              <a:latin typeface="Calibri"/>
              <a:ea typeface="Calibri"/>
              <a:cs typeface="Calibri"/>
              <a:sym typeface="Calibri"/>
            </a:endParaRPr>
          </a:p>
          <a:p>
            <a:pPr indent="-393700" lvl="0" marL="457200" rtl="0" algn="l">
              <a:spcBef>
                <a:spcPts val="0"/>
              </a:spcBef>
              <a:spcAft>
                <a:spcPts val="0"/>
              </a:spcAft>
              <a:buClr>
                <a:schemeClr val="dk1"/>
              </a:buClr>
              <a:buSzPts val="2600"/>
              <a:buFont typeface="Roboto"/>
              <a:buChar char="❏"/>
            </a:pPr>
            <a:r>
              <a:rPr lang="en" sz="2600">
                <a:solidFill>
                  <a:schemeClr val="dk1"/>
                </a:solidFill>
                <a:latin typeface="Roboto"/>
                <a:ea typeface="Roboto"/>
                <a:cs typeface="Roboto"/>
                <a:sym typeface="Roboto"/>
              </a:rPr>
              <a:t>Cities for Restaurant Openings</a:t>
            </a:r>
            <a:endParaRPr sz="2600">
              <a:solidFill>
                <a:schemeClr val="dk1"/>
              </a:solidFill>
              <a:latin typeface="Roboto"/>
              <a:ea typeface="Roboto"/>
              <a:cs typeface="Roboto"/>
              <a:sym typeface="Roboto"/>
            </a:endParaRPr>
          </a:p>
          <a:p>
            <a:pPr indent="-393700" lvl="0" marL="457200" rtl="0" algn="l">
              <a:spcBef>
                <a:spcPts val="0"/>
              </a:spcBef>
              <a:spcAft>
                <a:spcPts val="0"/>
              </a:spcAft>
              <a:buClr>
                <a:schemeClr val="dk1"/>
              </a:buClr>
              <a:buSzPts val="2600"/>
              <a:buFont typeface="Calibri"/>
              <a:buChar char="❏"/>
            </a:pPr>
            <a:r>
              <a:rPr lang="en" sz="2600">
                <a:solidFill>
                  <a:schemeClr val="dk1"/>
                </a:solidFill>
                <a:latin typeface="Calibri"/>
                <a:ea typeface="Calibri"/>
                <a:cs typeface="Calibri"/>
                <a:sym typeface="Calibri"/>
              </a:rPr>
              <a:t>Country-wise Restaurant Openings</a:t>
            </a:r>
            <a:endParaRPr sz="2600">
              <a:solidFill>
                <a:schemeClr val="dk1"/>
              </a:solidFill>
              <a:latin typeface="Calibri"/>
              <a:ea typeface="Calibri"/>
              <a:cs typeface="Calibri"/>
              <a:sym typeface="Calibri"/>
            </a:endParaRPr>
          </a:p>
          <a:p>
            <a:pPr indent="-393700" lvl="0" marL="457200" rtl="0" algn="l">
              <a:spcBef>
                <a:spcPts val="0"/>
              </a:spcBef>
              <a:spcAft>
                <a:spcPts val="0"/>
              </a:spcAft>
              <a:buClr>
                <a:schemeClr val="dk1"/>
              </a:buClr>
              <a:buSzPts val="2600"/>
              <a:buFont typeface="Calibri"/>
              <a:buChar char="❏"/>
            </a:pPr>
            <a:r>
              <a:rPr lang="en" sz="2600">
                <a:solidFill>
                  <a:schemeClr val="dk1"/>
                </a:solidFill>
                <a:latin typeface="Calibri"/>
                <a:ea typeface="Calibri"/>
                <a:cs typeface="Calibri"/>
                <a:sym typeface="Calibri"/>
              </a:rPr>
              <a:t>Food  Expenditure</a:t>
            </a:r>
            <a:endParaRPr sz="2600">
              <a:solidFill>
                <a:schemeClr val="dk1"/>
              </a:solidFill>
              <a:latin typeface="Calibri"/>
              <a:ea typeface="Calibri"/>
              <a:cs typeface="Calibri"/>
              <a:sym typeface="Calibri"/>
            </a:endParaRPr>
          </a:p>
          <a:p>
            <a:pPr indent="-393700" lvl="0" marL="457200" rtl="0" algn="l">
              <a:spcBef>
                <a:spcPts val="0"/>
              </a:spcBef>
              <a:spcAft>
                <a:spcPts val="0"/>
              </a:spcAft>
              <a:buClr>
                <a:schemeClr val="dk1"/>
              </a:buClr>
              <a:buSzPts val="2600"/>
              <a:buFont typeface="Calibri"/>
              <a:buChar char="❏"/>
            </a:pPr>
            <a:r>
              <a:rPr lang="en" sz="2600">
                <a:solidFill>
                  <a:schemeClr val="dk1"/>
                </a:solidFill>
                <a:latin typeface="Calibri"/>
                <a:ea typeface="Calibri"/>
                <a:cs typeface="Calibri"/>
                <a:sym typeface="Calibri"/>
              </a:rPr>
              <a:t>Cuisines</a:t>
            </a:r>
            <a:endParaRPr sz="2600">
              <a:solidFill>
                <a:schemeClr val="dk1"/>
              </a:solidFill>
              <a:latin typeface="Calibri"/>
              <a:ea typeface="Calibri"/>
              <a:cs typeface="Calibri"/>
              <a:sym typeface="Calibri"/>
            </a:endParaRPr>
          </a:p>
          <a:p>
            <a:pPr indent="-393700" lvl="0" marL="457200" rtl="0" algn="l">
              <a:spcBef>
                <a:spcPts val="0"/>
              </a:spcBef>
              <a:spcAft>
                <a:spcPts val="0"/>
              </a:spcAft>
              <a:buClr>
                <a:schemeClr val="dk1"/>
              </a:buClr>
              <a:buSzPts val="2600"/>
              <a:buFont typeface="Calibri"/>
              <a:buChar char="❏"/>
            </a:pPr>
            <a:r>
              <a:rPr lang="en" sz="2600">
                <a:solidFill>
                  <a:schemeClr val="dk1"/>
                </a:solidFill>
                <a:latin typeface="Calibri"/>
                <a:ea typeface="Calibri"/>
                <a:cs typeface="Calibri"/>
                <a:sym typeface="Calibri"/>
              </a:rPr>
              <a:t>Delivery Analysis</a:t>
            </a:r>
            <a:endParaRPr sz="2600">
              <a:solidFill>
                <a:schemeClr val="dk1"/>
              </a:solidFill>
              <a:latin typeface="Calibri"/>
              <a:ea typeface="Calibri"/>
              <a:cs typeface="Calibri"/>
              <a:sym typeface="Calibri"/>
            </a:endParaRPr>
          </a:p>
          <a:p>
            <a:pPr indent="-393700" lvl="0" marL="457200" rtl="0" algn="l">
              <a:spcBef>
                <a:spcPts val="0"/>
              </a:spcBef>
              <a:spcAft>
                <a:spcPts val="0"/>
              </a:spcAft>
              <a:buClr>
                <a:schemeClr val="dk1"/>
              </a:buClr>
              <a:buSzPts val="2600"/>
              <a:buFont typeface="Calibri"/>
              <a:buChar char="❏"/>
            </a:pPr>
            <a:r>
              <a:rPr lang="en" sz="2600">
                <a:solidFill>
                  <a:schemeClr val="dk1"/>
                </a:solidFill>
                <a:latin typeface="Calibri"/>
                <a:ea typeface="Calibri"/>
                <a:cs typeface="Calibri"/>
                <a:sym typeface="Calibri"/>
              </a:rPr>
              <a:t>Dashboard</a:t>
            </a:r>
            <a:endParaRPr sz="2600">
              <a:solidFill>
                <a:schemeClr val="dk1"/>
              </a:solidFill>
              <a:latin typeface="Calibri"/>
              <a:ea typeface="Calibri"/>
              <a:cs typeface="Calibri"/>
              <a:sym typeface="Calibri"/>
            </a:endParaRPr>
          </a:p>
          <a:p>
            <a:pPr indent="0" lvl="0" marL="0" rtl="0" algn="ctr">
              <a:spcBef>
                <a:spcPts val="0"/>
              </a:spcBef>
              <a:spcAft>
                <a:spcPts val="0"/>
              </a:spcAft>
              <a:buNone/>
            </a:pPr>
            <a:r>
              <a:t/>
            </a:r>
            <a:endParaRPr sz="27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168000" y="382725"/>
            <a:ext cx="8664300" cy="6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latin typeface="Calibri"/>
                <a:ea typeface="Calibri"/>
                <a:cs typeface="Calibri"/>
                <a:sym typeface="Calibri"/>
              </a:rPr>
              <a:t>Problem </a:t>
            </a:r>
            <a:r>
              <a:rPr lang="en" sz="2700">
                <a:latin typeface="Calibri"/>
                <a:ea typeface="Calibri"/>
                <a:cs typeface="Calibri"/>
                <a:sym typeface="Calibri"/>
              </a:rPr>
              <a:t>Statement</a:t>
            </a:r>
            <a:endParaRPr sz="2700">
              <a:latin typeface="Calibri"/>
              <a:ea typeface="Calibri"/>
              <a:cs typeface="Calibri"/>
              <a:sym typeface="Calibri"/>
            </a:endParaRPr>
          </a:p>
          <a:p>
            <a:pPr indent="0" lvl="0" marL="0" rtl="0" algn="ctr">
              <a:spcBef>
                <a:spcPts val="0"/>
              </a:spcBef>
              <a:spcAft>
                <a:spcPts val="0"/>
              </a:spcAft>
              <a:buNone/>
            </a:pPr>
            <a:r>
              <a:t/>
            </a:r>
            <a:endParaRPr sz="2700">
              <a:latin typeface="Calibri"/>
              <a:ea typeface="Calibri"/>
              <a:cs typeface="Calibri"/>
              <a:sym typeface="Calibri"/>
            </a:endParaRPr>
          </a:p>
        </p:txBody>
      </p:sp>
      <p:sp>
        <p:nvSpPr>
          <p:cNvPr id="68" name="Google Shape;68;p15"/>
          <p:cNvSpPr txBox="1"/>
          <p:nvPr/>
        </p:nvSpPr>
        <p:spPr>
          <a:xfrm>
            <a:off x="741825" y="1336400"/>
            <a:ext cx="6893700" cy="35622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Lato"/>
              <a:buChar char="❖"/>
            </a:pPr>
            <a:r>
              <a:rPr lang="en" sz="1900">
                <a:solidFill>
                  <a:schemeClr val="dk1"/>
                </a:solidFill>
                <a:latin typeface="Calibri"/>
                <a:ea typeface="Calibri"/>
                <a:cs typeface="Calibri"/>
                <a:sym typeface="Calibri"/>
              </a:rPr>
              <a:t>You are hired as a consultant data analyst by zomato where the team is looking for expansion and</a:t>
            </a:r>
            <a:r>
              <a:rPr b="1" lang="en" sz="1900">
                <a:solidFill>
                  <a:schemeClr val="dk1"/>
                </a:solidFill>
                <a:latin typeface="Calibri"/>
                <a:ea typeface="Calibri"/>
                <a:cs typeface="Calibri"/>
                <a:sym typeface="Calibri"/>
              </a:rPr>
              <a:t> </a:t>
            </a:r>
            <a:r>
              <a:rPr lang="en" sz="1900">
                <a:solidFill>
                  <a:schemeClr val="dk1"/>
                </a:solidFill>
                <a:latin typeface="Calibri"/>
                <a:ea typeface="Calibri"/>
                <a:cs typeface="Calibri"/>
                <a:sym typeface="Calibri"/>
              </a:rPr>
              <a:t>opening restaurants. Your task is to come up with strategies/suggestions about opening newer restaurants.</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168000" y="382725"/>
            <a:ext cx="8664300" cy="6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750">
                <a:latin typeface="Calibri"/>
                <a:ea typeface="Calibri"/>
                <a:cs typeface="Calibri"/>
                <a:sym typeface="Calibri"/>
              </a:rPr>
              <a:t>Potential Countries for Restaurant Expansion</a:t>
            </a:r>
            <a:endParaRPr sz="2750">
              <a:latin typeface="Calibri"/>
              <a:ea typeface="Calibri"/>
              <a:cs typeface="Calibri"/>
              <a:sym typeface="Calibri"/>
            </a:endParaRPr>
          </a:p>
        </p:txBody>
      </p:sp>
      <p:pic>
        <p:nvPicPr>
          <p:cNvPr id="74" name="Google Shape;74;p16"/>
          <p:cNvPicPr preferRelativeResize="0"/>
          <p:nvPr/>
        </p:nvPicPr>
        <p:blipFill>
          <a:blip r:embed="rId3">
            <a:alphaModFix/>
          </a:blip>
          <a:stretch>
            <a:fillRect/>
          </a:stretch>
        </p:blipFill>
        <p:spPr>
          <a:xfrm>
            <a:off x="7770261" y="1165275"/>
            <a:ext cx="1168414" cy="1557576"/>
          </a:xfrm>
          <a:prstGeom prst="rect">
            <a:avLst/>
          </a:prstGeom>
          <a:noFill/>
          <a:ln>
            <a:noFill/>
          </a:ln>
        </p:spPr>
      </p:pic>
      <p:pic>
        <p:nvPicPr>
          <p:cNvPr id="75" name="Google Shape;75;p16"/>
          <p:cNvPicPr preferRelativeResize="0"/>
          <p:nvPr/>
        </p:nvPicPr>
        <p:blipFill>
          <a:blip r:embed="rId4">
            <a:alphaModFix/>
          </a:blip>
          <a:stretch>
            <a:fillRect/>
          </a:stretch>
        </p:blipFill>
        <p:spPr>
          <a:xfrm>
            <a:off x="5126725" y="1165275"/>
            <a:ext cx="1201851" cy="1557576"/>
          </a:xfrm>
          <a:prstGeom prst="rect">
            <a:avLst/>
          </a:prstGeom>
          <a:noFill/>
          <a:ln>
            <a:noFill/>
          </a:ln>
        </p:spPr>
      </p:pic>
      <p:pic>
        <p:nvPicPr>
          <p:cNvPr id="76" name="Google Shape;76;p16"/>
          <p:cNvPicPr preferRelativeResize="0"/>
          <p:nvPr/>
        </p:nvPicPr>
        <p:blipFill rotWithShape="1">
          <a:blip r:embed="rId5">
            <a:alphaModFix/>
          </a:blip>
          <a:srcRect b="-6145" l="0" r="0" t="0"/>
          <a:stretch/>
        </p:blipFill>
        <p:spPr>
          <a:xfrm>
            <a:off x="6455781" y="1165275"/>
            <a:ext cx="1167859" cy="1661291"/>
          </a:xfrm>
          <a:prstGeom prst="rect">
            <a:avLst/>
          </a:prstGeom>
          <a:noFill/>
          <a:ln>
            <a:noFill/>
          </a:ln>
        </p:spPr>
      </p:pic>
      <p:pic>
        <p:nvPicPr>
          <p:cNvPr id="77" name="Google Shape;77;p16"/>
          <p:cNvPicPr preferRelativeResize="0"/>
          <p:nvPr/>
        </p:nvPicPr>
        <p:blipFill rotWithShape="1">
          <a:blip r:embed="rId6">
            <a:alphaModFix/>
          </a:blip>
          <a:srcRect b="10" l="0" r="0" t="0"/>
          <a:stretch/>
        </p:blipFill>
        <p:spPr>
          <a:xfrm>
            <a:off x="7770261" y="3087625"/>
            <a:ext cx="1168414" cy="1551423"/>
          </a:xfrm>
          <a:prstGeom prst="rect">
            <a:avLst/>
          </a:prstGeom>
          <a:noFill/>
          <a:ln>
            <a:noFill/>
          </a:ln>
        </p:spPr>
      </p:pic>
      <p:pic>
        <p:nvPicPr>
          <p:cNvPr id="78" name="Google Shape;78;p16"/>
          <p:cNvPicPr preferRelativeResize="0"/>
          <p:nvPr/>
        </p:nvPicPr>
        <p:blipFill>
          <a:blip r:embed="rId7">
            <a:alphaModFix/>
          </a:blip>
          <a:stretch>
            <a:fillRect/>
          </a:stretch>
        </p:blipFill>
        <p:spPr>
          <a:xfrm>
            <a:off x="5126725" y="3086076"/>
            <a:ext cx="1201851" cy="1554490"/>
          </a:xfrm>
          <a:prstGeom prst="rect">
            <a:avLst/>
          </a:prstGeom>
          <a:noFill/>
          <a:ln>
            <a:noFill/>
          </a:ln>
        </p:spPr>
      </p:pic>
      <p:pic>
        <p:nvPicPr>
          <p:cNvPr id="79" name="Google Shape;79;p16"/>
          <p:cNvPicPr preferRelativeResize="0"/>
          <p:nvPr/>
        </p:nvPicPr>
        <p:blipFill>
          <a:blip r:embed="rId8">
            <a:alphaModFix/>
          </a:blip>
          <a:stretch>
            <a:fillRect/>
          </a:stretch>
        </p:blipFill>
        <p:spPr>
          <a:xfrm>
            <a:off x="6428618" y="3089151"/>
            <a:ext cx="1167859" cy="1551423"/>
          </a:xfrm>
          <a:prstGeom prst="rect">
            <a:avLst/>
          </a:prstGeom>
          <a:noFill/>
          <a:ln>
            <a:noFill/>
          </a:ln>
        </p:spPr>
      </p:pic>
      <p:sp>
        <p:nvSpPr>
          <p:cNvPr id="80" name="Google Shape;80;p16"/>
          <p:cNvSpPr txBox="1"/>
          <p:nvPr/>
        </p:nvSpPr>
        <p:spPr>
          <a:xfrm>
            <a:off x="229775" y="971750"/>
            <a:ext cx="4798800" cy="414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100"/>
              </a:spcBef>
              <a:spcAft>
                <a:spcPts val="0"/>
              </a:spcAft>
              <a:buNone/>
            </a:pPr>
            <a:r>
              <a:rPr lang="en" sz="1300">
                <a:solidFill>
                  <a:schemeClr val="dk1"/>
                </a:solidFill>
                <a:latin typeface="Roboto"/>
                <a:ea typeface="Roboto"/>
                <a:cs typeface="Roboto"/>
                <a:sym typeface="Roboto"/>
              </a:rPr>
              <a:t>●</a:t>
            </a:r>
            <a:r>
              <a:rPr lang="en" sz="1500">
                <a:solidFill>
                  <a:schemeClr val="dk1"/>
                </a:solidFill>
                <a:latin typeface="Roboto"/>
                <a:ea typeface="Roboto"/>
                <a:cs typeface="Roboto"/>
                <a:sym typeface="Roboto"/>
              </a:rPr>
              <a:t> </a:t>
            </a:r>
            <a:r>
              <a:rPr lang="en" sz="1500">
                <a:solidFill>
                  <a:schemeClr val="dk1"/>
                </a:solidFill>
                <a:latin typeface="Calibri"/>
                <a:ea typeface="Calibri"/>
                <a:cs typeface="Calibri"/>
                <a:sym typeface="Calibri"/>
              </a:rPr>
              <a:t>Philippines: With an average rating of 4.47, the  Philippines emerges as the top-performing country in terms of restaurant ratings. Its high average rating suggests a favorable market reception for restaurant ventures, indicating potential for success despite existing competition.</a:t>
            </a:r>
            <a:endParaRPr sz="1500">
              <a:solidFill>
                <a:schemeClr val="dk1"/>
              </a:solidFill>
              <a:latin typeface="Calibri"/>
              <a:ea typeface="Calibri"/>
              <a:cs typeface="Calibri"/>
              <a:sym typeface="Calibri"/>
            </a:endParaRPr>
          </a:p>
          <a:p>
            <a:pPr indent="0" lvl="0" marL="0" rtl="0" algn="l">
              <a:lnSpc>
                <a:spcPct val="115000"/>
              </a:lnSpc>
              <a:spcBef>
                <a:spcPts val="2100"/>
              </a:spcBef>
              <a:spcAft>
                <a:spcPts val="0"/>
              </a:spcAft>
              <a:buNone/>
            </a:pPr>
            <a:r>
              <a:rPr lang="en" sz="1500">
                <a:solidFill>
                  <a:schemeClr val="dk1"/>
                </a:solidFill>
                <a:latin typeface="Roboto"/>
                <a:ea typeface="Roboto"/>
                <a:cs typeface="Roboto"/>
                <a:sym typeface="Roboto"/>
              </a:rPr>
              <a:t>● </a:t>
            </a:r>
            <a:r>
              <a:rPr lang="en" sz="1500">
                <a:solidFill>
                  <a:schemeClr val="dk1"/>
                </a:solidFill>
                <a:latin typeface="Calibri"/>
                <a:ea typeface="Calibri"/>
                <a:cs typeface="Calibri"/>
                <a:sym typeface="Calibri"/>
              </a:rPr>
              <a:t>Turkey and Indonesia: Both Turkey and Indonesia have average ratings of 4.30. While competition may be present in these countries, their relatively high average ratings indicate opportunities for successful restaurant ventures.</a:t>
            </a:r>
            <a:endParaRPr sz="1500">
              <a:solidFill>
                <a:schemeClr val="dk1"/>
              </a:solidFill>
              <a:latin typeface="Calibri"/>
              <a:ea typeface="Calibri"/>
              <a:cs typeface="Calibri"/>
              <a:sym typeface="Calibri"/>
            </a:endParaRPr>
          </a:p>
          <a:p>
            <a:pPr indent="0" lvl="0" marL="0" rtl="0" algn="l">
              <a:lnSpc>
                <a:spcPct val="115000"/>
              </a:lnSpc>
              <a:spcBef>
                <a:spcPts val="2100"/>
              </a:spcBef>
              <a:spcAft>
                <a:spcPts val="2100"/>
              </a:spcAft>
              <a:buNone/>
            </a:pPr>
            <a:r>
              <a:rPr lang="en" sz="1500">
                <a:solidFill>
                  <a:schemeClr val="dk1"/>
                </a:solidFill>
                <a:latin typeface="Roboto"/>
                <a:ea typeface="Roboto"/>
                <a:cs typeface="Roboto"/>
                <a:sym typeface="Roboto"/>
              </a:rPr>
              <a:t>● </a:t>
            </a:r>
            <a:r>
              <a:rPr lang="en" sz="1500">
                <a:solidFill>
                  <a:schemeClr val="dk1"/>
                </a:solidFill>
                <a:latin typeface="Calibri"/>
                <a:ea typeface="Calibri"/>
                <a:cs typeface="Calibri"/>
                <a:sym typeface="Calibri"/>
              </a:rPr>
              <a:t>New Zealand, UAE and South Africa: New Zealand,UAE and South Africa exhibit average ratings of 4.26, 4.23 and 4.21, respectively.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84" name="Shape 84"/>
        <p:cNvGrpSpPr/>
        <p:nvPr/>
      </p:nvGrpSpPr>
      <p:grpSpPr>
        <a:xfrm>
          <a:off x="0" y="0"/>
          <a:ext cx="0" cy="0"/>
          <a:chOff x="0" y="0"/>
          <a:chExt cx="0" cy="0"/>
        </a:xfrm>
      </p:grpSpPr>
      <p:sp>
        <p:nvSpPr>
          <p:cNvPr id="85" name="Google Shape;85;p17"/>
          <p:cNvSpPr txBox="1"/>
          <p:nvPr>
            <p:ph type="title"/>
          </p:nvPr>
        </p:nvSpPr>
        <p:spPr>
          <a:xfrm>
            <a:off x="168000" y="382725"/>
            <a:ext cx="8664300" cy="6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Roboto"/>
                <a:ea typeface="Roboto"/>
                <a:cs typeface="Roboto"/>
                <a:sym typeface="Roboto"/>
              </a:rPr>
              <a:t>Suggested Cities for Restaurant Openings in Selected Countries</a:t>
            </a:r>
            <a:endParaRPr sz="2300">
              <a:latin typeface="Calibri"/>
              <a:ea typeface="Calibri"/>
              <a:cs typeface="Calibri"/>
              <a:sym typeface="Calibri"/>
            </a:endParaRPr>
          </a:p>
        </p:txBody>
      </p:sp>
      <p:sp>
        <p:nvSpPr>
          <p:cNvPr id="86" name="Google Shape;86;p17"/>
          <p:cNvSpPr txBox="1"/>
          <p:nvPr/>
        </p:nvSpPr>
        <p:spPr>
          <a:xfrm>
            <a:off x="806775" y="1482450"/>
            <a:ext cx="2157000" cy="3320100"/>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D0D0D"/>
                </a:solidFill>
                <a:latin typeface="Roboto"/>
                <a:ea typeface="Roboto"/>
                <a:cs typeface="Roboto"/>
                <a:sym typeface="Roboto"/>
              </a:rPr>
              <a:t>➔</a:t>
            </a:r>
            <a:r>
              <a:rPr lang="en">
                <a:solidFill>
                  <a:schemeClr val="dk1"/>
                </a:solidFill>
                <a:latin typeface="Calibri"/>
                <a:ea typeface="Calibri"/>
                <a:cs typeface="Calibri"/>
                <a:sym typeface="Calibri"/>
              </a:rPr>
              <a:t>South Africa</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         Inner City</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rgbClr val="0D0D0D"/>
                </a:solidFill>
                <a:latin typeface="Calibri"/>
                <a:ea typeface="Calibri"/>
                <a:cs typeface="Calibri"/>
                <a:sym typeface="Calibri"/>
              </a:rPr>
              <a:t>➔</a:t>
            </a:r>
            <a:r>
              <a:rPr lang="en">
                <a:solidFill>
                  <a:schemeClr val="dk1"/>
                </a:solidFill>
                <a:latin typeface="Calibri"/>
                <a:ea typeface="Calibri"/>
                <a:cs typeface="Calibri"/>
                <a:sym typeface="Calibri"/>
              </a:rPr>
              <a:t>Philippines</a:t>
            </a:r>
            <a:endParaRPr>
              <a:solidFill>
                <a:schemeClr val="dk1"/>
              </a:solidFill>
              <a:latin typeface="Calibri"/>
              <a:ea typeface="Calibri"/>
              <a:cs typeface="Calibri"/>
              <a:sym typeface="Calibri"/>
            </a:endParaRPr>
          </a:p>
          <a:p>
            <a:pPr indent="0" lvl="0" marL="0" rtl="0" algn="l">
              <a:lnSpc>
                <a:spcPct val="114000"/>
              </a:lnSpc>
              <a:spcBef>
                <a:spcPts val="0"/>
              </a:spcBef>
              <a:spcAft>
                <a:spcPts val="0"/>
              </a:spcAft>
              <a:buNone/>
            </a:pPr>
            <a:r>
              <a:rPr lang="en">
                <a:solidFill>
                  <a:schemeClr val="dk1"/>
                </a:solidFill>
                <a:latin typeface="Calibri"/>
                <a:ea typeface="Calibri"/>
                <a:cs typeface="Calibri"/>
                <a:sym typeface="Calibri"/>
              </a:rPr>
              <a:t>         Quezon City</a:t>
            </a:r>
            <a:endParaRPr>
              <a:solidFill>
                <a:schemeClr val="dk1"/>
              </a:solidFill>
              <a:latin typeface="Calibri"/>
              <a:ea typeface="Calibri"/>
              <a:cs typeface="Calibri"/>
              <a:sym typeface="Calibri"/>
            </a:endParaRPr>
          </a:p>
          <a:p>
            <a:pPr indent="0" lvl="0" marL="0" rtl="0" algn="l">
              <a:lnSpc>
                <a:spcPct val="114000"/>
              </a:lnSpc>
              <a:spcBef>
                <a:spcPts val="0"/>
              </a:spcBef>
              <a:spcAft>
                <a:spcPts val="0"/>
              </a:spcAft>
              <a:buNone/>
            </a:pPr>
            <a:r>
              <a:rPr lang="en">
                <a:solidFill>
                  <a:srgbClr val="0D0D0D"/>
                </a:solidFill>
                <a:latin typeface="Calibri"/>
                <a:ea typeface="Calibri"/>
                <a:cs typeface="Calibri"/>
                <a:sym typeface="Calibri"/>
              </a:rPr>
              <a:t>➔</a:t>
            </a:r>
            <a:r>
              <a:rPr lang="en">
                <a:solidFill>
                  <a:schemeClr val="dk1"/>
                </a:solidFill>
                <a:latin typeface="Calibri"/>
                <a:ea typeface="Calibri"/>
                <a:cs typeface="Calibri"/>
                <a:sym typeface="Calibri"/>
              </a:rPr>
              <a:t>United Arab Emirates</a:t>
            </a:r>
            <a:endParaRPr>
              <a:solidFill>
                <a:schemeClr val="dk1"/>
              </a:solidFill>
              <a:latin typeface="Calibri"/>
              <a:ea typeface="Calibri"/>
              <a:cs typeface="Calibri"/>
              <a:sym typeface="Calibri"/>
            </a:endParaRPr>
          </a:p>
          <a:p>
            <a:pPr indent="0" lvl="0" marL="0" rtl="0" algn="l">
              <a:lnSpc>
                <a:spcPct val="114000"/>
              </a:lnSpc>
              <a:spcBef>
                <a:spcPts val="0"/>
              </a:spcBef>
              <a:spcAft>
                <a:spcPts val="0"/>
              </a:spcAft>
              <a:buNone/>
            </a:pPr>
            <a:r>
              <a:rPr lang="en">
                <a:solidFill>
                  <a:schemeClr val="dk1"/>
                </a:solidFill>
                <a:latin typeface="Calibri"/>
                <a:ea typeface="Calibri"/>
                <a:cs typeface="Calibri"/>
                <a:sym typeface="Calibri"/>
              </a:rPr>
              <a:t>         Dubai</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rgbClr val="0D0D0D"/>
                </a:solidFill>
                <a:latin typeface="Calibri"/>
                <a:ea typeface="Calibri"/>
                <a:cs typeface="Calibri"/>
                <a:sym typeface="Calibri"/>
              </a:rPr>
              <a:t>➔ </a:t>
            </a:r>
            <a:r>
              <a:rPr lang="en">
                <a:solidFill>
                  <a:schemeClr val="dk1"/>
                </a:solidFill>
                <a:latin typeface="Calibri"/>
                <a:ea typeface="Calibri"/>
                <a:cs typeface="Calibri"/>
                <a:sym typeface="Calibri"/>
              </a:rPr>
              <a:t>Turkey</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         Ankara</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rgbClr val="0D0D0D"/>
                </a:solidFill>
                <a:latin typeface="Calibri"/>
                <a:ea typeface="Calibri"/>
                <a:cs typeface="Calibri"/>
                <a:sym typeface="Calibri"/>
              </a:rPr>
              <a:t>➔</a:t>
            </a:r>
            <a:r>
              <a:rPr lang="en">
                <a:solidFill>
                  <a:schemeClr val="dk1"/>
                </a:solidFill>
                <a:latin typeface="Calibri"/>
                <a:ea typeface="Calibri"/>
                <a:cs typeface="Calibri"/>
                <a:sym typeface="Calibri"/>
              </a:rPr>
              <a:t>New Zealand</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         Auckland</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rgbClr val="0D0D0D"/>
                </a:solidFill>
                <a:latin typeface="Calibri"/>
                <a:ea typeface="Calibri"/>
                <a:cs typeface="Calibri"/>
                <a:sym typeface="Calibri"/>
              </a:rPr>
              <a:t>➔</a:t>
            </a:r>
            <a:r>
              <a:rPr lang="en">
                <a:solidFill>
                  <a:schemeClr val="dk1"/>
                </a:solidFill>
                <a:latin typeface="Calibri"/>
                <a:ea typeface="Calibri"/>
                <a:cs typeface="Calibri"/>
                <a:sym typeface="Calibri"/>
              </a:rPr>
              <a:t>Indonesia</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         Jakarta</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p:txBody>
      </p:sp>
      <p:pic>
        <p:nvPicPr>
          <p:cNvPr id="87" name="Google Shape;87;p17"/>
          <p:cNvPicPr preferRelativeResize="0"/>
          <p:nvPr/>
        </p:nvPicPr>
        <p:blipFill>
          <a:blip r:embed="rId3">
            <a:alphaModFix/>
          </a:blip>
          <a:stretch>
            <a:fillRect/>
          </a:stretch>
        </p:blipFill>
        <p:spPr>
          <a:xfrm>
            <a:off x="3273300" y="1482450"/>
            <a:ext cx="5528826" cy="3038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91" name="Shape 91"/>
        <p:cNvGrpSpPr/>
        <p:nvPr/>
      </p:nvGrpSpPr>
      <p:grpSpPr>
        <a:xfrm>
          <a:off x="0" y="0"/>
          <a:ext cx="0" cy="0"/>
          <a:chOff x="0" y="0"/>
          <a:chExt cx="0" cy="0"/>
        </a:xfrm>
      </p:grpSpPr>
      <p:sp>
        <p:nvSpPr>
          <p:cNvPr id="92" name="Google Shape;92;p18"/>
          <p:cNvSpPr txBox="1"/>
          <p:nvPr>
            <p:ph type="title"/>
          </p:nvPr>
        </p:nvSpPr>
        <p:spPr>
          <a:xfrm>
            <a:off x="162375" y="225175"/>
            <a:ext cx="8890200" cy="6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latin typeface="Calibri"/>
                <a:ea typeface="Calibri"/>
                <a:cs typeface="Calibri"/>
                <a:sym typeface="Calibri"/>
              </a:rPr>
              <a:t>Country-wise Restaurant Openings</a:t>
            </a:r>
            <a:endParaRPr sz="2700">
              <a:latin typeface="Calibri"/>
              <a:ea typeface="Calibri"/>
              <a:cs typeface="Calibri"/>
              <a:sym typeface="Calibri"/>
            </a:endParaRPr>
          </a:p>
        </p:txBody>
      </p:sp>
      <p:pic>
        <p:nvPicPr>
          <p:cNvPr id="93" name="Google Shape;93;p18"/>
          <p:cNvPicPr preferRelativeResize="0"/>
          <p:nvPr/>
        </p:nvPicPr>
        <p:blipFill>
          <a:blip r:embed="rId3">
            <a:alphaModFix/>
          </a:blip>
          <a:stretch>
            <a:fillRect/>
          </a:stretch>
        </p:blipFill>
        <p:spPr>
          <a:xfrm>
            <a:off x="798375" y="919100"/>
            <a:ext cx="7832699" cy="3973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168000" y="382725"/>
            <a:ext cx="8664300" cy="6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latin typeface="Calibri"/>
                <a:ea typeface="Calibri"/>
                <a:cs typeface="Calibri"/>
                <a:sym typeface="Calibri"/>
              </a:rPr>
              <a:t>Expenditure on Food</a:t>
            </a:r>
            <a:endParaRPr sz="2700">
              <a:latin typeface="Calibri"/>
              <a:ea typeface="Calibri"/>
              <a:cs typeface="Calibri"/>
              <a:sym typeface="Calibri"/>
            </a:endParaRPr>
          </a:p>
        </p:txBody>
      </p:sp>
      <p:pic>
        <p:nvPicPr>
          <p:cNvPr id="99" name="Google Shape;99;p19"/>
          <p:cNvPicPr preferRelativeResize="0"/>
          <p:nvPr/>
        </p:nvPicPr>
        <p:blipFill>
          <a:blip r:embed="rId3">
            <a:alphaModFix/>
          </a:blip>
          <a:stretch>
            <a:fillRect/>
          </a:stretch>
        </p:blipFill>
        <p:spPr>
          <a:xfrm>
            <a:off x="4284800" y="1357850"/>
            <a:ext cx="4649200" cy="3271775"/>
          </a:xfrm>
          <a:prstGeom prst="rect">
            <a:avLst/>
          </a:prstGeom>
          <a:noFill/>
          <a:ln>
            <a:noFill/>
          </a:ln>
        </p:spPr>
      </p:pic>
      <p:sp>
        <p:nvSpPr>
          <p:cNvPr id="100" name="Google Shape;100;p19"/>
          <p:cNvSpPr txBox="1"/>
          <p:nvPr/>
        </p:nvSpPr>
        <p:spPr>
          <a:xfrm>
            <a:off x="370775" y="1447075"/>
            <a:ext cx="3580200" cy="296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Calibri"/>
                <a:ea typeface="Calibri"/>
                <a:cs typeface="Calibri"/>
                <a:sym typeface="Calibri"/>
              </a:rPr>
              <a:t>The data reveals a significant variation in total expenditure across the listed countries.</a:t>
            </a:r>
            <a:endParaRPr sz="1500">
              <a:solidFill>
                <a:schemeClr val="dk1"/>
              </a:solidFill>
              <a:latin typeface="Calibri"/>
              <a:ea typeface="Calibri"/>
              <a:cs typeface="Calibri"/>
              <a:sym typeface="Calibri"/>
            </a:endParaRPr>
          </a:p>
          <a:p>
            <a:pPr indent="0" lvl="0" marL="0" rtl="0" algn="l">
              <a:spcBef>
                <a:spcPts val="0"/>
              </a:spcBef>
              <a:spcAft>
                <a:spcPts val="0"/>
              </a:spcAft>
              <a:buNone/>
            </a:pPr>
            <a:r>
              <a:rPr lang="e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0" lvl="0" marL="0" rtl="0" algn="l">
              <a:spcBef>
                <a:spcPts val="0"/>
              </a:spcBef>
              <a:spcAft>
                <a:spcPts val="0"/>
              </a:spcAft>
              <a:buNone/>
            </a:pPr>
            <a:r>
              <a:rPr lang="en" sz="1500">
                <a:solidFill>
                  <a:schemeClr val="dk1"/>
                </a:solidFill>
                <a:latin typeface="Calibri"/>
                <a:ea typeface="Calibri"/>
                <a:cs typeface="Calibri"/>
                <a:sym typeface="Calibri"/>
              </a:rPr>
              <a:t>● </a:t>
            </a:r>
            <a:r>
              <a:rPr lang="en" sz="1500">
                <a:solidFill>
                  <a:schemeClr val="dk1"/>
                </a:solidFill>
                <a:latin typeface="Calibri"/>
                <a:ea typeface="Calibri"/>
                <a:cs typeface="Calibri"/>
                <a:sym typeface="Calibri"/>
              </a:rPr>
              <a:t>While Turkey has the lowest total expenditure of $2.63, the Philippines stands out with the highest expenditure of $114.08.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rPr lang="en" sz="1500">
                <a:solidFill>
                  <a:schemeClr val="dk1"/>
                </a:solidFill>
                <a:latin typeface="Calibri"/>
                <a:ea typeface="Calibri"/>
                <a:cs typeface="Calibri"/>
                <a:sym typeface="Calibri"/>
              </a:rPr>
              <a:t>● </a:t>
            </a:r>
            <a:r>
              <a:rPr lang="en" sz="1500">
                <a:solidFill>
                  <a:schemeClr val="dk1"/>
                </a:solidFill>
                <a:latin typeface="Calibri"/>
                <a:ea typeface="Calibri"/>
                <a:cs typeface="Calibri"/>
                <a:sym typeface="Calibri"/>
              </a:rPr>
              <a:t>This suggests diverse economic landscapes and consumer spending behaviors among the countries.</a:t>
            </a:r>
            <a:endParaRPr sz="15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168000" y="382725"/>
            <a:ext cx="8664300" cy="6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latin typeface="Calibri"/>
                <a:ea typeface="Calibri"/>
                <a:cs typeface="Calibri"/>
                <a:sym typeface="Calibri"/>
              </a:rPr>
              <a:t>Top Cuisines</a:t>
            </a:r>
            <a:endParaRPr sz="2700">
              <a:latin typeface="Calibri"/>
              <a:ea typeface="Calibri"/>
              <a:cs typeface="Calibri"/>
              <a:sym typeface="Calibri"/>
            </a:endParaRPr>
          </a:p>
        </p:txBody>
      </p:sp>
      <p:sp>
        <p:nvSpPr>
          <p:cNvPr id="106" name="Google Shape;106;p20"/>
          <p:cNvSpPr txBox="1"/>
          <p:nvPr/>
        </p:nvSpPr>
        <p:spPr>
          <a:xfrm>
            <a:off x="497625" y="1292225"/>
            <a:ext cx="3235500" cy="3102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latin typeface="Roboto"/>
                <a:ea typeface="Roboto"/>
                <a:cs typeface="Roboto"/>
                <a:sym typeface="Roboto"/>
              </a:rPr>
              <a:t>●</a:t>
            </a:r>
            <a:r>
              <a:rPr lang="en" sz="1500">
                <a:solidFill>
                  <a:schemeClr val="dk1"/>
                </a:solidFill>
                <a:latin typeface="Calibri"/>
                <a:ea typeface="Calibri"/>
                <a:cs typeface="Calibri"/>
                <a:sym typeface="Calibri"/>
              </a:rPr>
              <a:t> </a:t>
            </a:r>
            <a:r>
              <a:rPr lang="en" sz="1500">
                <a:solidFill>
                  <a:schemeClr val="dk1"/>
                </a:solidFill>
                <a:latin typeface="Calibri"/>
                <a:ea typeface="Calibri"/>
                <a:cs typeface="Calibri"/>
                <a:sym typeface="Calibri"/>
              </a:rPr>
              <a:t> Cuisines with higher ratings </a:t>
            </a:r>
            <a:r>
              <a:rPr lang="en" sz="1500">
                <a:solidFill>
                  <a:schemeClr val="dk1"/>
                </a:solidFill>
                <a:latin typeface="Calibri"/>
                <a:ea typeface="Calibri"/>
                <a:cs typeface="Calibri"/>
                <a:sym typeface="Calibri"/>
              </a:rPr>
              <a:t>r</a:t>
            </a:r>
            <a:r>
              <a:rPr lang="en" sz="1500">
                <a:solidFill>
                  <a:schemeClr val="dk1"/>
                </a:solidFill>
                <a:latin typeface="Calibri"/>
                <a:ea typeface="Calibri"/>
                <a:cs typeface="Calibri"/>
                <a:sym typeface="Calibri"/>
              </a:rPr>
              <a:t>anging from 4.8 - 4.9</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500">
                <a:solidFill>
                  <a:schemeClr val="dk1"/>
                </a:solidFill>
                <a:latin typeface="Calibri"/>
                <a:ea typeface="Calibri"/>
                <a:cs typeface="Calibri"/>
                <a:sym typeface="Calibri"/>
              </a:rPr>
              <a:t>● </a:t>
            </a:r>
            <a:r>
              <a:rPr lang="en" sz="1500">
                <a:solidFill>
                  <a:schemeClr val="dk1"/>
                </a:solidFill>
                <a:latin typeface="Calibri"/>
                <a:ea typeface="Calibri"/>
                <a:cs typeface="Calibri"/>
                <a:sym typeface="Calibri"/>
              </a:rPr>
              <a:t>The data reveals exceptionally high average ratings of 4.9 for restaurants in Turkey, South Africa, Indonesia, and the Philippines, spanning various cuisines such as Bar Food, World Cuisine, European, Contemporary, French, Tapas, Sunda, Indonesian, Sushi, Japanese, and European.</a:t>
            </a:r>
            <a:endParaRPr sz="1500">
              <a:solidFill>
                <a:schemeClr val="dk1"/>
              </a:solidFill>
              <a:latin typeface="Calibri"/>
              <a:ea typeface="Calibri"/>
              <a:cs typeface="Calibri"/>
              <a:sym typeface="Calibri"/>
            </a:endParaRPr>
          </a:p>
        </p:txBody>
      </p:sp>
      <p:pic>
        <p:nvPicPr>
          <p:cNvPr id="107" name="Google Shape;107;p20"/>
          <p:cNvPicPr preferRelativeResize="0"/>
          <p:nvPr/>
        </p:nvPicPr>
        <p:blipFill>
          <a:blip r:embed="rId3">
            <a:alphaModFix/>
          </a:blip>
          <a:stretch>
            <a:fillRect/>
          </a:stretch>
        </p:blipFill>
        <p:spPr>
          <a:xfrm>
            <a:off x="3907375" y="1178150"/>
            <a:ext cx="5035300" cy="3494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111" name="Shape 111"/>
        <p:cNvGrpSpPr/>
        <p:nvPr/>
      </p:nvGrpSpPr>
      <p:grpSpPr>
        <a:xfrm>
          <a:off x="0" y="0"/>
          <a:ext cx="0" cy="0"/>
          <a:chOff x="0" y="0"/>
          <a:chExt cx="0" cy="0"/>
        </a:xfrm>
      </p:grpSpPr>
      <p:sp>
        <p:nvSpPr>
          <p:cNvPr id="112" name="Google Shape;112;p21"/>
          <p:cNvSpPr txBox="1"/>
          <p:nvPr>
            <p:ph type="title"/>
          </p:nvPr>
        </p:nvSpPr>
        <p:spPr>
          <a:xfrm>
            <a:off x="168000" y="382725"/>
            <a:ext cx="8664300" cy="6351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lang="en" sz="2600">
                <a:latin typeface="Calibri"/>
                <a:ea typeface="Calibri"/>
                <a:cs typeface="Calibri"/>
                <a:sym typeface="Calibri"/>
              </a:rPr>
              <a:t> </a:t>
            </a:r>
            <a:r>
              <a:rPr lang="en" sz="2600">
                <a:latin typeface="Calibri"/>
                <a:ea typeface="Calibri"/>
                <a:cs typeface="Calibri"/>
                <a:sym typeface="Calibri"/>
              </a:rPr>
              <a:t>Refining Culinary Offerings: Areas for Improvement</a:t>
            </a:r>
            <a:endParaRPr sz="2600">
              <a:latin typeface="Calibri"/>
              <a:ea typeface="Calibri"/>
              <a:cs typeface="Calibri"/>
              <a:sym typeface="Calibri"/>
            </a:endParaRPr>
          </a:p>
        </p:txBody>
      </p:sp>
      <p:pic>
        <p:nvPicPr>
          <p:cNvPr id="113" name="Google Shape;113;p21"/>
          <p:cNvPicPr preferRelativeResize="0"/>
          <p:nvPr/>
        </p:nvPicPr>
        <p:blipFill>
          <a:blip r:embed="rId3">
            <a:alphaModFix/>
          </a:blip>
          <a:stretch>
            <a:fillRect/>
          </a:stretch>
        </p:blipFill>
        <p:spPr>
          <a:xfrm>
            <a:off x="3631575" y="1170225"/>
            <a:ext cx="5200726" cy="3273599"/>
          </a:xfrm>
          <a:prstGeom prst="rect">
            <a:avLst/>
          </a:prstGeom>
          <a:noFill/>
          <a:ln>
            <a:noFill/>
          </a:ln>
        </p:spPr>
      </p:pic>
      <p:sp>
        <p:nvSpPr>
          <p:cNvPr id="114" name="Google Shape;114;p21"/>
          <p:cNvSpPr txBox="1"/>
          <p:nvPr/>
        </p:nvSpPr>
        <p:spPr>
          <a:xfrm>
            <a:off x="683500" y="1626100"/>
            <a:ext cx="2730300" cy="2216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en" sz="1100">
                <a:solidFill>
                  <a:schemeClr val="dk1"/>
                </a:solidFill>
                <a:latin typeface="Roboto"/>
                <a:ea typeface="Roboto"/>
                <a:cs typeface="Roboto"/>
                <a:sym typeface="Roboto"/>
              </a:rPr>
              <a:t>●</a:t>
            </a:r>
            <a:r>
              <a:rPr lang="en" sz="1500">
                <a:solidFill>
                  <a:srgbClr val="0D0D0D"/>
                </a:solidFill>
                <a:latin typeface="Calibri"/>
                <a:ea typeface="Calibri"/>
                <a:cs typeface="Calibri"/>
                <a:sym typeface="Calibri"/>
              </a:rPr>
              <a:t> </a:t>
            </a:r>
            <a:r>
              <a:rPr lang="en" sz="1500">
                <a:solidFill>
                  <a:schemeClr val="dk1"/>
                </a:solidFill>
                <a:latin typeface="Calibri"/>
                <a:ea typeface="Calibri"/>
                <a:cs typeface="Calibri"/>
                <a:sym typeface="Calibri"/>
              </a:rPr>
              <a:t>Focus on offering a diverse range of cuisines, as seen in countries like Indonesia and the Philippines, to cater to a broader range of customer preferences and potentially receive better feedback.</a:t>
            </a:r>
            <a:endParaRPr sz="15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