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8" r:id="rId4"/>
  </p:sldMasterIdLst>
  <p:notesMasterIdLst>
    <p:notesMasterId r:id="rId11"/>
  </p:notesMasterIdLst>
  <p:sldIdLst>
    <p:sldId id="268" r:id="rId5"/>
    <p:sldId id="269" r:id="rId6"/>
    <p:sldId id="273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ADF3C0-B1FB-42DC-B478-AF84C3CE5C3C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8356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05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46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88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19408-9C27-42D0-A3E3-2484768A8F2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8861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6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52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8616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1B8F2-452F-47BB-A0B0-A22052EA7BBF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81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4FA73F-E3AE-4666-833E-DAC3CC7447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58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pages of a book">
            <a:extLst>
              <a:ext uri="{FF2B5EF4-FFF2-40B4-BE49-F238E27FC236}">
                <a16:creationId xmlns:a16="http://schemas.microsoft.com/office/drawing/2014/main" id="{E8B6E499-B9AF-4C9F-9B5A-1EFCE8B4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0" r="9545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849" y="2192785"/>
            <a:ext cx="3702342" cy="3184864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AUTOMATIC DOOR OPENING SYSTEM</a:t>
            </a:r>
            <a:br>
              <a:rPr lang="en-US" sz="1050" dirty="0"/>
            </a:br>
            <a:br>
              <a:rPr lang="en-US" sz="105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1050" dirty="0"/>
            </a:br>
            <a:r>
              <a:rPr lang="en-US" sz="1800" u="sng" dirty="0"/>
              <a:t>BATCH NUMBER</a:t>
            </a:r>
            <a:r>
              <a:rPr lang="en-US" sz="1800" dirty="0"/>
              <a:t>:190239</a:t>
            </a:r>
            <a:br>
              <a:rPr lang="en-US" sz="1800" dirty="0"/>
            </a:br>
            <a:r>
              <a:rPr lang="en-US" sz="1800" dirty="0"/>
              <a:t>M SUMANA- 19BCE7316</a:t>
            </a:r>
            <a:br>
              <a:rPr lang="en-US" sz="1800" dirty="0"/>
            </a:br>
            <a:r>
              <a:rPr lang="en-US" sz="1800" dirty="0"/>
              <a:t>SIMRAN ANAND-19BCN7072</a:t>
            </a:r>
            <a:br>
              <a:rPr lang="en-US" sz="1800" dirty="0"/>
            </a:br>
            <a:r>
              <a:rPr lang="en-US" sz="1800" dirty="0"/>
              <a:t>SHARMILA RANI.CH-19BCN7020</a:t>
            </a:r>
            <a:br>
              <a:rPr lang="en-US" sz="1800" dirty="0"/>
            </a:br>
            <a:r>
              <a:rPr lang="en-US" sz="1800" dirty="0"/>
              <a:t>CH.NANDINI-19BCD7018</a:t>
            </a:r>
            <a:br>
              <a:rPr lang="en-US" sz="1800" dirty="0"/>
            </a:br>
            <a:r>
              <a:rPr lang="en-US" sz="1800" dirty="0"/>
              <a:t>SRAVYA.K-19BCN7197</a:t>
            </a:r>
            <a:br>
              <a:rPr lang="en-US" sz="1800" dirty="0"/>
            </a:br>
            <a:r>
              <a:rPr lang="en-US" sz="1800" dirty="0"/>
              <a:t>JHANSI-19BEC7148</a:t>
            </a:r>
            <a:br>
              <a:rPr lang="en-US" sz="180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4125897"/>
            <a:ext cx="3950503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GUIDED BY:PROF.ABHIJIT ADHIKARI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DEPT OF CSE</a:t>
            </a:r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07C2F-5BF9-4EEF-8866-674A34A88A52}"/>
              </a:ext>
            </a:extLst>
          </p:cNvPr>
          <p:cNvSpPr txBox="1"/>
          <p:nvPr/>
        </p:nvSpPr>
        <p:spPr>
          <a:xfrm>
            <a:off x="3647252" y="0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COMPONENTS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0A8D5-8B12-4639-87C0-AC561D325F9E}"/>
              </a:ext>
            </a:extLst>
          </p:cNvPr>
          <p:cNvSpPr txBox="1"/>
          <p:nvPr/>
        </p:nvSpPr>
        <p:spPr>
          <a:xfrm>
            <a:off x="1535837" y="1748901"/>
            <a:ext cx="405752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PIR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16*2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SERVO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JUMPER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CONNECTING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686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D534B-FF19-4E0F-9AFB-27743017880F}"/>
              </a:ext>
            </a:extLst>
          </p:cNvPr>
          <p:cNvSpPr txBox="1"/>
          <p:nvPr/>
        </p:nvSpPr>
        <p:spPr>
          <a:xfrm>
            <a:off x="5277506" y="0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RECAP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2E6FE-F183-4D0A-821D-4CEA70B5378C}"/>
              </a:ext>
            </a:extLst>
          </p:cNvPr>
          <p:cNvSpPr txBox="1"/>
          <p:nvPr/>
        </p:nvSpPr>
        <p:spPr>
          <a:xfrm>
            <a:off x="878889" y="754602"/>
            <a:ext cx="109757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</a:t>
            </a:r>
            <a:r>
              <a:rPr lang="en-US" u="sng" dirty="0"/>
              <a:t>ARDUINO UNO</a:t>
            </a:r>
            <a:r>
              <a:rPr lang="en-US" dirty="0"/>
              <a:t>: The </a:t>
            </a:r>
            <a:r>
              <a:rPr lang="en-US" b="1" dirty="0"/>
              <a:t>Arduino Uno</a:t>
            </a:r>
            <a:r>
              <a:rPr lang="en-US" dirty="0"/>
              <a:t> is an open-source microcontroller </a:t>
            </a:r>
            <a:r>
              <a:rPr lang="en-US" b="1" dirty="0"/>
              <a:t>board</a:t>
            </a:r>
            <a:r>
              <a:rPr lang="en-US" dirty="0"/>
              <a:t> based on the </a:t>
            </a:r>
            <a:r>
              <a:rPr lang="en-US" dirty="0" err="1"/>
              <a:t>Microchi</a:t>
            </a:r>
            <a:r>
              <a:rPr lang="en-US" dirty="0"/>
              <a:t> ATmega328P microcontroller and developed by </a:t>
            </a:r>
            <a:r>
              <a:rPr lang="en-US" b="1" dirty="0"/>
              <a:t>Arduino</a:t>
            </a:r>
            <a:r>
              <a:rPr lang="en-US" dirty="0"/>
              <a:t>.cc.</a:t>
            </a:r>
          </a:p>
          <a:p>
            <a:endParaRPr lang="en-US" dirty="0"/>
          </a:p>
          <a:p>
            <a:r>
              <a:rPr lang="en-US" dirty="0"/>
              <a:t>2.)</a:t>
            </a:r>
            <a:r>
              <a:rPr lang="en-US" u="sng" dirty="0"/>
              <a:t>PIR SENSOR</a:t>
            </a:r>
            <a:r>
              <a:rPr lang="en-US" dirty="0"/>
              <a:t>: A passive infrared sensor is an electronic sensor that measures infrared light radiating from objects in its field of view. </a:t>
            </a:r>
          </a:p>
          <a:p>
            <a:endParaRPr lang="en-US" dirty="0"/>
          </a:p>
          <a:p>
            <a:r>
              <a:rPr lang="en-US" dirty="0"/>
              <a:t>3.)</a:t>
            </a:r>
            <a:r>
              <a:rPr lang="en-US" u="sng" dirty="0"/>
              <a:t>16*2 LCD</a:t>
            </a:r>
            <a:r>
              <a:rPr lang="en-US" dirty="0"/>
              <a:t>:A</a:t>
            </a:r>
            <a:r>
              <a:rPr lang="en-US" b="1" dirty="0"/>
              <a:t>16x2 LCD </a:t>
            </a:r>
            <a:r>
              <a:rPr lang="en-US" dirty="0"/>
              <a:t>means it can display 16 characters per line and there are 2 such lines. </a:t>
            </a:r>
          </a:p>
          <a:p>
            <a:endParaRPr lang="en-US" dirty="0"/>
          </a:p>
          <a:p>
            <a:r>
              <a:rPr lang="en-US" dirty="0"/>
              <a:t>4.) </a:t>
            </a:r>
            <a:r>
              <a:rPr lang="en-US" u="sng" dirty="0"/>
              <a:t>SERVO MOTOR</a:t>
            </a:r>
            <a:r>
              <a:rPr lang="en-US" dirty="0"/>
              <a:t>:A </a:t>
            </a:r>
            <a:r>
              <a:rPr lang="en-US" b="1" dirty="0"/>
              <a:t>servo motor</a:t>
            </a:r>
            <a:r>
              <a:rPr lang="en-US" dirty="0"/>
              <a:t> is an electrical device which can push or rotate an object with great precision.</a:t>
            </a:r>
          </a:p>
          <a:p>
            <a:endParaRPr lang="en-US" dirty="0"/>
          </a:p>
          <a:p>
            <a:r>
              <a:rPr lang="en-US" dirty="0"/>
              <a:t>5.)</a:t>
            </a:r>
            <a:r>
              <a:rPr lang="en-US" u="sng" dirty="0"/>
              <a:t>RESISTOR</a:t>
            </a:r>
            <a:r>
              <a:rPr lang="en-US" dirty="0"/>
              <a:t> : </a:t>
            </a:r>
            <a:r>
              <a:rPr lang="en-US" b="1" dirty="0"/>
              <a:t>Resistors</a:t>
            </a:r>
            <a:r>
              <a:rPr lang="en-US" dirty="0"/>
              <a:t> are used to reduce current flow, adjust signal levels, to divide voltages, bias active elements, and terminate transmission lines.</a:t>
            </a:r>
          </a:p>
          <a:p>
            <a:endParaRPr lang="en-US" dirty="0"/>
          </a:p>
          <a:p>
            <a:r>
              <a:rPr lang="en-US" dirty="0"/>
              <a:t>6.)</a:t>
            </a:r>
            <a:r>
              <a:rPr lang="en-US" u="sng" dirty="0"/>
              <a:t>CONNECTING WIRES</a:t>
            </a:r>
            <a:r>
              <a:rPr lang="en-US" dirty="0"/>
              <a:t>: Connecting wires allows an electrical current to travel from one point on a circuit to another because electricity needs a medium through which it can move.</a:t>
            </a:r>
          </a:p>
          <a:p>
            <a:endParaRPr lang="en-US" dirty="0"/>
          </a:p>
          <a:p>
            <a:r>
              <a:rPr lang="en-US" dirty="0"/>
              <a:t>7.)</a:t>
            </a:r>
            <a:r>
              <a:rPr lang="en-US" u="sng" dirty="0"/>
              <a:t>BREADBOARD</a:t>
            </a:r>
            <a:r>
              <a:rPr lang="en-US" dirty="0"/>
              <a:t>:A breadboard is a solderless device for temporary prototype with electronics and test circuit designs.</a:t>
            </a:r>
          </a:p>
          <a:p>
            <a:r>
              <a:rPr lang="en-US" dirty="0"/>
              <a:t>8.)</a:t>
            </a:r>
            <a:r>
              <a:rPr lang="en-US" u="sng" dirty="0"/>
              <a:t>JUMPER WIRES </a:t>
            </a:r>
            <a:r>
              <a:rPr lang="en-US" dirty="0"/>
              <a:t>: </a:t>
            </a:r>
            <a:r>
              <a:rPr lang="en-US" b="1" dirty="0"/>
              <a:t>Jumper wires</a:t>
            </a:r>
            <a:r>
              <a:rPr lang="en-US" dirty="0"/>
              <a:t> are simply </a:t>
            </a:r>
            <a:r>
              <a:rPr lang="en-US" b="1" dirty="0"/>
              <a:t>wires</a:t>
            </a:r>
            <a:r>
              <a:rPr lang="en-US" dirty="0"/>
              <a:t> that have connector pins at each end, allowing them to be used to connect two points to each other without soldering.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37FC4-D534-4F1A-BD33-60174E4D02DB}"/>
              </a:ext>
            </a:extLst>
          </p:cNvPr>
          <p:cNvSpPr txBox="1"/>
          <p:nvPr/>
        </p:nvSpPr>
        <p:spPr>
          <a:xfrm>
            <a:off x="4287914" y="0"/>
            <a:ext cx="312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BLOCK DIAGRAM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5C3FA-74CD-4FDC-9F49-76B20BAD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52" y="571500"/>
            <a:ext cx="10001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D74FA-EC50-4C02-A61C-DFD61942E09C}"/>
              </a:ext>
            </a:extLst>
          </p:cNvPr>
          <p:cNvSpPr txBox="1"/>
          <p:nvPr/>
        </p:nvSpPr>
        <p:spPr>
          <a:xfrm>
            <a:off x="3994951" y="337351"/>
            <a:ext cx="416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COMPONENTS COST</a:t>
            </a:r>
            <a:endParaRPr lang="en-IN" sz="3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2D8FCE-E7DB-4AC8-A549-7CD93D0A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56884"/>
              </p:ext>
            </p:extLst>
          </p:nvPr>
        </p:nvGraphicFramePr>
        <p:xfrm>
          <a:off x="2396970" y="1234570"/>
          <a:ext cx="7763030" cy="3816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1515">
                  <a:extLst>
                    <a:ext uri="{9D8B030D-6E8A-4147-A177-3AD203B41FA5}">
                      <a16:colId xmlns:a16="http://schemas.microsoft.com/office/drawing/2014/main" val="1578266484"/>
                    </a:ext>
                  </a:extLst>
                </a:gridCol>
                <a:gridCol w="3881515">
                  <a:extLst>
                    <a:ext uri="{9D8B030D-6E8A-4147-A177-3AD203B41FA5}">
                      <a16:colId xmlns:a16="http://schemas.microsoft.com/office/drawing/2014/main" val="1545771137"/>
                    </a:ext>
                  </a:extLst>
                </a:gridCol>
              </a:tblGrid>
              <a:tr h="9542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1.)16*2 LCD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RS.130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66879"/>
                  </a:ext>
                </a:extLst>
              </a:tr>
              <a:tr h="9542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2.)SERVO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RS.200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39328"/>
                  </a:ext>
                </a:extLst>
              </a:tr>
              <a:tr h="9542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3.)JUMPER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RS.60 PER SET OF 5 WIRES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65147"/>
                  </a:ext>
                </a:extLst>
              </a:tr>
              <a:tr h="9542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4.)RESISTORS[5]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RS.40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3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1E2284-263E-4407-80B1-1435DDB23785}"/>
              </a:ext>
            </a:extLst>
          </p:cNvPr>
          <p:cNvSpPr txBox="1"/>
          <p:nvPr/>
        </p:nvSpPr>
        <p:spPr>
          <a:xfrm>
            <a:off x="7306323" y="5254098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:-   430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3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D6AD7-7906-455E-9A9D-AF7BAEFCA13E}"/>
              </a:ext>
            </a:extLst>
          </p:cNvPr>
          <p:cNvSpPr txBox="1"/>
          <p:nvPr/>
        </p:nvSpPr>
        <p:spPr>
          <a:xfrm>
            <a:off x="4220935" y="248574"/>
            <a:ext cx="375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SCHEDULE UPTO CAT2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DA428-3CCC-4ACE-9555-E05497A0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9" y="2685110"/>
            <a:ext cx="10654582" cy="373344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D160B1-819C-47D7-92B8-DA5F5114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79352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1429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186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0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Aug1-4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 Survey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2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 1-2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based model identified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4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Coding Arduino IDE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1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143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98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Crop</vt:lpstr>
      <vt:lpstr>              AUTOMATIC DOOR OPENING SYSTEM     BATCH NUMBER:190239 M SUMANA- 19BCE7316 SIMRAN ANAND-19BCN7072 SHARMILA RANI.CH-19BCN7020 CH.NANDINI-19BCD7018 SRAVYA.K-19BCN7197 JHANSI-19BEC7148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2019-09-17T14:58:23Z</dcterms:created>
  <dcterms:modified xsi:type="dcterms:W3CDTF">2019-09-17T18:28:16Z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