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Default Extension="svg" ContentType="image/sv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3"/>
  </p:notesMasterIdLst>
  <p:handoutMasterIdLst>
    <p:handoutMasterId r:id="rId54"/>
  </p:handoutMasterIdLst>
  <p:sldIdLst>
    <p:sldId id="256" r:id="rId2"/>
    <p:sldId id="257" r:id="rId3"/>
    <p:sldId id="273" r:id="rId4"/>
    <p:sldId id="276" r:id="rId5"/>
    <p:sldId id="274" r:id="rId6"/>
    <p:sldId id="275" r:id="rId7"/>
    <p:sldId id="282" r:id="rId8"/>
    <p:sldId id="281" r:id="rId9"/>
    <p:sldId id="286" r:id="rId10"/>
    <p:sldId id="295" r:id="rId11"/>
    <p:sldId id="288" r:id="rId12"/>
    <p:sldId id="289" r:id="rId13"/>
    <p:sldId id="290" r:id="rId14"/>
    <p:sldId id="292" r:id="rId15"/>
    <p:sldId id="291" r:id="rId16"/>
    <p:sldId id="302" r:id="rId17"/>
    <p:sldId id="303" r:id="rId18"/>
    <p:sldId id="304" r:id="rId19"/>
    <p:sldId id="293" r:id="rId20"/>
    <p:sldId id="294" r:id="rId21"/>
    <p:sldId id="296" r:id="rId22"/>
    <p:sldId id="305" r:id="rId23"/>
    <p:sldId id="297" r:id="rId24"/>
    <p:sldId id="300" r:id="rId25"/>
    <p:sldId id="301" r:id="rId26"/>
    <p:sldId id="307" r:id="rId27"/>
    <p:sldId id="315" r:id="rId28"/>
    <p:sldId id="316" r:id="rId29"/>
    <p:sldId id="317" r:id="rId30"/>
    <p:sldId id="318" r:id="rId31"/>
    <p:sldId id="319" r:id="rId32"/>
    <p:sldId id="321" r:id="rId33"/>
    <p:sldId id="322" r:id="rId34"/>
    <p:sldId id="325" r:id="rId35"/>
    <p:sldId id="326" r:id="rId36"/>
    <p:sldId id="323" r:id="rId37"/>
    <p:sldId id="324" r:id="rId38"/>
    <p:sldId id="327" r:id="rId39"/>
    <p:sldId id="328" r:id="rId40"/>
    <p:sldId id="329" r:id="rId41"/>
    <p:sldId id="330" r:id="rId42"/>
    <p:sldId id="331" r:id="rId43"/>
    <p:sldId id="332" r:id="rId44"/>
    <p:sldId id="313" r:id="rId45"/>
    <p:sldId id="310" r:id="rId46"/>
    <p:sldId id="311" r:id="rId47"/>
    <p:sldId id="312" r:id="rId48"/>
    <p:sldId id="333" r:id="rId49"/>
    <p:sldId id="334" r:id="rId50"/>
    <p:sldId id="277" r:id="rId51"/>
    <p:sldId id="272"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412" autoAdjust="0"/>
    <p:restoredTop sz="94660"/>
  </p:normalViewPr>
  <p:slideViewPr>
    <p:cSldViewPr snapToGrid="0">
      <p:cViewPr varScale="1">
        <p:scale>
          <a:sx n="69" d="100"/>
          <a:sy n="69" d="100"/>
        </p:scale>
        <p:origin x="-720" y="-96"/>
      </p:cViewPr>
      <p:guideLst>
        <p:guide orient="horz" pos="2143"/>
        <p:guide pos="3835"/>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pPr/>
              <a:t>09-06-2022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pPr/>
              <a:t>‹#›</a:t>
            </a:fld>
            <a:endParaRPr lang="en-IN"/>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pPr/>
              <a:t>09-06-2022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pPr/>
              <a:t>‹#›</a:t>
            </a:fld>
            <a:endParaRPr lang="en-IN"/>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p:cNvSpPr txBox="1"/>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pPr algn="ct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203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baseline="0" dirty="0">
                <a:solidFill>
                  <a:schemeClr val="bg1"/>
                </a:solidFill>
                <a:effectLst/>
                <a:latin typeface="Times New Roman" panose="02020603050405020304" pitchFamily="18" charset="0"/>
                <a:cs typeface="Times New Roman" panose="02020603050405020304" pitchFamily="18" charset="0"/>
              </a:rPr>
              <a:t>Smart  Grievance Management  System</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B - 15</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dx.doi.org/10.1007/978-981-10-8198-9_5" TargetMode="External"/><Relationship Id="rId2" Type="http://schemas.openxmlformats.org/officeDocument/2006/relationships/hyperlink" Target="project%20paper2.pdf" TargetMode="External"/><Relationship Id="rId1" Type="http://schemas.openxmlformats.org/officeDocument/2006/relationships/slideLayout" Target="../slideLayouts/slideLayout2.xml"/><Relationship Id="rId5" Type="http://schemas.openxmlformats.org/officeDocument/2006/relationships/hyperlink" Target="project%20paper.pdf" TargetMode="External"/><Relationship Id="rId4" Type="http://schemas.openxmlformats.org/officeDocument/2006/relationships/hyperlink" Target="smart%20complaint%20management%20system.pdf"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6095991" y="1783000"/>
            <a:ext cx="2382924" cy="5845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000" b="0" dirty="0" err="1">
                <a:effectLst>
                  <a:outerShdw blurRad="38100" dist="38100" dir="2700000" algn="tl">
                    <a:srgbClr val="000000">
                      <a:alpha val="43137"/>
                    </a:srgbClr>
                  </a:outerShdw>
                </a:effectLst>
              </a:rPr>
              <a:t>K.Sumana</a:t>
            </a:r>
            <a:r>
              <a:rPr lang="en-US" sz="2000" b="0" dirty="0">
                <a:effectLst>
                  <a:outerShdw blurRad="38100" dist="38100" dir="2700000" algn="tl">
                    <a:srgbClr val="000000">
                      <a:alpha val="43137"/>
                    </a:srgbClr>
                  </a:outerShdw>
                </a:effectLst>
              </a:rPr>
              <a:t> </a:t>
            </a:r>
            <a:r>
              <a:rPr lang="en-US" sz="2000" b="0" dirty="0" err="1">
                <a:effectLst>
                  <a:outerShdw blurRad="38100" dist="38100" dir="2700000" algn="tl">
                    <a:srgbClr val="000000">
                      <a:alpha val="43137"/>
                    </a:srgbClr>
                  </a:outerShdw>
                </a:effectLst>
              </a:rPr>
              <a:t>Bai</a:t>
            </a:r>
            <a:r>
              <a:rPr lang="en-US" sz="2000" b="0" dirty="0">
                <a:effectLst>
                  <a:outerShdw blurRad="38100" dist="38100" dir="2700000" algn="tl">
                    <a:srgbClr val="000000">
                      <a:alpha val="43137"/>
                    </a:srgbClr>
                  </a:outerShdw>
                </a:effectLst>
              </a:rPr>
              <a:t> </a:t>
            </a:r>
          </a:p>
          <a:p>
            <a:pPr>
              <a:spcBef>
                <a:spcPts val="300"/>
              </a:spcBef>
            </a:pPr>
            <a:r>
              <a:rPr lang="en-US" sz="1200" b="0" dirty="0"/>
              <a:t>Roll No. 184G1A05A1</a:t>
            </a:r>
          </a:p>
        </p:txBody>
      </p:sp>
      <p:sp>
        <p:nvSpPr>
          <p:cNvPr id="6" name="Subtitle 11"/>
          <p:cNvSpPr txBox="1"/>
          <p:nvPr/>
        </p:nvSpPr>
        <p:spPr>
          <a:xfrm>
            <a:off x="3759654" y="2475580"/>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p>
          <a:p>
            <a:pPr>
              <a:spcBef>
                <a:spcPts val="200"/>
              </a:spcBef>
            </a:pPr>
            <a:r>
              <a:rPr lang="en-US" sz="2400" b="0" dirty="0">
                <a:effectLst>
                  <a:outerShdw blurRad="38100" dist="38100" dir="2700000" algn="tl">
                    <a:srgbClr val="000000">
                      <a:alpha val="43137"/>
                    </a:srgbClr>
                  </a:outerShdw>
                </a:effectLst>
              </a:rPr>
              <a:t>Dr. </a:t>
            </a:r>
            <a:r>
              <a:rPr lang="en-US" sz="2400" b="0" dirty="0" err="1">
                <a:effectLst>
                  <a:outerShdw blurRad="38100" dist="38100" dir="2700000" algn="tl">
                    <a:srgbClr val="000000">
                      <a:alpha val="43137"/>
                    </a:srgbClr>
                  </a:outerShdw>
                </a:effectLst>
              </a:rPr>
              <a:t>P.Chitraligappa</a:t>
            </a:r>
            <a:r>
              <a:rPr lang="en-US" sz="2400" b="0" dirty="0">
                <a:effectLst>
                  <a:outerShdw blurRad="38100" dist="38100" dir="2700000" algn="tl">
                    <a:srgbClr val="000000">
                      <a:alpha val="43137"/>
                    </a:srgbClr>
                  </a:outerShdw>
                </a:effectLst>
              </a:rPr>
              <a:t> </a:t>
            </a:r>
            <a:r>
              <a:rPr lang="en-US" sz="900" b="0" dirty="0" err="1">
                <a:effectLst>
                  <a:outerShdw blurRad="38100" dist="38100" dir="2700000" algn="tl">
                    <a:srgbClr val="000000">
                      <a:alpha val="43137"/>
                    </a:srgbClr>
                  </a:outerShdw>
                </a:effectLst>
              </a:rPr>
              <a:t>M.Tech.,Ph.D</a:t>
            </a:r>
            <a:endParaRPr lang="en-IN" sz="900" b="0" dirty="0">
              <a:effectLst>
                <a:outerShdw blurRad="38100" dist="38100" dir="2700000" algn="tl">
                  <a:srgbClr val="000000">
                    <a:alpha val="43137"/>
                  </a:srgbClr>
                </a:outerShdw>
              </a:effectLst>
            </a:endParaRPr>
          </a:p>
          <a:p>
            <a:pPr>
              <a:spcBef>
                <a:spcPts val="200"/>
              </a:spcBef>
            </a:pPr>
            <a:r>
              <a:rPr lang="en-IN" sz="1400" b="0" dirty="0"/>
              <a:t>Associate Professor</a:t>
            </a:r>
          </a:p>
        </p:txBody>
      </p:sp>
      <p:sp>
        <p:nvSpPr>
          <p:cNvPr id="7" name="Subtitle 11"/>
          <p:cNvSpPr txBox="1"/>
          <p:nvPr/>
        </p:nvSpPr>
        <p:spPr>
          <a:xfrm>
            <a:off x="1514475" y="516253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2021 - 2022</a:t>
            </a:r>
            <a:endParaRPr lang="en-US" sz="2500" b="0" dirty="0"/>
          </a:p>
          <a:p>
            <a:endParaRPr lang="en-IN" b="0" dirty="0"/>
          </a:p>
        </p:txBody>
      </p:sp>
      <p:sp>
        <p:nvSpPr>
          <p:cNvPr id="12" name="Subtitle 11"/>
          <p:cNvSpPr txBox="1"/>
          <p:nvPr/>
        </p:nvSpPr>
        <p:spPr>
          <a:xfrm>
            <a:off x="3574384" y="1783000"/>
            <a:ext cx="2382924" cy="58453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000" b="0" dirty="0" err="1">
                <a:effectLst>
                  <a:outerShdw blurRad="38100" dist="38100" dir="2700000" algn="tl">
                    <a:srgbClr val="000000">
                      <a:alpha val="43137"/>
                    </a:srgbClr>
                  </a:outerShdw>
                </a:effectLst>
              </a:rPr>
              <a:t>A.Krishna</a:t>
            </a:r>
            <a:r>
              <a:rPr lang="en-US" sz="2000" b="0" dirty="0">
                <a:effectLst>
                  <a:outerShdw blurRad="38100" dist="38100" dir="2700000" algn="tl">
                    <a:srgbClr val="000000">
                      <a:alpha val="43137"/>
                    </a:srgbClr>
                  </a:outerShdw>
                </a:effectLst>
              </a:rPr>
              <a:t> </a:t>
            </a:r>
            <a:r>
              <a:rPr lang="en-US" sz="2000" b="0" dirty="0" err="1">
                <a:effectLst>
                  <a:outerShdw blurRad="38100" dist="38100" dir="2700000" algn="tl">
                    <a:srgbClr val="000000">
                      <a:alpha val="43137"/>
                    </a:srgbClr>
                  </a:outerShdw>
                </a:effectLst>
              </a:rPr>
              <a:t>Sampada</a:t>
            </a:r>
            <a:r>
              <a:rPr lang="en-US" sz="2000" b="0" dirty="0">
                <a:effectLst>
                  <a:outerShdw blurRad="38100" dist="38100" dir="2700000" algn="tl">
                    <a:srgbClr val="000000">
                      <a:alpha val="43137"/>
                    </a:srgbClr>
                  </a:outerShdw>
                </a:effectLst>
              </a:rPr>
              <a:t> </a:t>
            </a:r>
          </a:p>
          <a:p>
            <a:pPr>
              <a:spcBef>
                <a:spcPts val="300"/>
              </a:spcBef>
            </a:pPr>
            <a:r>
              <a:rPr lang="en-US" sz="1200" b="0" dirty="0"/>
              <a:t>Roll No. 184G1A05B5</a:t>
            </a:r>
          </a:p>
        </p:txBody>
      </p:sp>
      <p:sp>
        <p:nvSpPr>
          <p:cNvPr id="13" name="Subtitle 11"/>
          <p:cNvSpPr txBox="1"/>
          <p:nvPr/>
        </p:nvSpPr>
        <p:spPr>
          <a:xfrm>
            <a:off x="8617598" y="1783000"/>
            <a:ext cx="2382924" cy="584534"/>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err="1">
                <a:effectLst>
                  <a:outerShdw blurRad="38100" dist="38100" dir="2700000" algn="tl">
                    <a:srgbClr val="000000">
                      <a:alpha val="43137"/>
                    </a:srgbClr>
                  </a:outerShdw>
                </a:effectLst>
              </a:rPr>
              <a:t>T.Sai</a:t>
            </a:r>
            <a:r>
              <a:rPr lang="en-US" sz="2600" b="0" dirty="0">
                <a:effectLst>
                  <a:outerShdw blurRad="38100" dist="38100" dir="2700000" algn="tl">
                    <a:srgbClr val="000000">
                      <a:alpha val="43137"/>
                    </a:srgbClr>
                  </a:outerShdw>
                </a:effectLst>
              </a:rPr>
              <a:t> </a:t>
            </a:r>
            <a:r>
              <a:rPr lang="en-US" sz="2600" b="0" dirty="0" err="1">
                <a:effectLst>
                  <a:outerShdw blurRad="38100" dist="38100" dir="2700000" algn="tl">
                    <a:srgbClr val="000000">
                      <a:alpha val="43137"/>
                    </a:srgbClr>
                  </a:outerShdw>
                </a:effectLst>
              </a:rPr>
              <a:t>Srinivas</a:t>
            </a:r>
            <a:r>
              <a:rPr lang="en-US" sz="2600" b="0" dirty="0">
                <a:effectLst>
                  <a:outerShdw blurRad="38100" dist="38100" dir="2700000" algn="tl">
                    <a:srgbClr val="000000">
                      <a:alpha val="43137"/>
                    </a:srgbClr>
                  </a:outerShdw>
                </a:effectLst>
              </a:rPr>
              <a:t> Reddy </a:t>
            </a:r>
          </a:p>
          <a:p>
            <a:pPr>
              <a:spcBef>
                <a:spcPts val="300"/>
              </a:spcBef>
            </a:pPr>
            <a:r>
              <a:rPr lang="en-US" sz="1500" b="0" dirty="0"/>
              <a:t>Roll No. 184G1A0578</a:t>
            </a:r>
          </a:p>
        </p:txBody>
      </p:sp>
      <p:sp>
        <p:nvSpPr>
          <p:cNvPr id="14" name="Subtitle 11"/>
          <p:cNvSpPr txBox="1"/>
          <p:nvPr/>
        </p:nvSpPr>
        <p:spPr>
          <a:xfrm>
            <a:off x="1191460" y="1783000"/>
            <a:ext cx="2382924" cy="58453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200" b="0" dirty="0" err="1">
                <a:effectLst>
                  <a:outerShdw blurRad="38100" dist="38100" dir="2700000" algn="tl">
                    <a:srgbClr val="000000">
                      <a:alpha val="43137"/>
                    </a:srgbClr>
                  </a:outerShdw>
                </a:effectLst>
              </a:rPr>
              <a:t>M.Siva</a:t>
            </a:r>
            <a:r>
              <a:rPr lang="en-US" sz="2200" b="0" dirty="0">
                <a:effectLst>
                  <a:outerShdw blurRad="38100" dist="38100" dir="2700000" algn="tl">
                    <a:srgbClr val="000000">
                      <a:alpha val="43137"/>
                    </a:srgbClr>
                  </a:outerShdw>
                </a:effectLst>
              </a:rPr>
              <a:t> Kumar </a:t>
            </a:r>
          </a:p>
          <a:p>
            <a:pPr>
              <a:spcBef>
                <a:spcPts val="300"/>
              </a:spcBef>
            </a:pPr>
            <a:r>
              <a:rPr lang="en-US" sz="1200" b="0" dirty="0"/>
              <a:t>Roll No. 184G1A0591</a:t>
            </a:r>
          </a:p>
        </p:txBody>
      </p:sp>
      <p:sp>
        <p:nvSpPr>
          <p:cNvPr id="17" name="Rectangle: Rounded Corners 16"/>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Smart Grievance Management System</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174154" y="3477046"/>
            <a:ext cx="1843673" cy="168548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p>
        </p:txBody>
      </p:sp>
      <p:sp>
        <p:nvSpPr>
          <p:cNvPr id="4" name="Content Placeholder 3"/>
          <p:cNvSpPr>
            <a:spLocks noGrp="1"/>
          </p:cNvSpPr>
          <p:nvPr>
            <p:ph idx="1"/>
          </p:nvPr>
        </p:nvSpPr>
        <p:spPr/>
        <p:txBody>
          <a:bodyPr/>
          <a:lstStyle/>
          <a:p>
            <a:pPr>
              <a:buNone/>
            </a:pPr>
            <a:r>
              <a:rPr lang="en-US" dirty="0"/>
              <a:t> </a:t>
            </a:r>
          </a:p>
        </p:txBody>
      </p:sp>
      <p:sp>
        <p:nvSpPr>
          <p:cNvPr id="5" name="Rounded Rectangle 4"/>
          <p:cNvSpPr/>
          <p:nvPr/>
        </p:nvSpPr>
        <p:spPr>
          <a:xfrm>
            <a:off x="2293034" y="1364567"/>
            <a:ext cx="2180492" cy="92846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Input from complaint raiser</a:t>
            </a:r>
          </a:p>
        </p:txBody>
      </p:sp>
      <p:sp>
        <p:nvSpPr>
          <p:cNvPr id="7" name="Rounded Rectangle 6"/>
          <p:cNvSpPr/>
          <p:nvPr/>
        </p:nvSpPr>
        <p:spPr>
          <a:xfrm>
            <a:off x="2518118" y="2757267"/>
            <a:ext cx="1814732" cy="95660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Forward to relevant </a:t>
            </a:r>
            <a:r>
              <a:rPr lang="en-US" dirty="0" err="1"/>
              <a:t>incharge</a:t>
            </a:r>
            <a:endParaRPr lang="en-US" dirty="0"/>
          </a:p>
        </p:txBody>
      </p:sp>
      <p:sp>
        <p:nvSpPr>
          <p:cNvPr id="8" name="Diamond 7"/>
          <p:cNvSpPr/>
          <p:nvPr/>
        </p:nvSpPr>
        <p:spPr>
          <a:xfrm>
            <a:off x="2363370" y="4220306"/>
            <a:ext cx="2124223" cy="91440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Resolved</a:t>
            </a:r>
          </a:p>
        </p:txBody>
      </p:sp>
      <p:sp>
        <p:nvSpPr>
          <p:cNvPr id="9" name="Rounded Rectangle 8"/>
          <p:cNvSpPr/>
          <p:nvPr/>
        </p:nvSpPr>
        <p:spPr>
          <a:xfrm>
            <a:off x="2644727" y="5500467"/>
            <a:ext cx="1561514" cy="63304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Action taken by admin</a:t>
            </a:r>
          </a:p>
        </p:txBody>
      </p:sp>
      <p:sp>
        <p:nvSpPr>
          <p:cNvPr id="10" name="Rounded Rectangle 9"/>
          <p:cNvSpPr/>
          <p:nvPr/>
        </p:nvSpPr>
        <p:spPr>
          <a:xfrm>
            <a:off x="6822831" y="4543865"/>
            <a:ext cx="1885071" cy="8159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Status Viewed</a:t>
            </a:r>
          </a:p>
        </p:txBody>
      </p:sp>
      <p:sp>
        <p:nvSpPr>
          <p:cNvPr id="11" name="Rounded Rectangle 10"/>
          <p:cNvSpPr/>
          <p:nvPr/>
        </p:nvSpPr>
        <p:spPr>
          <a:xfrm>
            <a:off x="6668086" y="3263705"/>
            <a:ext cx="2208628" cy="78779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Status check</a:t>
            </a:r>
          </a:p>
        </p:txBody>
      </p:sp>
      <p:sp>
        <p:nvSpPr>
          <p:cNvPr id="12" name="Rounded Rectangle 11"/>
          <p:cNvSpPr/>
          <p:nvPr/>
        </p:nvSpPr>
        <p:spPr>
          <a:xfrm>
            <a:off x="6710289" y="1856935"/>
            <a:ext cx="2124222" cy="97067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Acknowledgement </a:t>
            </a:r>
          </a:p>
          <a:p>
            <a:pPr algn="ctr"/>
            <a:r>
              <a:rPr lang="en-US" dirty="0"/>
              <a:t>and tracking</a:t>
            </a:r>
          </a:p>
        </p:txBody>
      </p:sp>
      <p:cxnSp>
        <p:nvCxnSpPr>
          <p:cNvPr id="15" name="Straight Arrow Connector 14"/>
          <p:cNvCxnSpPr>
            <a:stCxn id="5" idx="2"/>
          </p:cNvCxnSpPr>
          <p:nvPr/>
        </p:nvCxnSpPr>
        <p:spPr>
          <a:xfrm rot="16200000" flipH="1">
            <a:off x="3144131" y="2532183"/>
            <a:ext cx="478299"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2"/>
            <a:endCxn id="8" idx="0"/>
          </p:cNvCxnSpPr>
          <p:nvPr/>
        </p:nvCxnSpPr>
        <p:spPr>
          <a:xfrm rot="5400000">
            <a:off x="3172265" y="3967087"/>
            <a:ext cx="506436"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2"/>
            <a:endCxn id="9" idx="0"/>
          </p:cNvCxnSpPr>
          <p:nvPr/>
        </p:nvCxnSpPr>
        <p:spPr>
          <a:xfrm rot="16200000" flipH="1">
            <a:off x="3242603" y="5317585"/>
            <a:ext cx="365761"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9" idx="3"/>
          </p:cNvCxnSpPr>
          <p:nvPr/>
        </p:nvCxnSpPr>
        <p:spPr>
          <a:xfrm>
            <a:off x="4206241" y="5816990"/>
            <a:ext cx="3362177" cy="70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0" idx="2"/>
          </p:cNvCxnSpPr>
          <p:nvPr/>
        </p:nvCxnSpPr>
        <p:spPr>
          <a:xfrm rot="5400000" flipH="1" flipV="1">
            <a:off x="7434777" y="5507504"/>
            <a:ext cx="478303" cy="1828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2" idx="2"/>
            <a:endCxn id="11" idx="0"/>
          </p:cNvCxnSpPr>
          <p:nvPr/>
        </p:nvCxnSpPr>
        <p:spPr>
          <a:xfrm rot="5400000">
            <a:off x="7554351" y="3045655"/>
            <a:ext cx="436099"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1" idx="2"/>
            <a:endCxn id="10" idx="0"/>
          </p:cNvCxnSpPr>
          <p:nvPr/>
        </p:nvCxnSpPr>
        <p:spPr>
          <a:xfrm rot="5400000">
            <a:off x="7522699" y="4294164"/>
            <a:ext cx="492370" cy="70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5" idx="3"/>
            <a:endCxn id="12" idx="1"/>
          </p:cNvCxnSpPr>
          <p:nvPr/>
        </p:nvCxnSpPr>
        <p:spPr>
          <a:xfrm>
            <a:off x="4473526" y="1828801"/>
            <a:ext cx="2236763" cy="51347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8" idx="3"/>
            <a:endCxn id="10" idx="1"/>
          </p:cNvCxnSpPr>
          <p:nvPr/>
        </p:nvCxnSpPr>
        <p:spPr>
          <a:xfrm>
            <a:off x="4487593" y="4677506"/>
            <a:ext cx="2335238" cy="27432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134708" y="4656406"/>
            <a:ext cx="485518" cy="369332"/>
          </a:xfrm>
          <a:prstGeom prst="rect">
            <a:avLst/>
          </a:prstGeom>
          <a:noFill/>
        </p:spPr>
        <p:txBody>
          <a:bodyPr wrap="none" rtlCol="0">
            <a:spAutoFit/>
          </a:bodyPr>
          <a:lstStyle/>
          <a:p>
            <a:r>
              <a:rPr lang="en-US" dirty="0"/>
              <a:t>Yes</a:t>
            </a:r>
          </a:p>
        </p:txBody>
      </p:sp>
      <p:sp>
        <p:nvSpPr>
          <p:cNvPr id="43" name="TextBox 42"/>
          <p:cNvSpPr txBox="1"/>
          <p:nvPr/>
        </p:nvSpPr>
        <p:spPr>
          <a:xfrm>
            <a:off x="3742006" y="5247249"/>
            <a:ext cx="428322" cy="369332"/>
          </a:xfrm>
          <a:prstGeom prst="rect">
            <a:avLst/>
          </a:prstGeom>
          <a:noFill/>
        </p:spPr>
        <p:txBody>
          <a:bodyPr wrap="none" rtlCol="0">
            <a:spAutoFit/>
          </a:bodyPr>
          <a:lstStyle/>
          <a:p>
            <a:r>
              <a:rPr lang="en-US" dirty="0"/>
              <a:t>no</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a:t>
            </a:r>
          </a:p>
        </p:txBody>
      </p:sp>
      <p:pic>
        <p:nvPicPr>
          <p:cNvPr id="4" name="Content Placeholder 3" descr="usecase1.png"/>
          <p:cNvPicPr>
            <a:picLocks noGrp="1" noChangeAspect="1"/>
          </p:cNvPicPr>
          <p:nvPr>
            <p:ph idx="1"/>
          </p:nvPr>
        </p:nvPicPr>
        <p:blipFill>
          <a:blip r:embed="rId2"/>
          <a:stretch>
            <a:fillRect/>
          </a:stretch>
        </p:blipFill>
        <p:spPr>
          <a:xfrm>
            <a:off x="3207434" y="1395083"/>
            <a:ext cx="5614223" cy="4674604"/>
          </a:xfrm>
        </p:spPr>
      </p:pic>
      <p:sp>
        <p:nvSpPr>
          <p:cNvPr id="5" name="TextBox 4"/>
          <p:cNvSpPr txBox="1"/>
          <p:nvPr/>
        </p:nvSpPr>
        <p:spPr>
          <a:xfrm>
            <a:off x="3305908" y="5697415"/>
            <a:ext cx="3734548" cy="369332"/>
          </a:xfrm>
          <a:prstGeom prst="rect">
            <a:avLst/>
          </a:prstGeom>
          <a:noFill/>
        </p:spPr>
        <p:txBody>
          <a:bodyPr wrap="none" rtlCol="0">
            <a:spAutoFit/>
          </a:bodyPr>
          <a:lstStyle/>
          <a:p>
            <a:r>
              <a:rPr lang="en-US" dirty="0"/>
              <a:t>Use Case diagram for complaint raiser</a:t>
            </a:r>
          </a:p>
        </p:txBody>
      </p:sp>
      <p:sp>
        <p:nvSpPr>
          <p:cNvPr id="7" name="Oval 6"/>
          <p:cNvSpPr/>
          <p:nvPr/>
        </p:nvSpPr>
        <p:spPr>
          <a:xfrm>
            <a:off x="8975188" y="2011680"/>
            <a:ext cx="548640" cy="2532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9734843" y="2011680"/>
            <a:ext cx="365760" cy="154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0339754" y="1941342"/>
            <a:ext cx="1091646" cy="369332"/>
          </a:xfrm>
          <a:prstGeom prst="rect">
            <a:avLst/>
          </a:prstGeom>
          <a:noFill/>
        </p:spPr>
        <p:txBody>
          <a:bodyPr wrap="none" rtlCol="0">
            <a:spAutoFit/>
          </a:bodyPr>
          <a:lstStyle/>
          <a:p>
            <a:r>
              <a:rPr lang="en-US" dirty="0"/>
              <a:t>Use cases</a:t>
            </a:r>
          </a:p>
        </p:txBody>
      </p:sp>
      <p:cxnSp>
        <p:nvCxnSpPr>
          <p:cNvPr id="12" name="Straight Arrow Connector 11"/>
          <p:cNvCxnSpPr/>
          <p:nvPr/>
        </p:nvCxnSpPr>
        <p:spPr>
          <a:xfrm>
            <a:off x="9242474" y="2729132"/>
            <a:ext cx="36576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ight Arrow 14"/>
          <p:cNvSpPr/>
          <p:nvPr/>
        </p:nvSpPr>
        <p:spPr>
          <a:xfrm>
            <a:off x="9819249" y="2672862"/>
            <a:ext cx="323557" cy="1266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0396025" y="2630658"/>
            <a:ext cx="1251753" cy="369332"/>
          </a:xfrm>
          <a:prstGeom prst="rect">
            <a:avLst/>
          </a:prstGeom>
          <a:noFill/>
        </p:spPr>
        <p:txBody>
          <a:bodyPr wrap="none" rtlCol="0">
            <a:spAutoFit/>
          </a:bodyPr>
          <a:lstStyle/>
          <a:p>
            <a:r>
              <a:rPr lang="en-US" dirty="0"/>
              <a:t>Association</a:t>
            </a:r>
          </a:p>
        </p:txBody>
      </p:sp>
      <p:sp>
        <p:nvSpPr>
          <p:cNvPr id="18" name="TextBox 17"/>
          <p:cNvSpPr txBox="1"/>
          <p:nvPr/>
        </p:nvSpPr>
        <p:spPr>
          <a:xfrm>
            <a:off x="9256542" y="1491175"/>
            <a:ext cx="1124475" cy="369332"/>
          </a:xfrm>
          <a:prstGeom prst="rect">
            <a:avLst/>
          </a:prstGeom>
          <a:noFill/>
        </p:spPr>
        <p:txBody>
          <a:bodyPr wrap="none" rtlCol="0">
            <a:spAutoFit/>
          </a:bodyPr>
          <a:lstStyle/>
          <a:p>
            <a:r>
              <a:rPr lang="en-US" b="1" dirty="0"/>
              <a:t>Notations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 :</a:t>
            </a:r>
          </a:p>
        </p:txBody>
      </p:sp>
      <p:pic>
        <p:nvPicPr>
          <p:cNvPr id="4" name="Content Placeholder 3" descr="Admin usecase.png"/>
          <p:cNvPicPr>
            <a:picLocks noGrp="1" noChangeAspect="1"/>
          </p:cNvPicPr>
          <p:nvPr>
            <p:ph idx="1"/>
          </p:nvPr>
        </p:nvPicPr>
        <p:blipFill>
          <a:blip r:embed="rId2"/>
          <a:stretch>
            <a:fillRect/>
          </a:stretch>
        </p:blipFill>
        <p:spPr>
          <a:xfrm>
            <a:off x="3390314" y="1674055"/>
            <a:ext cx="4936000" cy="3915529"/>
          </a:xfrm>
        </p:spPr>
      </p:pic>
      <p:sp>
        <p:nvSpPr>
          <p:cNvPr id="5" name="TextBox 4"/>
          <p:cNvSpPr txBox="1"/>
          <p:nvPr/>
        </p:nvSpPr>
        <p:spPr>
          <a:xfrm>
            <a:off x="2954216" y="5584874"/>
            <a:ext cx="3488788" cy="369332"/>
          </a:xfrm>
          <a:prstGeom prst="rect">
            <a:avLst/>
          </a:prstGeom>
          <a:noFill/>
        </p:spPr>
        <p:txBody>
          <a:bodyPr wrap="square" rtlCol="0">
            <a:spAutoFit/>
          </a:bodyPr>
          <a:lstStyle/>
          <a:p>
            <a:r>
              <a:rPr lang="en-US" dirty="0"/>
              <a:t>Use case diagram for admin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Usecase</a:t>
            </a:r>
            <a:r>
              <a:rPr lang="en-US" dirty="0"/>
              <a:t> Diagram </a:t>
            </a:r>
          </a:p>
        </p:txBody>
      </p:sp>
      <p:pic>
        <p:nvPicPr>
          <p:cNvPr id="4" name="Content Placeholder 3" descr="incharge usecase.png"/>
          <p:cNvPicPr>
            <a:picLocks noGrp="1" noChangeAspect="1"/>
          </p:cNvPicPr>
          <p:nvPr>
            <p:ph idx="1"/>
          </p:nvPr>
        </p:nvPicPr>
        <p:blipFill>
          <a:blip r:embed="rId2"/>
          <a:stretch>
            <a:fillRect/>
          </a:stretch>
        </p:blipFill>
        <p:spPr>
          <a:xfrm>
            <a:off x="3263705" y="1497289"/>
            <a:ext cx="5142626" cy="4595259"/>
          </a:xfrm>
        </p:spPr>
      </p:pic>
      <p:sp>
        <p:nvSpPr>
          <p:cNvPr id="5" name="TextBox 4"/>
          <p:cNvSpPr txBox="1"/>
          <p:nvPr/>
        </p:nvSpPr>
        <p:spPr>
          <a:xfrm>
            <a:off x="3502855" y="5880295"/>
            <a:ext cx="4936031" cy="369332"/>
          </a:xfrm>
          <a:prstGeom prst="rect">
            <a:avLst/>
          </a:prstGeom>
          <a:noFill/>
        </p:spPr>
        <p:txBody>
          <a:bodyPr wrap="none" rtlCol="0">
            <a:spAutoFit/>
          </a:bodyPr>
          <a:lstStyle/>
          <a:p>
            <a:r>
              <a:rPr lang="en-US" dirty="0"/>
              <a:t>Use Case Diagram for </a:t>
            </a:r>
            <a:r>
              <a:rPr lang="en-US" dirty="0" err="1"/>
              <a:t>Incharge</a:t>
            </a:r>
            <a:r>
              <a:rPr lang="en-US" dirty="0"/>
              <a:t>(complaint resolver)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ER Diagram.png"/>
          <p:cNvPicPr>
            <a:picLocks noGrp="1" noChangeAspect="1"/>
          </p:cNvPicPr>
          <p:nvPr>
            <p:ph idx="1"/>
          </p:nvPr>
        </p:nvPicPr>
        <p:blipFill>
          <a:blip r:embed="rId2"/>
          <a:stretch>
            <a:fillRect/>
          </a:stretch>
        </p:blipFill>
        <p:spPr>
          <a:xfrm>
            <a:off x="1863093" y="1356323"/>
            <a:ext cx="8931415" cy="4511431"/>
          </a:xfrm>
        </p:spPr>
      </p:pic>
      <p:sp>
        <p:nvSpPr>
          <p:cNvPr id="5" name="Title 4"/>
          <p:cNvSpPr>
            <a:spLocks noGrp="1"/>
          </p:cNvSpPr>
          <p:nvPr>
            <p:ph type="title"/>
          </p:nvPr>
        </p:nvSpPr>
        <p:spPr/>
        <p:txBody>
          <a:bodyPr/>
          <a:lstStyle/>
          <a:p>
            <a:r>
              <a:rPr lang="en-US" dirty="0"/>
              <a:t>E-R diagram: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 diagram:</a:t>
            </a:r>
          </a:p>
        </p:txBody>
      </p:sp>
      <p:pic>
        <p:nvPicPr>
          <p:cNvPr id="4" name="Content Placeholder 3" descr="ER2.png"/>
          <p:cNvPicPr>
            <a:picLocks noGrp="1" noChangeAspect="1"/>
          </p:cNvPicPr>
          <p:nvPr>
            <p:ph idx="1"/>
          </p:nvPr>
        </p:nvPicPr>
        <p:blipFill>
          <a:blip r:embed="rId2"/>
          <a:stretch>
            <a:fillRect/>
          </a:stretch>
        </p:blipFill>
        <p:spPr>
          <a:xfrm>
            <a:off x="976186" y="2053598"/>
            <a:ext cx="10226927" cy="3482642"/>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Diagram for Admin:</a:t>
            </a:r>
          </a:p>
        </p:txBody>
      </p:sp>
      <p:pic>
        <p:nvPicPr>
          <p:cNvPr id="4" name="Content Placeholder 3" descr="Activity_admin.png"/>
          <p:cNvPicPr>
            <a:picLocks noGrp="1" noChangeAspect="1"/>
          </p:cNvPicPr>
          <p:nvPr>
            <p:ph idx="1"/>
          </p:nvPr>
        </p:nvPicPr>
        <p:blipFill>
          <a:blip r:embed="rId2"/>
          <a:stretch>
            <a:fillRect/>
          </a:stretch>
        </p:blipFill>
        <p:spPr>
          <a:xfrm>
            <a:off x="1659988" y="1179938"/>
            <a:ext cx="7484011" cy="5206793"/>
          </a:xfrm>
        </p:spPr>
      </p:pic>
      <p:sp>
        <p:nvSpPr>
          <p:cNvPr id="5" name="Flowchart: Alternate Process 4"/>
          <p:cNvSpPr/>
          <p:nvPr/>
        </p:nvSpPr>
        <p:spPr>
          <a:xfrm>
            <a:off x="9509760" y="2152357"/>
            <a:ext cx="829994" cy="39389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0452295" y="2321169"/>
            <a:ext cx="379828" cy="2250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0902461" y="2222695"/>
            <a:ext cx="861133" cy="369332"/>
          </a:xfrm>
          <a:prstGeom prst="rect">
            <a:avLst/>
          </a:prstGeom>
          <a:noFill/>
        </p:spPr>
        <p:txBody>
          <a:bodyPr wrap="none" rtlCol="0">
            <a:spAutoFit/>
          </a:bodyPr>
          <a:lstStyle/>
          <a:p>
            <a:r>
              <a:rPr lang="en-US" dirty="0"/>
              <a:t>activity</a:t>
            </a:r>
          </a:p>
        </p:txBody>
      </p:sp>
      <p:cxnSp>
        <p:nvCxnSpPr>
          <p:cNvPr id="9" name="Straight Arrow Connector 8"/>
          <p:cNvCxnSpPr/>
          <p:nvPr/>
        </p:nvCxnSpPr>
        <p:spPr>
          <a:xfrm>
            <a:off x="9650437" y="3108960"/>
            <a:ext cx="689317"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ight Arrow 9"/>
          <p:cNvSpPr/>
          <p:nvPr/>
        </p:nvSpPr>
        <p:spPr>
          <a:xfrm>
            <a:off x="10508566" y="3024554"/>
            <a:ext cx="337625" cy="1125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0940632" y="2897944"/>
            <a:ext cx="1251368" cy="369332"/>
          </a:xfrm>
          <a:prstGeom prst="rect">
            <a:avLst/>
          </a:prstGeom>
          <a:noFill/>
        </p:spPr>
        <p:txBody>
          <a:bodyPr wrap="none" rtlCol="0">
            <a:spAutoFit/>
          </a:bodyPr>
          <a:lstStyle/>
          <a:p>
            <a:r>
              <a:rPr lang="en-US" dirty="0"/>
              <a:t>Action flow</a:t>
            </a:r>
          </a:p>
        </p:txBody>
      </p:sp>
      <p:sp>
        <p:nvSpPr>
          <p:cNvPr id="12" name="Diamond 11"/>
          <p:cNvSpPr/>
          <p:nvPr/>
        </p:nvSpPr>
        <p:spPr>
          <a:xfrm>
            <a:off x="9791114" y="3699803"/>
            <a:ext cx="576775" cy="63304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10564837" y="4023360"/>
            <a:ext cx="365760" cy="1266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0986868" y="3924886"/>
            <a:ext cx="1032655" cy="369332"/>
          </a:xfrm>
          <a:prstGeom prst="rect">
            <a:avLst/>
          </a:prstGeom>
          <a:noFill/>
        </p:spPr>
        <p:txBody>
          <a:bodyPr wrap="none" rtlCol="0">
            <a:spAutoFit/>
          </a:bodyPr>
          <a:lstStyle/>
          <a:p>
            <a:r>
              <a:rPr lang="en-US" dirty="0"/>
              <a:t>Decision </a:t>
            </a:r>
          </a:p>
        </p:txBody>
      </p:sp>
      <p:sp>
        <p:nvSpPr>
          <p:cNvPr id="15" name="TextBox 14"/>
          <p:cNvSpPr txBox="1"/>
          <p:nvPr/>
        </p:nvSpPr>
        <p:spPr>
          <a:xfrm>
            <a:off x="9805182" y="1575582"/>
            <a:ext cx="1124475" cy="369332"/>
          </a:xfrm>
          <a:prstGeom prst="rect">
            <a:avLst/>
          </a:prstGeom>
          <a:noFill/>
        </p:spPr>
        <p:txBody>
          <a:bodyPr wrap="none" rtlCol="0">
            <a:spAutoFit/>
          </a:bodyPr>
          <a:lstStyle/>
          <a:p>
            <a:r>
              <a:rPr lang="en-US" b="1" dirty="0"/>
              <a:t>Notations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Diagram for Complaint Raiser:</a:t>
            </a:r>
          </a:p>
        </p:txBody>
      </p:sp>
      <p:pic>
        <p:nvPicPr>
          <p:cNvPr id="4" name="Content Placeholder 3" descr="activity_user.png"/>
          <p:cNvPicPr>
            <a:picLocks noGrp="1" noChangeAspect="1"/>
          </p:cNvPicPr>
          <p:nvPr>
            <p:ph idx="1"/>
          </p:nvPr>
        </p:nvPicPr>
        <p:blipFill>
          <a:blip r:embed="rId2"/>
          <a:stretch>
            <a:fillRect/>
          </a:stretch>
        </p:blipFill>
        <p:spPr>
          <a:xfrm>
            <a:off x="2124222" y="1475362"/>
            <a:ext cx="7216725" cy="466725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Diagram for Resolver:</a:t>
            </a:r>
          </a:p>
        </p:txBody>
      </p:sp>
      <p:pic>
        <p:nvPicPr>
          <p:cNvPr id="4" name="Content Placeholder 3" descr="Activity_resolver.png"/>
          <p:cNvPicPr>
            <a:picLocks noGrp="1" noChangeAspect="1"/>
          </p:cNvPicPr>
          <p:nvPr>
            <p:ph idx="1"/>
          </p:nvPr>
        </p:nvPicPr>
        <p:blipFill>
          <a:blip r:embed="rId2"/>
          <a:stretch>
            <a:fillRect/>
          </a:stretch>
        </p:blipFill>
        <p:spPr>
          <a:xfrm>
            <a:off x="1631852" y="1181686"/>
            <a:ext cx="8693833" cy="5387926"/>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Flowchart:</a:t>
            </a:r>
          </a:p>
        </p:txBody>
      </p:sp>
      <p:pic>
        <p:nvPicPr>
          <p:cNvPr id="6" name="Content Placeholder 5" descr="flowchart.png"/>
          <p:cNvPicPr>
            <a:picLocks noGrp="1" noChangeAspect="1"/>
          </p:cNvPicPr>
          <p:nvPr>
            <p:ph idx="1"/>
          </p:nvPr>
        </p:nvPicPr>
        <p:blipFill>
          <a:blip r:embed="rId2"/>
          <a:stretch>
            <a:fillRect/>
          </a:stretch>
        </p:blipFill>
        <p:spPr>
          <a:xfrm>
            <a:off x="266408" y="1040691"/>
            <a:ext cx="11925592" cy="5585191"/>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3" name="Content Placeholder 2"/>
          <p:cNvSpPr>
            <a:spLocks noGrp="1"/>
          </p:cNvSpPr>
          <p:nvPr>
            <p:ph idx="1"/>
          </p:nvPr>
        </p:nvSpPr>
        <p:spPr/>
        <p:txBody>
          <a:bodyPr>
            <a:normAutofit/>
          </a:bodyPr>
          <a:lstStyle/>
          <a:p>
            <a:pPr marL="0" indent="0">
              <a:lnSpc>
                <a:spcPct val="150000"/>
              </a:lnSpc>
              <a:buNone/>
            </a:pPr>
            <a:r>
              <a:rPr lang="en-US" dirty="0"/>
              <a:t>	 </a:t>
            </a:r>
            <a:r>
              <a:rPr lang="en-US" sz="2400" dirty="0"/>
              <a:t>Smart</a:t>
            </a:r>
            <a:r>
              <a:rPr lang="en-US" dirty="0"/>
              <a:t> </a:t>
            </a:r>
            <a:r>
              <a:rPr lang="en-US" sz="2400" dirty="0"/>
              <a:t>Grievance Management System is an online platform, which resolves issues raised by the  students, parents and faculties of an organization. Effective grievance handling is an essential part of cultivating healthy atmosphere in order to run the organization smoothly, successfully and gaining good productivity. </a:t>
            </a:r>
          </a:p>
          <a:p>
            <a:pPr marL="0" indent="0">
              <a:lnSpc>
                <a:spcPct val="150000"/>
              </a:lnSpc>
              <a:buNone/>
            </a:pPr>
            <a:r>
              <a:rPr lang="en-US" sz="2400" dirty="0"/>
              <a:t>	Proposed system builds a platform to address various kinds of issues such as accommodation, departmental, Transportation, Admission and so on and so forth that will be redressed by the higher officials of the organization.</a:t>
            </a:r>
          </a:p>
          <a:p>
            <a:pPr marL="628650" indent="-450850">
              <a:lnSpc>
                <a:spcPct val="150000"/>
              </a:lnSpc>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a:t>
            </a:r>
          </a:p>
        </p:txBody>
      </p:sp>
      <p:pic>
        <p:nvPicPr>
          <p:cNvPr id="10" name="Content Placeholder 9" descr="sequence.png"/>
          <p:cNvPicPr>
            <a:picLocks noGrp="1" noChangeAspect="1"/>
          </p:cNvPicPr>
          <p:nvPr>
            <p:ph idx="1"/>
          </p:nvPr>
        </p:nvPicPr>
        <p:blipFill>
          <a:blip r:embed="rId2"/>
          <a:stretch>
            <a:fillRect/>
          </a:stretch>
        </p:blipFill>
        <p:spPr>
          <a:xfrm>
            <a:off x="590844" y="1096963"/>
            <a:ext cx="11197882" cy="5395912"/>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p:txBody>
          <a:bodyPr>
            <a:normAutofit lnSpcReduction="10000"/>
          </a:bodyPr>
          <a:lstStyle/>
          <a:p>
            <a:pPr>
              <a:buNone/>
            </a:pPr>
            <a:r>
              <a:rPr lang="en-US" b="1" dirty="0"/>
              <a:t>CodeIgnitor</a:t>
            </a:r>
          </a:p>
          <a:p>
            <a:pPr>
              <a:buNone/>
            </a:pPr>
            <a:r>
              <a:rPr lang="en-US" b="1" dirty="0"/>
              <a:t>		</a:t>
            </a:r>
            <a:r>
              <a:rPr lang="en-US" sz="2400" dirty="0"/>
              <a:t>For  building dynamic sites with PHP, we are using CodeIgnitor which is an open-source software rapid development web framework. It provides out of the box libraries for connecting to the database and performing various operations.</a:t>
            </a:r>
          </a:p>
          <a:p>
            <a:pPr>
              <a:buNone/>
            </a:pPr>
            <a:r>
              <a:rPr lang="en-US" sz="2400" b="1" dirty="0"/>
              <a:t>Features:</a:t>
            </a:r>
          </a:p>
          <a:p>
            <a:pPr marL="1163638" indent="-539750"/>
            <a:r>
              <a:rPr lang="en-US" sz="2400" b="1" dirty="0"/>
              <a:t> </a:t>
            </a:r>
            <a:r>
              <a:rPr lang="en-US" sz="2400" dirty="0"/>
              <a:t>Model-View-Controller Based System.</a:t>
            </a:r>
          </a:p>
          <a:p>
            <a:pPr marL="1163638" indent="-539750"/>
            <a:r>
              <a:rPr lang="en-US" sz="2400" dirty="0"/>
              <a:t>Extremely Light Weight.</a:t>
            </a:r>
          </a:p>
          <a:p>
            <a:pPr marL="1163638" indent="-539750"/>
            <a:r>
              <a:rPr lang="en-US" sz="2400" dirty="0"/>
              <a:t>Full Featured database classes with support for several platforms.</a:t>
            </a:r>
          </a:p>
          <a:p>
            <a:pPr marL="1163638" indent="-539750"/>
            <a:r>
              <a:rPr lang="en-US" sz="2400" dirty="0"/>
              <a:t>Query Builder Database Support.</a:t>
            </a:r>
          </a:p>
          <a:p>
            <a:pPr marL="1163638" indent="-539750"/>
            <a:r>
              <a:rPr lang="en-US" sz="2400" dirty="0"/>
              <a:t>Form and Data Validation.</a:t>
            </a:r>
          </a:p>
          <a:p>
            <a:pPr marL="1163638" indent="-539750"/>
            <a:r>
              <a:rPr lang="en-US" sz="2400" dirty="0"/>
              <a:t>Security .</a:t>
            </a:r>
          </a:p>
          <a:p>
            <a:pPr marL="1163638" indent="-539750"/>
            <a:r>
              <a:rPr lang="en-US" sz="2400" dirty="0"/>
              <a:t>Session Management.</a:t>
            </a:r>
          </a:p>
          <a:p>
            <a:pPr marL="1163638" indent="-539750"/>
            <a:r>
              <a:rPr lang="en-US" sz="2400" dirty="0"/>
              <a:t>Email Sending Class.</a:t>
            </a:r>
          </a:p>
          <a:p>
            <a:pPr>
              <a:buNone/>
            </a:pPr>
            <a:endParaRPr lang="en-US" sz="24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p:txBody>
          <a:bodyPr>
            <a:normAutofit/>
          </a:bodyPr>
          <a:lstStyle/>
          <a:p>
            <a:pPr>
              <a:buNone/>
            </a:pPr>
            <a:r>
              <a:rPr lang="en-US" b="1" dirty="0"/>
              <a:t>XAMPP:</a:t>
            </a:r>
          </a:p>
          <a:p>
            <a:pPr marL="442913" indent="-442913"/>
            <a:r>
              <a:rPr lang="en-US" b="1" dirty="0"/>
              <a:t> </a:t>
            </a:r>
            <a:r>
              <a:rPr lang="en-US" dirty="0" smtClean="0"/>
              <a:t>Our </a:t>
            </a:r>
            <a:r>
              <a:rPr lang="en-US" dirty="0"/>
              <a:t>website requires a server to run. XAMPP is a platform that furnishes a suitable environment to test and verify the working of project based on Apache, Perl, MySQL database, and PHP through the system of the host itself. It's a  open source Apache server distribution with MariaDB (formerly MySQL), PHP, and Perl. XAMPP is available for all major operating systems, and is extremely easy to install and use.</a:t>
            </a:r>
          </a:p>
          <a:p>
            <a:pPr marL="442913" indent="-442913"/>
            <a:r>
              <a:rPr lang="en-US" dirty="0" smtClean="0"/>
              <a:t>XAMPP </a:t>
            </a:r>
            <a:r>
              <a:rPr lang="en-US" dirty="0"/>
              <a:t>has the ability to serve web pages on the World Wide Web. A special tool is provided to password-protect the most important parts of the package. XAMPP also provides support for creating and manipulating databases in MariaDB and SQLite among others.</a:t>
            </a:r>
          </a:p>
          <a:p>
            <a:pPr>
              <a:buNone/>
            </a:pPr>
            <a:r>
              <a:rPr lang="en-US" dirty="0"/>
              <a:t> </a:t>
            </a:r>
            <a:endParaRPr lang="en-US"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p:txBody>
          <a:bodyPr/>
          <a:lstStyle/>
          <a:p>
            <a:pPr>
              <a:buNone/>
            </a:pPr>
            <a:r>
              <a:rPr lang="en-US" b="1" dirty="0"/>
              <a:t>phpMyAdmin</a:t>
            </a:r>
            <a:r>
              <a:rPr lang="en-US" dirty="0"/>
              <a:t>:</a:t>
            </a:r>
          </a:p>
          <a:p>
            <a:pPr>
              <a:buNone/>
            </a:pPr>
            <a:r>
              <a:rPr lang="en-US" dirty="0" smtClean="0"/>
              <a:t>		phpMyAdmin </a:t>
            </a:r>
            <a:r>
              <a:rPr lang="en-US" dirty="0"/>
              <a:t>is one of the most popular applications for </a:t>
            </a:r>
            <a:r>
              <a:rPr lang="en-US" b="1" dirty="0"/>
              <a:t>MySQL </a:t>
            </a:r>
            <a:r>
              <a:rPr lang="en-US" b="1" dirty="0" smtClean="0"/>
              <a:t>database management</a:t>
            </a:r>
            <a:r>
              <a:rPr lang="en-US" dirty="0"/>
              <a:t>. Through this software, we can create, alter, drop, delete, import and export MySQL database tables.</a:t>
            </a:r>
          </a:p>
          <a:p>
            <a:pPr>
              <a:buNone/>
            </a:pPr>
            <a:r>
              <a:rPr lang="en-US" sz="2400" b="1" dirty="0"/>
              <a:t>Features</a:t>
            </a:r>
            <a:r>
              <a:rPr lang="en-US" dirty="0"/>
              <a:t>:</a:t>
            </a:r>
          </a:p>
          <a:p>
            <a:pPr marL="903605"/>
            <a:r>
              <a:rPr lang="en-US" dirty="0"/>
              <a:t>Browse databases, tables, view, fields and indexes.</a:t>
            </a:r>
          </a:p>
          <a:p>
            <a:pPr marL="903605"/>
            <a:r>
              <a:rPr lang="en-US" dirty="0"/>
              <a:t>Create/Copy/Drop/Rename databases, tables, view, fields and indexes.</a:t>
            </a:r>
          </a:p>
          <a:p>
            <a:pPr marL="903605"/>
            <a:r>
              <a:rPr lang="en-US" dirty="0"/>
              <a:t>Server maintenance, database/tables configuration proposal.</a:t>
            </a:r>
          </a:p>
          <a:p>
            <a:pPr marL="903605"/>
            <a:r>
              <a:rPr lang="en-US" dirty="0"/>
              <a:t>Execute, Edit and bookmark SQL statements, batch queries.</a:t>
            </a:r>
          </a:p>
          <a:p>
            <a:pPr marL="903605"/>
            <a:r>
              <a:rPr lang="en-US" dirty="0"/>
              <a:t>Manage user accounts and privileges.</a:t>
            </a:r>
          </a:p>
          <a:p>
            <a:pPr>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p:txBody>
          <a:bodyPr/>
          <a:lstStyle/>
          <a:p>
            <a:pPr>
              <a:buNone/>
            </a:pPr>
            <a:r>
              <a:rPr lang="en-US" b="1" dirty="0"/>
              <a:t>MySQL:</a:t>
            </a:r>
          </a:p>
          <a:p>
            <a:pPr>
              <a:buNone/>
            </a:pPr>
            <a:r>
              <a:rPr lang="en-US" sz="2400" dirty="0"/>
              <a:t>   </a:t>
            </a:r>
            <a:r>
              <a:rPr lang="en-US" sz="2400" dirty="0" smtClean="0"/>
              <a:t>	MySQL </a:t>
            </a:r>
            <a:r>
              <a:rPr lang="en-US" sz="2400" dirty="0"/>
              <a:t>is a relational database management system, and ships with no GUI tools to administer MYSQL databases or manage data contained within the databases. Users may use the included command line tools or use MYSQL “front ends”.</a:t>
            </a:r>
          </a:p>
          <a:p>
            <a:pPr>
              <a:buNone/>
            </a:pPr>
            <a:r>
              <a:rPr lang="en-US" sz="2400" b="1" dirty="0"/>
              <a:t>Features</a:t>
            </a:r>
            <a:r>
              <a:rPr lang="en-US" sz="2000" b="1" dirty="0"/>
              <a:t>:</a:t>
            </a:r>
          </a:p>
          <a:p>
            <a:pPr marL="636905" indent="-370205"/>
            <a:r>
              <a:rPr lang="en-US" sz="2400" dirty="0"/>
              <a:t>MySQL is released under an open-source license. So you have nothing to pay to use it.</a:t>
            </a:r>
          </a:p>
          <a:p>
            <a:pPr marL="636905" indent="-370205"/>
            <a:r>
              <a:rPr lang="en-US" sz="2400" dirty="0"/>
              <a:t>It is a very powerful program in its own right. It handles a large subset of the functionality of the most expensive and powerful database packages.</a:t>
            </a:r>
          </a:p>
          <a:p>
            <a:pPr marL="636905" indent="-370205"/>
            <a:r>
              <a:rPr lang="en-US" sz="2400" dirty="0"/>
              <a:t>It uses a standard form of the well-known SQL data language.</a:t>
            </a:r>
          </a:p>
          <a:p>
            <a:pPr marL="636905" indent="-370205"/>
            <a:r>
              <a:rPr lang="en-US" sz="2400" dirty="0"/>
              <a:t>It works on many operating systems and with many languages including PHP, PERL, C, C++, JAVA, etc. and works very quickly and works well even with large data sets.</a:t>
            </a:r>
          </a:p>
          <a:p>
            <a:pPr marL="636905" indent="-370205"/>
            <a:r>
              <a:rPr lang="en-US" sz="2400" dirty="0"/>
              <a:t>MySQL is very friendly to PHP, the most appreciated language for web development.</a:t>
            </a:r>
          </a:p>
          <a:p>
            <a:pPr>
              <a:buNone/>
            </a:pPr>
            <a:endParaRPr lang="en-US" sz="2000" b="1" dirty="0"/>
          </a:p>
          <a:p>
            <a:pPr lvl="2">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code:</a:t>
            </a:r>
          </a:p>
        </p:txBody>
      </p:sp>
      <p:sp>
        <p:nvSpPr>
          <p:cNvPr id="3" name="Content Placeholder 2"/>
          <p:cNvSpPr>
            <a:spLocks noGrp="1"/>
          </p:cNvSpPr>
          <p:nvPr>
            <p:ph idx="1"/>
          </p:nvPr>
        </p:nvSpPr>
        <p:spPr/>
        <p:txBody>
          <a:bodyPr>
            <a:normAutofit lnSpcReduction="10000"/>
          </a:bodyPr>
          <a:lstStyle/>
          <a:p>
            <a:pPr>
              <a:buNone/>
            </a:pPr>
            <a:r>
              <a:rPr lang="en-US" dirty="0"/>
              <a:t>CREATE TABLE `</a:t>
            </a:r>
            <a:r>
              <a:rPr lang="en-US" dirty="0" err="1"/>
              <a:t>user_tl</a:t>
            </a:r>
            <a:r>
              <a:rPr lang="en-US" dirty="0"/>
              <a:t>` (</a:t>
            </a:r>
          </a:p>
          <a:p>
            <a:pPr>
              <a:buNone/>
            </a:pPr>
            <a:r>
              <a:rPr lang="en-US" dirty="0"/>
              <a:t>  `</a:t>
            </a:r>
            <a:r>
              <a:rPr lang="en-US" dirty="0" err="1"/>
              <a:t>user_id</a:t>
            </a:r>
            <a:r>
              <a:rPr lang="en-US" dirty="0"/>
              <a:t>` </a:t>
            </a:r>
            <a:r>
              <a:rPr lang="en-US" dirty="0" err="1"/>
              <a:t>int</a:t>
            </a:r>
            <a:r>
              <a:rPr lang="en-US" dirty="0"/>
              <a:t>(11) NOT NULL AUTO_INCREMENT,</a:t>
            </a:r>
          </a:p>
          <a:p>
            <a:pPr>
              <a:buNone/>
            </a:pPr>
            <a:r>
              <a:rPr lang="en-US" dirty="0"/>
              <a:t>  `username` </a:t>
            </a:r>
            <a:r>
              <a:rPr lang="en-US" dirty="0" err="1"/>
              <a:t>varchar</a:t>
            </a:r>
            <a:r>
              <a:rPr lang="en-US" dirty="0"/>
              <a:t>(50) NOT NULL,</a:t>
            </a:r>
          </a:p>
          <a:p>
            <a:pPr>
              <a:buNone/>
            </a:pPr>
            <a:r>
              <a:rPr lang="en-US" dirty="0"/>
              <a:t>  `</a:t>
            </a:r>
            <a:r>
              <a:rPr lang="en-US" dirty="0" err="1"/>
              <a:t>full_name</a:t>
            </a:r>
            <a:r>
              <a:rPr lang="en-US" dirty="0"/>
              <a:t>` </a:t>
            </a:r>
            <a:r>
              <a:rPr lang="en-US" dirty="0" err="1"/>
              <a:t>varchar</a:t>
            </a:r>
            <a:r>
              <a:rPr lang="en-US" dirty="0"/>
              <a:t>(50) NOT NULL,</a:t>
            </a:r>
          </a:p>
          <a:p>
            <a:pPr>
              <a:buNone/>
            </a:pPr>
            <a:r>
              <a:rPr lang="en-US" dirty="0"/>
              <a:t>  `password` </a:t>
            </a:r>
            <a:r>
              <a:rPr lang="en-US" dirty="0" err="1"/>
              <a:t>varchar</a:t>
            </a:r>
            <a:r>
              <a:rPr lang="en-US" dirty="0"/>
              <a:t>(256) NOT NULL,</a:t>
            </a:r>
          </a:p>
          <a:p>
            <a:pPr>
              <a:buNone/>
            </a:pPr>
            <a:r>
              <a:rPr lang="en-US" dirty="0"/>
              <a:t>  `</a:t>
            </a:r>
            <a:r>
              <a:rPr lang="en-US" dirty="0" err="1"/>
              <a:t>created_date</a:t>
            </a:r>
            <a:r>
              <a:rPr lang="en-US" dirty="0"/>
              <a:t>` </a:t>
            </a:r>
            <a:r>
              <a:rPr lang="en-US" dirty="0" err="1"/>
              <a:t>datetime</a:t>
            </a:r>
            <a:r>
              <a:rPr lang="en-US" dirty="0"/>
              <a:t> NOT NULL,</a:t>
            </a:r>
          </a:p>
          <a:p>
            <a:pPr>
              <a:buNone/>
            </a:pPr>
            <a:r>
              <a:rPr lang="en-US" dirty="0"/>
              <a:t>  `</a:t>
            </a:r>
            <a:r>
              <a:rPr lang="en-US" dirty="0" err="1"/>
              <a:t>user_ref_id</a:t>
            </a:r>
            <a:r>
              <a:rPr lang="en-US" dirty="0"/>
              <a:t>` text NOT NULL,</a:t>
            </a:r>
          </a:p>
          <a:p>
            <a:pPr>
              <a:buNone/>
            </a:pPr>
            <a:r>
              <a:rPr lang="en-US" dirty="0"/>
              <a:t>  `status` </a:t>
            </a:r>
            <a:r>
              <a:rPr lang="en-US" dirty="0" err="1"/>
              <a:t>varchar</a:t>
            </a:r>
            <a:r>
              <a:rPr lang="en-US" dirty="0"/>
              <a:t>(45) NOT NULL,</a:t>
            </a:r>
          </a:p>
          <a:p>
            <a:pPr>
              <a:buNone/>
            </a:pPr>
            <a:r>
              <a:rPr lang="en-US" dirty="0"/>
              <a:t>  `token` text NOT NULL,</a:t>
            </a:r>
          </a:p>
          <a:p>
            <a:pPr>
              <a:buNone/>
            </a:pPr>
            <a:r>
              <a:rPr lang="en-US" dirty="0"/>
              <a:t>  `mobile` </a:t>
            </a:r>
            <a:r>
              <a:rPr lang="en-US" dirty="0" err="1"/>
              <a:t>varchar</a:t>
            </a:r>
            <a:r>
              <a:rPr lang="en-US" dirty="0"/>
              <a:t>(45) DEFAULT NULL,</a:t>
            </a:r>
          </a:p>
          <a:p>
            <a:pPr>
              <a:buNone/>
            </a:pPr>
            <a:r>
              <a:rPr lang="en-US" dirty="0"/>
              <a:t>  PRIMARY KEY (`</a:t>
            </a:r>
            <a:r>
              <a:rPr lang="en-US" dirty="0" err="1"/>
              <a:t>user_id</a:t>
            </a:r>
            <a:r>
              <a:rPr lang="en-US" dirty="0"/>
              <a:t>`)) </a:t>
            </a:r>
          </a:p>
          <a:p>
            <a:endParaRPr lang="en-US" dirty="0"/>
          </a:p>
          <a:p>
            <a:pPr>
              <a:buNone/>
            </a:pPr>
            <a:endParaRPr lang="en-US" dirty="0"/>
          </a:p>
          <a:p>
            <a:endParaRPr lang="en-US" dirty="0"/>
          </a:p>
          <a:p>
            <a:endParaRPr lang="en-US"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Screenshots (Project Outputs)</a:t>
            </a:r>
            <a:endParaRPr lang="en-IN" dirty="0"/>
          </a:p>
        </p:txBody>
      </p:sp>
      <p:pic>
        <p:nvPicPr>
          <p:cNvPr id="5" name="Content Placeholder 4"/>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286613" y="1096963"/>
            <a:ext cx="9606074" cy="4902055"/>
          </a:xfrm>
        </p:spPr>
      </p:pic>
      <p:sp>
        <p:nvSpPr>
          <p:cNvPr id="6" name="TextBox 5"/>
          <p:cNvSpPr txBox="1"/>
          <p:nvPr/>
        </p:nvSpPr>
        <p:spPr>
          <a:xfrm>
            <a:off x="4200939" y="5923722"/>
            <a:ext cx="3962400" cy="369332"/>
          </a:xfrm>
          <a:prstGeom prst="rect">
            <a:avLst/>
          </a:prstGeom>
          <a:noFill/>
        </p:spPr>
        <p:txBody>
          <a:bodyPr wrap="square" rtlCol="0">
            <a:spAutoFit/>
          </a:bodyPr>
          <a:lstStyle/>
          <a:p>
            <a:pPr algn="ctr"/>
            <a:r>
              <a:rPr lang="en-US" dirty="0" smtClean="0"/>
              <a:t>Importing database in </a:t>
            </a:r>
            <a:r>
              <a:rPr lang="en-US" dirty="0" err="1" smtClean="0"/>
              <a:t>PHPMyAdmin</a:t>
            </a: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a:t>
            </a:r>
            <a:r>
              <a:rPr lang="en-US" dirty="0" smtClean="0"/>
              <a:t>nput and Output screen Design</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Here we have three login pages:</a:t>
            </a:r>
          </a:p>
          <a:p>
            <a:pPr marL="977900" lvl="0">
              <a:lnSpc>
                <a:spcPct val="150000"/>
              </a:lnSpc>
            </a:pPr>
            <a:r>
              <a:rPr lang="en-US" dirty="0" smtClean="0"/>
              <a:t>Admin login</a:t>
            </a:r>
          </a:p>
          <a:p>
            <a:pPr marL="977900" lvl="0">
              <a:lnSpc>
                <a:spcPct val="150000"/>
              </a:lnSpc>
            </a:pPr>
            <a:r>
              <a:rPr lang="en-US" dirty="0" smtClean="0"/>
              <a:t>User login</a:t>
            </a:r>
          </a:p>
          <a:p>
            <a:pPr marL="977900" lvl="0">
              <a:lnSpc>
                <a:spcPct val="150000"/>
              </a:lnSpc>
            </a:pPr>
            <a:r>
              <a:rPr lang="en-US" dirty="0" smtClean="0"/>
              <a:t>Incharge login</a:t>
            </a:r>
          </a:p>
          <a:p>
            <a:pPr>
              <a:buNone/>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Admin login</a:t>
            </a:r>
            <a:r>
              <a:rPr lang="en-US" dirty="0" smtClean="0"/>
              <a:t/>
            </a:r>
            <a:br>
              <a:rPr lang="en-US" dirty="0" smtClean="0"/>
            </a:br>
            <a:endParaRPr lang="en-US" dirty="0"/>
          </a:p>
        </p:txBody>
      </p:sp>
      <p:pic>
        <p:nvPicPr>
          <p:cNvPr id="1026" name="Picture 2" descr="C:\Users\sumana\OneDrive\Desktop\admin login.png"/>
          <p:cNvPicPr>
            <a:picLocks noGrp="1" noChangeAspect="1" noChangeArrowheads="1"/>
          </p:cNvPicPr>
          <p:nvPr>
            <p:ph idx="1"/>
          </p:nvPr>
        </p:nvPicPr>
        <p:blipFill>
          <a:blip r:embed="rId2"/>
          <a:srcRect/>
          <a:stretch>
            <a:fillRect/>
          </a:stretch>
        </p:blipFill>
        <p:spPr bwMode="auto">
          <a:xfrm>
            <a:off x="2660073" y="1302327"/>
            <a:ext cx="7010400" cy="4779817"/>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The elements that are provided in the admin dashboard are </a:t>
            </a:r>
          </a:p>
          <a:p>
            <a:pPr lvl="0">
              <a:buNone/>
            </a:pPr>
            <a:r>
              <a:rPr lang="en-US" dirty="0" smtClean="0"/>
              <a:t>Service Management</a:t>
            </a:r>
          </a:p>
          <a:p>
            <a:pPr marL="796925">
              <a:buFont typeface="Wingdings" panose="05000000000000000000" pitchFamily="2" charset="2"/>
              <a:buChar char="§"/>
            </a:pPr>
            <a:r>
              <a:rPr lang="en-US" dirty="0" smtClean="0"/>
              <a:t>Service list</a:t>
            </a:r>
          </a:p>
          <a:p>
            <a:pPr marL="796925">
              <a:buFont typeface="Wingdings" panose="05000000000000000000" pitchFamily="2" charset="2"/>
              <a:buChar char="§"/>
            </a:pPr>
            <a:r>
              <a:rPr lang="en-US" dirty="0" smtClean="0"/>
              <a:t>Sub-service list</a:t>
            </a:r>
          </a:p>
          <a:p>
            <a:pPr marL="796925">
              <a:buFont typeface="Wingdings" panose="05000000000000000000" pitchFamily="2" charset="2"/>
              <a:buChar char="§"/>
            </a:pPr>
            <a:r>
              <a:rPr lang="en-US" dirty="0" smtClean="0"/>
              <a:t>Sub </a:t>
            </a:r>
            <a:r>
              <a:rPr lang="en-US" dirty="0" err="1" smtClean="0"/>
              <a:t>sub</a:t>
            </a:r>
            <a:r>
              <a:rPr lang="en-US" dirty="0" smtClean="0"/>
              <a:t>-service list</a:t>
            </a:r>
          </a:p>
          <a:p>
            <a:pPr lvl="0">
              <a:buNone/>
            </a:pPr>
            <a:r>
              <a:rPr lang="en-US" dirty="0" smtClean="0"/>
              <a:t>Officer Management</a:t>
            </a:r>
          </a:p>
          <a:p>
            <a:pPr marL="796925" lvl="0">
              <a:buFont typeface="Wingdings" panose="05000000000000000000" pitchFamily="2" charset="2"/>
              <a:buChar char="§"/>
            </a:pPr>
            <a:r>
              <a:rPr lang="en-US" dirty="0" smtClean="0"/>
              <a:t>Officers list</a:t>
            </a:r>
          </a:p>
          <a:p>
            <a:pPr lvl="0">
              <a:buNone/>
            </a:pPr>
            <a:r>
              <a:rPr lang="en-US" dirty="0" smtClean="0"/>
              <a:t>Complaint Management</a:t>
            </a:r>
          </a:p>
          <a:p>
            <a:pPr marL="796925" lvl="0">
              <a:buFont typeface="Wingdings" panose="05000000000000000000" pitchFamily="2" charset="2"/>
              <a:buChar char="§"/>
            </a:pPr>
            <a:r>
              <a:rPr lang="en-US" dirty="0" smtClean="0"/>
              <a:t>Pending complaint list</a:t>
            </a:r>
          </a:p>
          <a:p>
            <a:pPr marL="796925" lvl="0">
              <a:buFont typeface="Wingdings" panose="05000000000000000000" pitchFamily="2" charset="2"/>
              <a:buChar char="§"/>
            </a:pPr>
            <a:r>
              <a:rPr lang="en-US" dirty="0" smtClean="0"/>
              <a:t>Accepted complaint list</a:t>
            </a:r>
          </a:p>
          <a:p>
            <a:pPr marL="796925" lvl="0">
              <a:buFont typeface="Wingdings" panose="05000000000000000000" pitchFamily="2" charset="2"/>
              <a:buChar char="§"/>
            </a:pPr>
            <a:r>
              <a:rPr lang="en-US" dirty="0" smtClean="0"/>
              <a:t>Rejected complaint list</a:t>
            </a:r>
          </a:p>
          <a:p>
            <a:pPr lvl="0">
              <a:buNone/>
            </a:pPr>
            <a:r>
              <a:rPr lang="en-US" dirty="0" smtClean="0"/>
              <a:t>Change password</a:t>
            </a:r>
          </a:p>
          <a:p>
            <a:pPr lvl="0">
              <a:buNone/>
            </a:pPr>
            <a:r>
              <a:rPr lang="en-US" dirty="0" smtClean="0"/>
              <a:t>Sign out.</a:t>
            </a:r>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a:xfrm>
            <a:off x="223520" y="856615"/>
            <a:ext cx="11779250" cy="5572760"/>
          </a:xfrm>
        </p:spPr>
        <p:txBody>
          <a:bodyPr>
            <a:normAutofit fontScale="60000" lnSpcReduction="20000"/>
          </a:bodyPr>
          <a:lstStyle/>
          <a:p>
            <a:pPr marL="711200" indent="-462280">
              <a:lnSpc>
                <a:spcPct val="150000"/>
              </a:lnSpc>
              <a:buNone/>
            </a:pPr>
            <a:endParaRPr lang="en-US" dirty="0"/>
          </a:p>
          <a:p>
            <a:pPr marL="711200" indent="-462280">
              <a:lnSpc>
                <a:spcPct val="150000"/>
              </a:lnSpc>
              <a:buBlip>
                <a:blip r:embed="rId2">
                  <a:extLst>
                    <a:ext uri="{96DAC541-7B7A-43D3-8B79-37D633B846F1}">
                      <asvg:svgBlip xmlns="" xmlns:asvg="http://schemas.microsoft.com/office/drawing/2016/SVG/main" r:embed="rId3"/>
                    </a:ext>
                  </a:extLst>
                </a:blip>
              </a:buBlip>
            </a:pPr>
            <a:r>
              <a:rPr lang="en-US" dirty="0"/>
              <a:t>Introduction</a:t>
            </a:r>
          </a:p>
          <a:p>
            <a:pPr marL="711200" indent="-462280">
              <a:lnSpc>
                <a:spcPct val="150000"/>
              </a:lnSpc>
              <a:buBlip>
                <a:blip r:embed="rId2">
                  <a:extLst>
                    <a:ext uri="{96DAC541-7B7A-43D3-8B79-37D633B846F1}">
                      <asvg:svgBlip xmlns="" xmlns:asvg="http://schemas.microsoft.com/office/drawing/2016/SVG/main" r:embed="rId3"/>
                    </a:ext>
                  </a:extLst>
                </a:blip>
              </a:buBlip>
            </a:pPr>
            <a:r>
              <a:rPr lang="en-US" dirty="0"/>
              <a:t>Existing System</a:t>
            </a:r>
          </a:p>
          <a:p>
            <a:pPr marL="711200" indent="-462280">
              <a:lnSpc>
                <a:spcPct val="150000"/>
              </a:lnSpc>
              <a:buBlip>
                <a:blip r:embed="rId2">
                  <a:extLst>
                    <a:ext uri="{96DAC541-7B7A-43D3-8B79-37D633B846F1}">
                      <asvg:svgBlip xmlns="" xmlns:asvg="http://schemas.microsoft.com/office/drawing/2016/SVG/main" r:embed="rId3"/>
                    </a:ext>
                  </a:extLst>
                </a:blip>
              </a:buBlip>
            </a:pPr>
            <a:r>
              <a:rPr lang="en-US" dirty="0"/>
              <a:t>Proposed System</a:t>
            </a:r>
          </a:p>
          <a:p>
            <a:pPr marL="711200" indent="-462280">
              <a:lnSpc>
                <a:spcPct val="150000"/>
              </a:lnSpc>
              <a:buBlip>
                <a:blip r:embed="rId2">
                  <a:extLst>
                    <a:ext uri="{96DAC541-7B7A-43D3-8B79-37D633B846F1}">
                      <asvg:svgBlip xmlns="" xmlns:asvg="http://schemas.microsoft.com/office/drawing/2016/SVG/main" r:embed="rId3"/>
                    </a:ext>
                  </a:extLst>
                </a:blip>
              </a:buBlip>
            </a:pPr>
            <a:r>
              <a:rPr lang="en-US" dirty="0"/>
              <a:t>Literature survey</a:t>
            </a:r>
          </a:p>
          <a:p>
            <a:pPr marL="711200" indent="-462280">
              <a:lnSpc>
                <a:spcPct val="150000"/>
              </a:lnSpc>
              <a:buBlip>
                <a:blip r:embed="rId2">
                  <a:extLst>
                    <a:ext uri="{96DAC541-7B7A-43D3-8B79-37D633B846F1}">
                      <asvg:svgBlip xmlns="" xmlns:asvg="http://schemas.microsoft.com/office/drawing/2016/SVG/main" r:embed="rId3"/>
                    </a:ext>
                  </a:extLst>
                </a:blip>
              </a:buBlip>
            </a:pPr>
            <a:r>
              <a:rPr lang="en-US" dirty="0"/>
              <a:t>Problem definition</a:t>
            </a:r>
          </a:p>
          <a:p>
            <a:pPr marL="711200" indent="-462280">
              <a:lnSpc>
                <a:spcPct val="150000"/>
              </a:lnSpc>
              <a:buBlip>
                <a:blip r:embed="rId2">
                  <a:extLst>
                    <a:ext uri="{96DAC541-7B7A-43D3-8B79-37D633B846F1}">
                      <asvg:svgBlip xmlns="" xmlns:asvg="http://schemas.microsoft.com/office/drawing/2016/SVG/main" r:embed="rId3"/>
                    </a:ext>
                  </a:extLst>
                </a:blip>
              </a:buBlip>
            </a:pPr>
            <a:r>
              <a:rPr lang="en-US" dirty="0"/>
              <a:t>Planning of the project</a:t>
            </a:r>
          </a:p>
          <a:p>
            <a:pPr marL="711200" indent="-462280">
              <a:lnSpc>
                <a:spcPct val="150000"/>
              </a:lnSpc>
              <a:buBlip>
                <a:blip r:embed="rId2">
                  <a:extLst>
                    <a:ext uri="{96DAC541-7B7A-43D3-8B79-37D633B846F1}">
                      <asvg:svgBlip xmlns="" xmlns:asvg="http://schemas.microsoft.com/office/drawing/2016/SVG/main" r:embed="rId3"/>
                    </a:ext>
                  </a:extLst>
                </a:blip>
              </a:buBlip>
            </a:pPr>
            <a:r>
              <a:rPr lang="en-US" dirty="0"/>
              <a:t>Requirements</a:t>
            </a:r>
          </a:p>
          <a:p>
            <a:pPr marL="711200" indent="-462280">
              <a:lnSpc>
                <a:spcPct val="150000"/>
              </a:lnSpc>
              <a:buBlip>
                <a:blip r:embed="rId2">
                  <a:extLst>
                    <a:ext uri="{96DAC541-7B7A-43D3-8B79-37D633B846F1}">
                      <asvg:svgBlip xmlns="" xmlns:asvg="http://schemas.microsoft.com/office/drawing/2016/SVG/main" r:embed="rId3"/>
                    </a:ext>
                  </a:extLst>
                </a:blip>
              </a:buBlip>
            </a:pPr>
            <a:r>
              <a:rPr lang="en-US" dirty="0"/>
              <a:t>Architecture</a:t>
            </a:r>
          </a:p>
          <a:p>
            <a:pPr marL="711200" indent="-462280">
              <a:lnSpc>
                <a:spcPct val="150000"/>
              </a:lnSpc>
              <a:buBlip>
                <a:blip r:embed="rId2">
                  <a:extLst>
                    <a:ext uri="{96DAC541-7B7A-43D3-8B79-37D633B846F1}">
                      <asvg:svgBlip xmlns="" xmlns:asvg="http://schemas.microsoft.com/office/drawing/2016/SVG/main" r:embed="rId3"/>
                    </a:ext>
                  </a:extLst>
                </a:blip>
              </a:buBlip>
            </a:pPr>
            <a:r>
              <a:rPr lang="en-US" dirty="0"/>
              <a:t>Design</a:t>
            </a:r>
          </a:p>
          <a:p>
            <a:pPr marL="711200" indent="-462280">
              <a:lnSpc>
                <a:spcPct val="150000"/>
              </a:lnSpc>
              <a:buBlip>
                <a:blip r:embed="rId2">
                  <a:extLst>
                    <a:ext uri="{96DAC541-7B7A-43D3-8B79-37D633B846F1}">
                      <asvg:svgBlip xmlns="" xmlns:asvg="http://schemas.microsoft.com/office/drawing/2016/SVG/main" r:embed="rId3"/>
                    </a:ext>
                  </a:extLst>
                </a:blip>
              </a:buBlip>
            </a:pPr>
            <a:r>
              <a:rPr lang="en-US" dirty="0"/>
              <a:t>Implementation</a:t>
            </a:r>
          </a:p>
          <a:p>
            <a:pPr marL="711200" indent="-462280">
              <a:lnSpc>
                <a:spcPct val="150000"/>
              </a:lnSpc>
              <a:buBlip>
                <a:blip r:embed="rId2">
                  <a:extLst>
                    <a:ext uri="{96DAC541-7B7A-43D3-8B79-37D633B846F1}">
                      <asvg:svgBlip xmlns="" xmlns:asvg="http://schemas.microsoft.com/office/drawing/2016/SVG/main" r:embed="rId3"/>
                    </a:ext>
                  </a:extLst>
                </a:blip>
              </a:buBlip>
            </a:pPr>
            <a:r>
              <a:rPr lang="en-US" dirty="0"/>
              <a:t>References</a:t>
            </a:r>
          </a:p>
          <a:p>
            <a:pPr marL="711200" indent="-462280">
              <a:lnSpc>
                <a:spcPct val="150000"/>
              </a:lnSpc>
              <a:buBlip>
                <a:blip r:embed="rId2">
                  <a:extLst>
                    <a:ext uri="{96DAC541-7B7A-43D3-8B79-37D633B846F1}">
                      <asvg:svgBlip xmlns="" xmlns:asvg="http://schemas.microsoft.com/office/drawing/2016/SVG/main" r:embed="rId3"/>
                    </a:ext>
                  </a:extLst>
                </a:blip>
              </a:buBlip>
            </a:pPr>
            <a:endParaRPr lang="en-US" dirty="0"/>
          </a:p>
          <a:p>
            <a:pPr marL="711200" indent="-462280">
              <a:lnSpc>
                <a:spcPct val="150000"/>
              </a:lnSpc>
              <a:buNone/>
            </a:pPr>
            <a:endParaRPr lang="en-US" dirty="0"/>
          </a:p>
          <a:p>
            <a:pPr marL="711200" indent="-462280">
              <a:lnSpc>
                <a:spcPct val="150000"/>
              </a:lnSpc>
              <a:buBlip>
                <a:blip r:embed="rId2">
                  <a:extLst>
                    <a:ext uri="{96DAC541-7B7A-43D3-8B79-37D633B846F1}">
                      <asvg:svgBlip xmlns="" xmlns:asvg="http://schemas.microsoft.com/office/drawing/2016/SVG/main" r:embed="rId3"/>
                    </a:ext>
                  </a:extLst>
                </a:blip>
              </a:buBlip>
            </a:pPr>
            <a:endParaRPr lang="en-US" dirty="0"/>
          </a:p>
          <a:p>
            <a:pPr marL="711200" indent="-462280">
              <a:lnSpc>
                <a:spcPct val="150000"/>
              </a:lnSpc>
              <a:buBlip>
                <a:blip r:embed="rId2">
                  <a:extLst>
                    <a:ext uri="{96DAC541-7B7A-43D3-8B79-37D633B846F1}">
                      <asvg:svgBlip xmlns="" xmlns:asvg="http://schemas.microsoft.com/office/drawing/2016/SVG/main" r:embed="rId3"/>
                    </a:ext>
                  </a:extLst>
                </a:blip>
              </a:buBlip>
            </a:pPr>
            <a:endParaRPr lang="en-US" dirty="0"/>
          </a:p>
          <a:p>
            <a:pPr marL="711200" indent="-462280">
              <a:lnSpc>
                <a:spcPct val="150000"/>
              </a:lnSpc>
              <a:buBlip>
                <a:blip r:embed="rId2">
                  <a:extLst>
                    <a:ext uri="{96DAC541-7B7A-43D3-8B79-37D633B846F1}">
                      <asvg:svgBlip xmlns="" xmlns:asvg="http://schemas.microsoft.com/office/drawing/2016/SVG/main" r:embed="rId3"/>
                    </a:ext>
                  </a:extLst>
                </a:blip>
              </a:buBlip>
            </a:pPr>
            <a:endParaRPr lang="en-US" dirty="0"/>
          </a:p>
          <a:p>
            <a:pPr marL="711200" indent="-462280">
              <a:lnSpc>
                <a:spcPct val="150000"/>
              </a:lnSpc>
              <a:buBlip>
                <a:blip r:embed="rId2">
                  <a:extLst>
                    <a:ext uri="{96DAC541-7B7A-43D3-8B79-37D633B846F1}">
                      <asvg:svgBlip xmlns="" xmlns:asvg="http://schemas.microsoft.com/office/drawing/2016/SVG/main" r:embed="rId3"/>
                    </a:ext>
                  </a:extLst>
                </a:blip>
              </a:buBlip>
            </a:pPr>
            <a:endParaRPr lang="en-US" dirty="0"/>
          </a:p>
          <a:p>
            <a:pPr marL="0" indent="0">
              <a:buNone/>
            </a:pP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buNone/>
            </a:pPr>
            <a:r>
              <a:rPr lang="en-US" dirty="0" smtClean="0"/>
              <a:t>The servicer list provides all the grievances list that are submitted by the students/faculty.</a:t>
            </a:r>
          </a:p>
          <a:p>
            <a:endParaRPr lang="en-US" dirty="0"/>
          </a:p>
        </p:txBody>
      </p:sp>
      <p:pic>
        <p:nvPicPr>
          <p:cNvPr id="4" name="Picture 3"/>
          <p:cNvPicPr/>
          <p:nvPr/>
        </p:nvPicPr>
        <p:blipFill>
          <a:blip r:embed="rId2" cstate="print">
            <a:extLst>
              <a:ext uri="{28A0092B-C50C-407E-A947-70E740481C1C}">
                <a14:useLocalDpi xmlns="" xmlns:a14="http://schemas.microsoft.com/office/drawing/2010/main" val="0"/>
              </a:ext>
            </a:extLst>
          </a:blip>
          <a:stretch>
            <a:fillRect/>
          </a:stretch>
        </p:blipFill>
        <p:spPr>
          <a:xfrm>
            <a:off x="1593273" y="1981200"/>
            <a:ext cx="9476509" cy="4378036"/>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smtClean="0"/>
              <a:t>The officer management list provides the list of all the in chargers that will solve the respected problems/grievances</a:t>
            </a:r>
          </a:p>
          <a:p>
            <a:endParaRPr lang="en-US" dirty="0"/>
          </a:p>
        </p:txBody>
      </p:sp>
      <p:pic>
        <p:nvPicPr>
          <p:cNvPr id="4" name="Picture 3"/>
          <p:cNvPicPr/>
          <p:nvPr/>
        </p:nvPicPr>
        <p:blipFill>
          <a:blip r:embed="rId2" cstate="print">
            <a:extLst>
              <a:ext uri="{28A0092B-C50C-407E-A947-70E740481C1C}">
                <a14:useLocalDpi xmlns="" xmlns:a14="http://schemas.microsoft.com/office/drawing/2010/main" val="0"/>
              </a:ext>
            </a:extLst>
          </a:blip>
          <a:stretch>
            <a:fillRect/>
          </a:stretch>
        </p:blipFill>
        <p:spPr>
          <a:xfrm>
            <a:off x="1496291" y="2133600"/>
            <a:ext cx="8977745" cy="4197927"/>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Login</a:t>
            </a:r>
            <a:endParaRPr lang="en-US" dirty="0"/>
          </a:p>
        </p:txBody>
      </p:sp>
      <p:pic>
        <p:nvPicPr>
          <p:cNvPr id="2050" name="Picture 2" descr="C:\Users\sumana\OneDrive\Desktop\user login.png"/>
          <p:cNvPicPr>
            <a:picLocks noGrp="1" noChangeAspect="1" noChangeArrowheads="1"/>
          </p:cNvPicPr>
          <p:nvPr>
            <p:ph idx="1"/>
          </p:nvPr>
        </p:nvPicPr>
        <p:blipFill>
          <a:blip r:embed="rId2"/>
          <a:srcRect/>
          <a:stretch>
            <a:fillRect/>
          </a:stretch>
        </p:blipFill>
        <p:spPr bwMode="auto">
          <a:xfrm>
            <a:off x="2923309" y="1468582"/>
            <a:ext cx="7938654" cy="4433454"/>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buNone/>
            </a:pPr>
            <a:r>
              <a:rPr lang="en-US" dirty="0" smtClean="0"/>
              <a:t>The elements that are provided in the User dashboard are</a:t>
            </a:r>
            <a:endParaRPr lang="en-US" sz="2400" dirty="0" smtClean="0"/>
          </a:p>
          <a:p>
            <a:pPr>
              <a:buNone/>
            </a:pPr>
            <a:r>
              <a:rPr lang="en-US" dirty="0" smtClean="0"/>
              <a:t>1. Dashboard </a:t>
            </a:r>
            <a:endParaRPr lang="en-US" sz="2400" dirty="0" smtClean="0"/>
          </a:p>
          <a:p>
            <a:pPr>
              <a:buNone/>
            </a:pPr>
            <a:r>
              <a:rPr lang="en-US" dirty="0" smtClean="0"/>
              <a:t>2. Complaint management</a:t>
            </a:r>
            <a:endParaRPr lang="en-US" sz="2400" dirty="0" smtClean="0"/>
          </a:p>
          <a:p>
            <a:pPr lvl="1"/>
            <a:r>
              <a:rPr lang="en-US" dirty="0" smtClean="0"/>
              <a:t>My complaint list</a:t>
            </a:r>
            <a:endParaRPr lang="en-US" sz="2000" dirty="0" smtClean="0"/>
          </a:p>
          <a:p>
            <a:pPr lvl="1"/>
            <a:r>
              <a:rPr lang="en-US" dirty="0" smtClean="0"/>
              <a:t>Apply new complaint.</a:t>
            </a:r>
            <a:endParaRPr lang="en-US" sz="2000" dirty="0" smtClean="0"/>
          </a:p>
          <a:p>
            <a:pPr>
              <a:buNone/>
            </a:pPr>
            <a:r>
              <a:rPr lang="en-US" dirty="0" smtClean="0"/>
              <a:t>        3.Change password</a:t>
            </a:r>
            <a:endParaRPr lang="en-US" sz="2400" dirty="0" smtClean="0"/>
          </a:p>
          <a:p>
            <a:pPr>
              <a:buNone/>
            </a:pPr>
            <a:r>
              <a:rPr lang="en-US" dirty="0" smtClean="0"/>
              <a:t>        4. logout</a:t>
            </a:r>
            <a:endParaRPr lang="en-US" sz="2400" dirty="0" smtClean="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Dashboard of the User looks like</a:t>
            </a:r>
          </a:p>
          <a:p>
            <a:endParaRPr lang="en-US" dirty="0"/>
          </a:p>
        </p:txBody>
      </p:sp>
      <p:pic>
        <p:nvPicPr>
          <p:cNvPr id="4" name="Picture 3" descr="C:\Users\sumana\Downloads\user1.png"/>
          <p:cNvPicPr/>
          <p:nvPr/>
        </p:nvPicPr>
        <p:blipFill>
          <a:blip r:embed="rId2" cstate="print"/>
          <a:srcRect/>
          <a:stretch>
            <a:fillRect/>
          </a:stretch>
        </p:blipFill>
        <p:spPr bwMode="auto">
          <a:xfrm>
            <a:off x="1330037" y="1787236"/>
            <a:ext cx="8021782" cy="4447309"/>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sz="2400" dirty="0" smtClean="0"/>
              <a:t>The Complaint management session provides the information about the complaint list that are raised by the user, and also provides to raise a new complaint.</a:t>
            </a:r>
          </a:p>
          <a:p>
            <a:pPr>
              <a:buNone/>
            </a:pPr>
            <a:r>
              <a:rPr lang="en-US" sz="2400" dirty="0" smtClean="0"/>
              <a:t>User can able to see his/her complaint history in my complaint list</a:t>
            </a:r>
          </a:p>
          <a:p>
            <a:endParaRPr lang="en-US" dirty="0"/>
          </a:p>
        </p:txBody>
      </p:sp>
      <p:pic>
        <p:nvPicPr>
          <p:cNvPr id="4" name="Picture 3" descr="C:\Users\sumana\Downloads\user.png"/>
          <p:cNvPicPr/>
          <p:nvPr/>
        </p:nvPicPr>
        <p:blipFill>
          <a:blip r:embed="rId2" cstate="print"/>
          <a:srcRect/>
          <a:stretch>
            <a:fillRect/>
          </a:stretch>
        </p:blipFill>
        <p:spPr bwMode="auto">
          <a:xfrm>
            <a:off x="1136073" y="2493819"/>
            <a:ext cx="10155382" cy="3837708"/>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can apply new complaint</a:t>
            </a:r>
            <a:endParaRPr lang="en-US" dirty="0"/>
          </a:p>
        </p:txBody>
      </p:sp>
      <p:sp>
        <p:nvSpPr>
          <p:cNvPr id="3" name="Content Placeholder 2"/>
          <p:cNvSpPr>
            <a:spLocks noGrp="1"/>
          </p:cNvSpPr>
          <p:nvPr>
            <p:ph idx="1"/>
          </p:nvPr>
        </p:nvSpPr>
        <p:spPr/>
        <p:txBody>
          <a:bodyPr>
            <a:normAutofit/>
          </a:bodyPr>
          <a:lstStyle/>
          <a:p>
            <a:pPr>
              <a:buNone/>
            </a:pPr>
            <a:endParaRPr lang="en-US" sz="2400" dirty="0" smtClean="0"/>
          </a:p>
          <a:p>
            <a:pPr>
              <a:buNone/>
            </a:pPr>
            <a:endParaRPr lang="en-US" sz="2400" dirty="0"/>
          </a:p>
        </p:txBody>
      </p:sp>
      <p:pic>
        <p:nvPicPr>
          <p:cNvPr id="3075" name="Picture 3" descr="C:\Users\sumana\OneDrive\Desktop\apply new complaint.png"/>
          <p:cNvPicPr>
            <a:picLocks noChangeAspect="1" noChangeArrowheads="1"/>
          </p:cNvPicPr>
          <p:nvPr/>
        </p:nvPicPr>
        <p:blipFill>
          <a:blip r:embed="rId2"/>
          <a:srcRect/>
          <a:stretch>
            <a:fillRect/>
          </a:stretch>
        </p:blipFill>
        <p:spPr bwMode="auto">
          <a:xfrm>
            <a:off x="2056823" y="1233055"/>
            <a:ext cx="7300913" cy="5237018"/>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l" rtl="0">
              <a:lnSpc>
                <a:spcPct val="90000"/>
              </a:lnSpc>
              <a:spcBef>
                <a:spcPct val="0"/>
              </a:spcBef>
            </a:pPr>
            <a:r>
              <a:rPr lang="en-US" sz="2400" dirty="0" smtClean="0"/>
              <a:t/>
            </a:r>
            <a:br>
              <a:rPr lang="en-US" sz="2400" dirty="0" smtClean="0"/>
            </a:br>
            <a:r>
              <a:rPr lang="en-US" sz="2800" dirty="0" smtClean="0">
                <a:solidFill>
                  <a:schemeClr val="bg1"/>
                </a:solidFill>
              </a:rPr>
              <a:t>Incharge Login</a:t>
            </a:r>
            <a:endParaRPr lang="en-US" sz="2000" dirty="0">
              <a:solidFill>
                <a:schemeClr val="bg1"/>
              </a:solidFill>
            </a:endParaRPr>
          </a:p>
        </p:txBody>
      </p:sp>
      <p:sp>
        <p:nvSpPr>
          <p:cNvPr id="3" name="Content Placeholder 2"/>
          <p:cNvSpPr>
            <a:spLocks noGrp="1"/>
          </p:cNvSpPr>
          <p:nvPr>
            <p:ph idx="1"/>
          </p:nvPr>
        </p:nvSpPr>
        <p:spPr/>
        <p:txBody>
          <a:bodyPr>
            <a:normAutofit/>
          </a:bodyPr>
          <a:lstStyle/>
          <a:p>
            <a:pPr>
              <a:buNone/>
            </a:pPr>
            <a:r>
              <a:rPr lang="en-US" dirty="0" smtClean="0"/>
              <a:t>The </a:t>
            </a:r>
            <a:r>
              <a:rPr lang="en-US" dirty="0" smtClean="0"/>
              <a:t>elements that are provided in the Member dashboard are </a:t>
            </a:r>
          </a:p>
          <a:p>
            <a:pPr marL="514350" indent="-514350">
              <a:buFont typeface="+mj-lt"/>
              <a:buAutoNum type="arabicPeriod"/>
            </a:pPr>
            <a:r>
              <a:rPr lang="en-US" dirty="0" smtClean="0"/>
              <a:t>Dashboard</a:t>
            </a:r>
          </a:p>
          <a:p>
            <a:pPr marL="514350" indent="-514350">
              <a:buFont typeface="+mj-lt"/>
              <a:buAutoNum type="arabicPeriod"/>
            </a:pPr>
            <a:r>
              <a:rPr lang="en-US" dirty="0" smtClean="0"/>
              <a:t>Complaint Management</a:t>
            </a:r>
          </a:p>
          <a:p>
            <a:pPr marL="1263650" lvl="0" indent="-514350">
              <a:buFont typeface="Wingdings" pitchFamily="2" charset="2"/>
              <a:buChar char="ü"/>
            </a:pPr>
            <a:r>
              <a:rPr lang="en-US" dirty="0" smtClean="0"/>
              <a:t>Pending complaint list</a:t>
            </a:r>
          </a:p>
          <a:p>
            <a:pPr marL="1263650" lvl="0" indent="-514350">
              <a:buFont typeface="Wingdings" pitchFamily="2" charset="2"/>
              <a:buChar char="ü"/>
            </a:pPr>
            <a:r>
              <a:rPr lang="en-US" dirty="0" smtClean="0"/>
              <a:t>Accepted complaint list</a:t>
            </a:r>
          </a:p>
          <a:p>
            <a:pPr marL="1263650" lvl="0" indent="-514350">
              <a:buFont typeface="Wingdings" pitchFamily="2" charset="2"/>
              <a:buChar char="ü"/>
            </a:pPr>
            <a:r>
              <a:rPr lang="en-US" dirty="0" smtClean="0"/>
              <a:t>Rejected complaint list</a:t>
            </a:r>
          </a:p>
          <a:p>
            <a:pPr marL="514350" indent="-514350">
              <a:buNone/>
            </a:pPr>
            <a:r>
              <a:rPr lang="en-US" dirty="0" smtClean="0"/>
              <a:t>3. Change password</a:t>
            </a:r>
          </a:p>
          <a:p>
            <a:pPr marL="514350" indent="-514350">
              <a:buNone/>
            </a:pPr>
            <a:r>
              <a:rPr lang="en-US" dirty="0" smtClean="0"/>
              <a:t>4. Sign out.</a:t>
            </a:r>
          </a:p>
          <a:p>
            <a:pPr>
              <a:buNone/>
            </a:pPr>
            <a:r>
              <a:rPr lang="en-US" dirty="0" smtClean="0"/>
              <a:t>Member can login in his login page to view the raised complaints</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Member login</a:t>
            </a:r>
            <a:endParaRPr lang="en-US" dirty="0"/>
          </a:p>
        </p:txBody>
      </p:sp>
      <p:pic>
        <p:nvPicPr>
          <p:cNvPr id="4098" name="Picture 2" descr="C:\Users\sumana\OneDrive\Desktop\memb login.png"/>
          <p:cNvPicPr>
            <a:picLocks noGrp="1" noChangeAspect="1" noChangeArrowheads="1"/>
          </p:cNvPicPr>
          <p:nvPr>
            <p:ph idx="1"/>
          </p:nvPr>
        </p:nvPicPr>
        <p:blipFill>
          <a:blip r:embed="rId2"/>
          <a:srcRect/>
          <a:stretch>
            <a:fillRect/>
          </a:stretch>
        </p:blipFill>
        <p:spPr bwMode="auto">
          <a:xfrm>
            <a:off x="2701636" y="1565563"/>
            <a:ext cx="6192982" cy="4294909"/>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t>The dashboard of the </a:t>
            </a:r>
            <a:r>
              <a:rPr lang="en-US" dirty="0" smtClean="0"/>
              <a:t>member/</a:t>
            </a:r>
            <a:r>
              <a:rPr lang="en-US" dirty="0" err="1" smtClean="0"/>
              <a:t>incharge</a:t>
            </a:r>
            <a:endParaRPr lang="en-US" dirty="0" smtClean="0"/>
          </a:p>
        </p:txBody>
      </p:sp>
      <p:pic>
        <p:nvPicPr>
          <p:cNvPr id="5" name="Picture 4" descr="C:\Users\sumana\Downloads\mem.png"/>
          <p:cNvPicPr/>
          <p:nvPr/>
        </p:nvPicPr>
        <p:blipFill>
          <a:blip r:embed="rId2" cstate="print"/>
          <a:srcRect/>
          <a:stretch>
            <a:fillRect/>
          </a:stretch>
        </p:blipFill>
        <p:spPr bwMode="auto">
          <a:xfrm>
            <a:off x="2189019" y="2026125"/>
            <a:ext cx="8007926" cy="4139148"/>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7" name="Content Placeholder 2"/>
          <p:cNvSpPr>
            <a:spLocks noGrp="1"/>
          </p:cNvSpPr>
          <p:nvPr>
            <p:ph idx="1"/>
          </p:nvPr>
        </p:nvSpPr>
        <p:spPr>
          <a:xfrm>
            <a:off x="199505" y="1097279"/>
            <a:ext cx="11779135" cy="5394960"/>
          </a:xfrm>
        </p:spPr>
        <p:txBody>
          <a:bodyPr>
            <a:normAutofit/>
          </a:bodyPr>
          <a:lstStyle/>
          <a:p>
            <a:pPr marL="457200" indent="-457200">
              <a:lnSpc>
                <a:spcPct val="150000"/>
              </a:lnSpc>
              <a:buFont typeface="Wingdings" panose="05000000000000000000" pitchFamily="2" charset="2"/>
              <a:buChar char="Ø"/>
            </a:pPr>
            <a:r>
              <a:rPr lang="en-US" sz="2400" dirty="0"/>
              <a:t>Smart Grievance Management System  is one of productivity enhancement system used by any institution wherever there is a need of booking complaints.</a:t>
            </a:r>
          </a:p>
          <a:p>
            <a:pPr marL="457200" indent="-457200">
              <a:lnSpc>
                <a:spcPct val="150000"/>
              </a:lnSpc>
              <a:buFont typeface="Wingdings" panose="05000000000000000000" pitchFamily="2" charset="2"/>
              <a:buChar char="Ø"/>
            </a:pPr>
            <a:r>
              <a:rPr lang="en-US" sz="2400" dirty="0"/>
              <a:t>Proposed System is an online complaint system where the issues of the students, parents and faculties can be raised through online, which will be redressed </a:t>
            </a:r>
            <a:r>
              <a:rPr lang="en-US" sz="2400" dirty="0" smtClean="0"/>
              <a:t>.</a:t>
            </a:r>
          </a:p>
          <a:p>
            <a:pPr marL="457200" indent="-457200">
              <a:lnSpc>
                <a:spcPct val="150000"/>
              </a:lnSpc>
              <a:buFont typeface="Wingdings" panose="05000000000000000000" pitchFamily="2" charset="2"/>
              <a:buChar char="Ø"/>
            </a:pPr>
            <a:r>
              <a:rPr lang="en-US" sz="2400" dirty="0" smtClean="0"/>
              <a:t>The </a:t>
            </a:r>
            <a:r>
              <a:rPr lang="en-US" sz="2400" dirty="0"/>
              <a:t>one who raised the grievance can have the choice of hiding their details after login                       with two options like show id and hide </a:t>
            </a:r>
            <a:r>
              <a:rPr lang="en-US" sz="2400" dirty="0" smtClean="0"/>
              <a:t>id.</a:t>
            </a:r>
          </a:p>
          <a:p>
            <a:pPr marL="457200" indent="-457200">
              <a:lnSpc>
                <a:spcPct val="150000"/>
              </a:lnSpc>
              <a:buFont typeface="Wingdings" panose="05000000000000000000" pitchFamily="2" charset="2"/>
              <a:buChar char="Ø"/>
            </a:pPr>
            <a:r>
              <a:rPr lang="en-US" sz="2400" dirty="0" smtClean="0"/>
              <a:t>The </a:t>
            </a:r>
            <a:r>
              <a:rPr lang="en-US" sz="2400" dirty="0"/>
              <a:t>grievances are grouped and mapped  like In- charge , </a:t>
            </a:r>
            <a:r>
              <a:rPr lang="en-US" sz="2400" dirty="0" err="1"/>
              <a:t>HoD</a:t>
            </a:r>
            <a:r>
              <a:rPr lang="en-US" sz="2400" dirty="0"/>
              <a:t>, Principal  and Management.</a:t>
            </a:r>
          </a:p>
          <a:p>
            <a:pPr>
              <a:buNone/>
            </a:pPr>
            <a:endParaRPr lang="en-US" sz="2400" dirty="0"/>
          </a:p>
          <a:p>
            <a:endParaRPr lang="en-US" sz="2400" dirty="0"/>
          </a:p>
          <a:p>
            <a:pPr marL="457200" indent="-457200">
              <a:lnSpc>
                <a:spcPct val="150000"/>
              </a:lnSpc>
              <a:buFont typeface="Wingdings" panose="05000000000000000000" pitchFamily="2" charset="2"/>
              <a:buChar char="Ø"/>
            </a:pPr>
            <a:endParaRPr lang="en-US" sz="2400" dirty="0"/>
          </a:p>
          <a:p>
            <a:pPr marL="457200" indent="-457200">
              <a:lnSpc>
                <a:spcPct val="150000"/>
              </a:lnSpc>
              <a:buNone/>
            </a:pPr>
            <a:endParaRPr lang="en-US" sz="2400" dirty="0"/>
          </a:p>
          <a:p>
            <a:endParaRPr lang="en-US" sz="2400" dirty="0"/>
          </a:p>
          <a:p>
            <a:pPr marL="457200" indent="-457200">
              <a:buFont typeface="Wingdings" panose="05000000000000000000" pitchFamily="2" charset="2"/>
              <a:buChar char="Ø"/>
            </a:pPr>
            <a:endParaRPr lang="en-US" sz="2400" dirty="0"/>
          </a:p>
          <a:p>
            <a:pPr marL="457200" indent="-457200">
              <a:buFont typeface="Wingdings" panose="05000000000000000000" pitchFamily="2" charset="2"/>
              <a:buChar char="Ø"/>
            </a:pPr>
            <a:endParaRPr lang="en-US" dirty="0"/>
          </a:p>
          <a:p>
            <a:pPr marL="457200" indent="-457200">
              <a:buNone/>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buNone/>
            </a:pPr>
            <a:r>
              <a:rPr lang="en-US" dirty="0" smtClean="0"/>
              <a:t>The Complaint management session provides the information about </a:t>
            </a:r>
            <a:r>
              <a:rPr lang="en-US" dirty="0" smtClean="0"/>
              <a:t>pending, accepted </a:t>
            </a:r>
            <a:r>
              <a:rPr lang="en-US" dirty="0" smtClean="0"/>
              <a:t>and rejected complaint list.</a:t>
            </a:r>
          </a:p>
          <a:p>
            <a:pPr>
              <a:buNone/>
            </a:pPr>
            <a:r>
              <a:rPr lang="en-US" dirty="0" smtClean="0"/>
              <a:t>            The complaints that are yet to solve are viewed in pending complaints</a:t>
            </a:r>
          </a:p>
          <a:p>
            <a:pPr>
              <a:buNone/>
            </a:pPr>
            <a:r>
              <a:rPr lang="en-US" b="1" dirty="0" smtClean="0"/>
              <a:t> </a:t>
            </a:r>
            <a:endParaRPr lang="en-US" dirty="0" smtClean="0"/>
          </a:p>
          <a:p>
            <a:endParaRPr lang="en-US" dirty="0"/>
          </a:p>
        </p:txBody>
      </p:sp>
      <p:pic>
        <p:nvPicPr>
          <p:cNvPr id="4" name="Picture 3" descr="C:\Users\sumana\Downloads\mem 3.png"/>
          <p:cNvPicPr/>
          <p:nvPr/>
        </p:nvPicPr>
        <p:blipFill>
          <a:blip r:embed="rId2" cstate="print"/>
          <a:srcRect/>
          <a:stretch>
            <a:fillRect/>
          </a:stretch>
        </p:blipFill>
        <p:spPr bwMode="auto">
          <a:xfrm>
            <a:off x="2078183" y="2701636"/>
            <a:ext cx="6996544" cy="3796145"/>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t> The complaints that are accepted and solved are listed in Accepted Complaint List</a:t>
            </a:r>
          </a:p>
          <a:p>
            <a:endParaRPr lang="en-US" dirty="0"/>
          </a:p>
        </p:txBody>
      </p:sp>
      <p:pic>
        <p:nvPicPr>
          <p:cNvPr id="4" name="Picture 3" descr="C:\Users\sumana\Downloads\mem 4.png"/>
          <p:cNvPicPr/>
          <p:nvPr/>
        </p:nvPicPr>
        <p:blipFill>
          <a:blip r:embed="rId2" cstate="print"/>
          <a:srcRect/>
          <a:stretch>
            <a:fillRect/>
          </a:stretch>
        </p:blipFill>
        <p:spPr bwMode="auto">
          <a:xfrm>
            <a:off x="1311073" y="1973123"/>
            <a:ext cx="6766127" cy="3942768"/>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t>The complaints rejected are viewed in Rejected complaint list</a:t>
            </a:r>
          </a:p>
          <a:p>
            <a:endParaRPr lang="en-US" dirty="0"/>
          </a:p>
        </p:txBody>
      </p:sp>
      <p:pic>
        <p:nvPicPr>
          <p:cNvPr id="4" name="Picture 3" descr="C:\Users\sumana\Downloads\mem5.png"/>
          <p:cNvPicPr/>
          <p:nvPr/>
        </p:nvPicPr>
        <p:blipFill>
          <a:blip r:embed="rId2" cstate="print"/>
          <a:srcRect/>
          <a:stretch>
            <a:fillRect/>
          </a:stretch>
        </p:blipFill>
        <p:spPr bwMode="auto">
          <a:xfrm>
            <a:off x="1981201" y="1922156"/>
            <a:ext cx="8188036" cy="4284679"/>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marL="360363" indent="-360363">
              <a:buNone/>
            </a:pPr>
            <a:r>
              <a:rPr lang="en-US" sz="2400" dirty="0" smtClean="0"/>
              <a:t> </a:t>
            </a:r>
            <a:r>
              <a:rPr lang="en-US" sz="2400" dirty="0" smtClean="0"/>
              <a:t>He </a:t>
            </a:r>
            <a:r>
              <a:rPr lang="en-US" sz="2400" dirty="0" smtClean="0"/>
              <a:t>can accept or reject the complaint by clicking accepted and rejected by giving reason by replying  the </a:t>
            </a:r>
            <a:r>
              <a:rPr lang="en-US" sz="2400" dirty="0" smtClean="0"/>
              <a:t>complaint.</a:t>
            </a:r>
          </a:p>
          <a:p>
            <a:pPr marL="360363" indent="-360363">
              <a:buNone/>
            </a:pPr>
            <a:endParaRPr lang="en-US" sz="2400" dirty="0" smtClean="0"/>
          </a:p>
          <a:p>
            <a:pPr marL="360363" indent="-360363">
              <a:buNone/>
            </a:pPr>
            <a:endParaRPr lang="en-US" sz="2400" dirty="0" smtClean="0"/>
          </a:p>
        </p:txBody>
      </p:sp>
      <p:pic>
        <p:nvPicPr>
          <p:cNvPr id="7" name="Picture 2" descr="C:\Users\sumana\OneDrive\Desktop\mem accept.png"/>
          <p:cNvPicPr>
            <a:picLocks noChangeAspect="1" noChangeArrowheads="1"/>
          </p:cNvPicPr>
          <p:nvPr/>
        </p:nvPicPr>
        <p:blipFill>
          <a:blip r:embed="rId2"/>
          <a:srcRect/>
          <a:stretch>
            <a:fillRect/>
          </a:stretch>
        </p:blipFill>
        <p:spPr bwMode="auto">
          <a:xfrm>
            <a:off x="2424545" y="1898073"/>
            <a:ext cx="6719455" cy="4594801"/>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endParaRPr lang="en-IN" dirty="0"/>
          </a:p>
        </p:txBody>
      </p:sp>
      <p:pic>
        <p:nvPicPr>
          <p:cNvPr id="5" name="Content Placeholder 4"/>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286613" y="1096963"/>
            <a:ext cx="9606074" cy="4508707"/>
          </a:xfrm>
        </p:spPr>
      </p:pic>
      <p:sp>
        <p:nvSpPr>
          <p:cNvPr id="6" name="TextBox 5"/>
          <p:cNvSpPr txBox="1"/>
          <p:nvPr/>
        </p:nvSpPr>
        <p:spPr>
          <a:xfrm>
            <a:off x="3458817" y="5989983"/>
            <a:ext cx="5234609" cy="369332"/>
          </a:xfrm>
          <a:prstGeom prst="rect">
            <a:avLst/>
          </a:prstGeom>
          <a:noFill/>
        </p:spPr>
        <p:txBody>
          <a:bodyPr wrap="square" rtlCol="0">
            <a:spAutoFit/>
          </a:bodyPr>
          <a:lstStyle/>
          <a:p>
            <a:pPr algn="ctr"/>
            <a:r>
              <a:rPr lang="en-US" dirty="0"/>
              <a:t>Admin Dashboard</a:t>
            </a:r>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endParaRPr lang="en-IN" dirty="0"/>
          </a:p>
        </p:txBody>
      </p:sp>
      <p:pic>
        <p:nvPicPr>
          <p:cNvPr id="11" name="Content Placeholder 10"/>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286613" y="1096963"/>
            <a:ext cx="9606074" cy="4389437"/>
          </a:xfrm>
        </p:spPr>
      </p:pic>
      <p:sp>
        <p:nvSpPr>
          <p:cNvPr id="12" name="TextBox 11"/>
          <p:cNvSpPr txBox="1"/>
          <p:nvPr/>
        </p:nvSpPr>
        <p:spPr>
          <a:xfrm>
            <a:off x="2835965" y="5804452"/>
            <a:ext cx="6771861" cy="369332"/>
          </a:xfrm>
          <a:prstGeom prst="rect">
            <a:avLst/>
          </a:prstGeom>
          <a:noFill/>
        </p:spPr>
        <p:txBody>
          <a:bodyPr wrap="square" rtlCol="0">
            <a:spAutoFit/>
          </a:bodyPr>
          <a:lstStyle/>
          <a:p>
            <a:pPr algn="ctr"/>
            <a:r>
              <a:rPr lang="en-US" dirty="0"/>
              <a:t>List of Issues</a:t>
            </a:r>
            <a:endParaRPr lang="en-I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endParaRPr lang="en-IN" dirty="0"/>
          </a:p>
        </p:txBody>
      </p:sp>
      <p:pic>
        <p:nvPicPr>
          <p:cNvPr id="5" name="Content Placeholder 4"/>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286613" y="1096963"/>
            <a:ext cx="9606074" cy="4230411"/>
          </a:xfrm>
        </p:spPr>
      </p:pic>
      <p:sp>
        <p:nvSpPr>
          <p:cNvPr id="6" name="TextBox 5"/>
          <p:cNvSpPr txBox="1"/>
          <p:nvPr/>
        </p:nvSpPr>
        <p:spPr>
          <a:xfrm>
            <a:off x="3074504" y="5618922"/>
            <a:ext cx="6639339" cy="369332"/>
          </a:xfrm>
          <a:prstGeom prst="rect">
            <a:avLst/>
          </a:prstGeom>
          <a:noFill/>
        </p:spPr>
        <p:txBody>
          <a:bodyPr wrap="square" rtlCol="0">
            <a:spAutoFit/>
          </a:bodyPr>
          <a:lstStyle/>
          <a:p>
            <a:pPr algn="ctr"/>
            <a:r>
              <a:rPr lang="en-US" dirty="0" err="1"/>
              <a:t>Incharges</a:t>
            </a:r>
            <a:r>
              <a:rPr lang="en-US" dirty="0"/>
              <a:t> of respected issues</a:t>
            </a:r>
            <a:endParaRPr lang="en-I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endParaRPr lang="en-IN" dirty="0"/>
          </a:p>
        </p:txBody>
      </p:sp>
      <p:pic>
        <p:nvPicPr>
          <p:cNvPr id="5" name="Content Placeholder 4"/>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286613" y="1096963"/>
            <a:ext cx="9606074" cy="4124394"/>
          </a:xfrm>
        </p:spPr>
      </p:pic>
      <p:sp>
        <p:nvSpPr>
          <p:cNvPr id="6" name="TextBox 5"/>
          <p:cNvSpPr txBox="1"/>
          <p:nvPr/>
        </p:nvSpPr>
        <p:spPr>
          <a:xfrm>
            <a:off x="4015409" y="5618922"/>
            <a:ext cx="4731026" cy="369332"/>
          </a:xfrm>
          <a:prstGeom prst="rect">
            <a:avLst/>
          </a:prstGeom>
          <a:noFill/>
        </p:spPr>
        <p:txBody>
          <a:bodyPr wrap="square" rtlCol="0">
            <a:spAutoFit/>
          </a:bodyPr>
          <a:lstStyle/>
          <a:p>
            <a:pPr algn="ctr"/>
            <a:r>
              <a:rPr lang="en-US" dirty="0"/>
              <a:t>Service Name and Description</a:t>
            </a:r>
            <a:endParaRPr lang="en-I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789710" y="1097279"/>
            <a:ext cx="10820400" cy="5394960"/>
          </a:xfrm>
        </p:spPr>
        <p:txBody>
          <a:bodyPr>
            <a:normAutofit fontScale="92500" lnSpcReduction="20000"/>
          </a:bodyPr>
          <a:lstStyle/>
          <a:p>
            <a:pPr>
              <a:lnSpc>
                <a:spcPct val="150000"/>
              </a:lnSpc>
            </a:pPr>
            <a:r>
              <a:rPr lang="en-US" dirty="0" smtClean="0"/>
              <a:t>  With the development of a Grievance Redressal System, student and other grievances will be immediately addressed, and aggrieved students, teachers, and parents in higher educational institutions will receive timely assistance.</a:t>
            </a:r>
          </a:p>
          <a:p>
            <a:pPr>
              <a:lnSpc>
                <a:spcPct val="150000"/>
              </a:lnSpc>
            </a:pPr>
            <a:r>
              <a:rPr lang="en-US" dirty="0" smtClean="0"/>
              <a:t>There are primarily two interfaces in the College Grievance Management System. </a:t>
            </a:r>
          </a:p>
          <a:p>
            <a:pPr>
              <a:lnSpc>
                <a:spcPct val="150000"/>
              </a:lnSpc>
            </a:pPr>
            <a:r>
              <a:rPr lang="en-US" dirty="0" smtClean="0"/>
              <a:t>A user interface for students and an admin/grievance cell member's interface for controlling the entire system are included in the completely automated system.</a:t>
            </a:r>
          </a:p>
          <a:p>
            <a:pPr>
              <a:lnSpc>
                <a:spcPct val="150000"/>
              </a:lnSpc>
              <a:buNone/>
            </a:pPr>
            <a:r>
              <a:rPr lang="en-US" dirty="0" smtClean="0"/>
              <a:t>		</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92500"/>
          </a:bodyPr>
          <a:lstStyle/>
          <a:p>
            <a:pPr>
              <a:lnSpc>
                <a:spcPct val="150000"/>
              </a:lnSpc>
            </a:pPr>
            <a:r>
              <a:rPr lang="en-US" dirty="0" smtClean="0"/>
              <a:t>The Smart Complaint Management System displays the current status of the complaint, indicating whether it is in the process of being resolved or has been resolved. </a:t>
            </a:r>
          </a:p>
          <a:p>
            <a:pPr>
              <a:lnSpc>
                <a:spcPct val="150000"/>
              </a:lnSpc>
            </a:pPr>
            <a:r>
              <a:rPr lang="en-US" dirty="0" smtClean="0"/>
              <a:t>Only the administrator can check or resolve the complaint because it is based on </a:t>
            </a:r>
            <a:r>
              <a:rPr lang="en-US" dirty="0" err="1" smtClean="0"/>
              <a:t>centralised</a:t>
            </a:r>
            <a:r>
              <a:rPr lang="en-US" dirty="0" smtClean="0"/>
              <a:t> administration. </a:t>
            </a:r>
          </a:p>
          <a:p>
            <a:pPr>
              <a:lnSpc>
                <a:spcPct val="150000"/>
              </a:lnSpc>
            </a:pPr>
            <a:r>
              <a:rPr lang="en-US" dirty="0" smtClean="0"/>
              <a:t>The ability for an Admin to delete a User. Checking the current status of complaints and amending the status of complaints is </a:t>
            </a:r>
            <a:r>
              <a:rPr lang="en-US" dirty="0" err="1" smtClean="0"/>
              <a:t>centralised</a:t>
            </a:r>
            <a:r>
              <a:rPr lang="en-US" dirty="0" smtClean="0"/>
              <a:t> management. </a:t>
            </a:r>
          </a:p>
          <a:p>
            <a:pPr>
              <a:lnSpc>
                <a:spcPct val="150000"/>
              </a:lnSpc>
            </a:pPr>
            <a:r>
              <a:rPr lang="en-US" dirty="0" smtClean="0"/>
              <a:t>The system's administrator can generate a report for whatever date range he chooses.</a:t>
            </a:r>
          </a:p>
          <a:p>
            <a:pPr>
              <a:buNone/>
            </a:pPr>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endParaRPr lang="en-IN" dirty="0"/>
          </a:p>
        </p:txBody>
      </p:sp>
      <p:sp>
        <p:nvSpPr>
          <p:cNvPr id="7" name="Content Placeholder 2"/>
          <p:cNvSpPr>
            <a:spLocks noGrp="1"/>
          </p:cNvSpPr>
          <p:nvPr>
            <p:ph idx="1"/>
          </p:nvPr>
        </p:nvSpPr>
        <p:spPr>
          <a:xfrm>
            <a:off x="199505" y="1097279"/>
            <a:ext cx="11779135" cy="5394960"/>
          </a:xfrm>
        </p:spPr>
        <p:txBody>
          <a:bodyPr>
            <a:normAutofit/>
          </a:bodyPr>
          <a:lstStyle/>
          <a:p>
            <a:pPr marL="457200" indent="-457200">
              <a:lnSpc>
                <a:spcPct val="150000"/>
              </a:lnSpc>
              <a:buFont typeface="Wingdings" panose="05000000000000000000" pitchFamily="2" charset="2"/>
              <a:buChar char="Ø"/>
            </a:pPr>
            <a:r>
              <a:rPr lang="en-US" sz="2400" dirty="0"/>
              <a:t>In the traditional system, complaints were written down on a paper and are submitted in a complaint box.</a:t>
            </a:r>
          </a:p>
          <a:p>
            <a:pPr marL="457200" indent="-457200">
              <a:lnSpc>
                <a:spcPct val="150000"/>
              </a:lnSpc>
            </a:pPr>
            <a:r>
              <a:rPr lang="en-US" sz="2400" dirty="0"/>
              <a:t>Later on, to resolve any conflicts in the organizations or in the institutions an online web application was introduced, which has access to only students in that particular organization to express their grievance.</a:t>
            </a:r>
          </a:p>
          <a:p>
            <a:pPr marL="457200" indent="-457200">
              <a:lnSpc>
                <a:spcPct val="150000"/>
              </a:lnSpc>
              <a:buFont typeface="Wingdings" panose="05000000000000000000" pitchFamily="2" charset="2"/>
              <a:buChar char="Ø"/>
            </a:pPr>
            <a:r>
              <a:rPr lang="en-US" sz="2400" dirty="0"/>
              <a:t>The main disadvantages in the existing system are:</a:t>
            </a:r>
          </a:p>
          <a:p>
            <a:pPr marL="1438275" indent="-571500">
              <a:lnSpc>
                <a:spcPct val="150000"/>
              </a:lnSpc>
              <a:buFont typeface="+mj-lt"/>
              <a:buAutoNum type="romanLcPeriod"/>
            </a:pPr>
            <a:r>
              <a:rPr lang="en-US" sz="2400" dirty="0"/>
              <a:t>Redresses only students complaints. Neither faculty’s, nor parents.</a:t>
            </a:r>
          </a:p>
          <a:p>
            <a:pPr marL="1438275" indent="-571500">
              <a:lnSpc>
                <a:spcPct val="150000"/>
              </a:lnSpc>
              <a:buFont typeface="+mj-lt"/>
              <a:buAutoNum type="romanLcPeriod"/>
            </a:pPr>
            <a:r>
              <a:rPr lang="en-US" sz="2400" dirty="0"/>
              <a:t>No proper management.</a:t>
            </a:r>
          </a:p>
          <a:p>
            <a:pPr marL="1438275" indent="-571500">
              <a:lnSpc>
                <a:spcPct val="150000"/>
              </a:lnSpc>
              <a:buFont typeface="+mj-lt"/>
              <a:buAutoNum type="romanLcPeriod"/>
            </a:pPr>
            <a:endParaRPr lang="en-US" dirty="0"/>
          </a:p>
          <a:p>
            <a:pPr marL="1438275" indent="-571500">
              <a:lnSpc>
                <a:spcPct val="150000"/>
              </a:lnSpc>
              <a:buFont typeface="+mj-lt"/>
              <a:buAutoNum type="romanLcPeriod"/>
            </a:pPr>
            <a:endParaRPr lang="en-US" dirty="0"/>
          </a:p>
          <a:p>
            <a:pPr marL="1438275" indent="-571500">
              <a:lnSpc>
                <a:spcPct val="150000"/>
              </a:lnSpc>
              <a:buFont typeface="+mj-lt"/>
              <a:buAutoNum type="romanLcPeriod"/>
            </a:pP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p:txBody>
          <a:bodyPr>
            <a:normAutofit fontScale="92500" lnSpcReduction="10000"/>
          </a:bodyPr>
          <a:lstStyle/>
          <a:p>
            <a:pPr marL="577850" indent="-46355">
              <a:buNone/>
            </a:pPr>
            <a:endParaRPr lang="en-US" dirty="0"/>
          </a:p>
          <a:p>
            <a:pPr marL="577850" indent="-46355">
              <a:buNone/>
            </a:pPr>
            <a:r>
              <a:rPr lang="en-US" dirty="0"/>
              <a:t>[1]</a:t>
            </a:r>
            <a:r>
              <a:rPr lang="en-US" dirty="0" err="1"/>
              <a:t>Shaligram</a:t>
            </a:r>
            <a:r>
              <a:rPr lang="en-US" dirty="0"/>
              <a:t> </a:t>
            </a:r>
            <a:r>
              <a:rPr lang="en-US" dirty="0" err="1"/>
              <a:t>Prajapat</a:t>
            </a:r>
            <a:r>
              <a:rPr lang="en-US" dirty="0"/>
              <a:t>, “</a:t>
            </a:r>
            <a:r>
              <a:rPr lang="en-US" i="1" dirty="0">
                <a:hlinkClick r:id="rId2" action="ppaction://hlinkfile"/>
              </a:rPr>
              <a:t>A Prototype for Grievance Redressal System</a:t>
            </a:r>
            <a:r>
              <a:rPr lang="en-US" dirty="0"/>
              <a:t>”, DOI:</a:t>
            </a:r>
            <a:r>
              <a:rPr lang="en-US" u="sng" dirty="0">
                <a:hlinkClick r:id="rId3"/>
              </a:rPr>
              <a:t>10.1007/978-981-10-8198-9_5</a:t>
            </a:r>
            <a:r>
              <a:rPr lang="en-US" u="sng" dirty="0"/>
              <a:t>,</a:t>
            </a:r>
            <a:r>
              <a:rPr lang="en-US" dirty="0"/>
              <a:t> </a:t>
            </a:r>
            <a:r>
              <a:rPr lang="en-US" dirty="0" err="1"/>
              <a:t>Shaligram</a:t>
            </a:r>
            <a:r>
              <a:rPr lang="en-US" dirty="0"/>
              <a:t> </a:t>
            </a:r>
            <a:r>
              <a:rPr lang="en-US" dirty="0" err="1"/>
              <a:t>Prajapat</a:t>
            </a:r>
            <a:r>
              <a:rPr lang="en-US" dirty="0"/>
              <a:t>,</a:t>
            </a:r>
            <a:r>
              <a:rPr lang="en-US" u="sng" dirty="0"/>
              <a:t> Jan.2018.</a:t>
            </a:r>
          </a:p>
          <a:p>
            <a:pPr marL="577850" indent="-46355">
              <a:buNone/>
            </a:pPr>
            <a:r>
              <a:rPr lang="en-US" dirty="0"/>
              <a:t> </a:t>
            </a:r>
          </a:p>
          <a:p>
            <a:pPr marL="577850" indent="-46355">
              <a:buNone/>
            </a:pPr>
            <a:r>
              <a:rPr lang="en-US" dirty="0"/>
              <a:t>[2] 1Devika </a:t>
            </a:r>
            <a:r>
              <a:rPr lang="en-US" dirty="0" err="1"/>
              <a:t>Radhakrishnan</a:t>
            </a:r>
            <a:r>
              <a:rPr lang="en-US" dirty="0"/>
              <a:t>, “</a:t>
            </a:r>
            <a:r>
              <a:rPr lang="en-US" dirty="0">
                <a:hlinkClick r:id="rId4" action="ppaction://hlinkfile"/>
              </a:rPr>
              <a:t>Smart complaint management system</a:t>
            </a:r>
            <a:r>
              <a:rPr lang="en-US" dirty="0"/>
              <a:t>”. IJTRD | Nov-Dec 2016.</a:t>
            </a:r>
          </a:p>
          <a:p>
            <a:pPr marL="577850" indent="-46355">
              <a:buNone/>
            </a:pPr>
            <a:endParaRPr lang="en-US" dirty="0"/>
          </a:p>
          <a:p>
            <a:pPr marL="577850" indent="-46355">
              <a:buNone/>
            </a:pPr>
            <a:r>
              <a:rPr lang="en-US" dirty="0"/>
              <a:t> [3] </a:t>
            </a:r>
            <a:r>
              <a:rPr lang="en-US" dirty="0" err="1"/>
              <a:t>Mukesh</a:t>
            </a:r>
            <a:r>
              <a:rPr lang="en-US" dirty="0"/>
              <a:t> Buldak1,  “</a:t>
            </a:r>
            <a:r>
              <a:rPr lang="en-US" i="1" dirty="0">
                <a:hlinkClick r:id="rId5" action="ppaction://hlinkfile"/>
              </a:rPr>
              <a:t>An online Grievance Redressal System</a:t>
            </a:r>
            <a:r>
              <a:rPr lang="en-US" dirty="0">
                <a:hlinkClick r:id="rId5" action="ppaction://hlinkfile"/>
              </a:rPr>
              <a:t>”</a:t>
            </a:r>
            <a:r>
              <a:rPr lang="en-US" dirty="0"/>
              <a:t>, vol. 11, pp. 11-15, </a:t>
            </a:r>
            <a:r>
              <a:rPr lang="en-US" dirty="0" err="1"/>
              <a:t>Shrikant</a:t>
            </a:r>
            <a:r>
              <a:rPr lang="en-US" dirty="0"/>
              <a:t> </a:t>
            </a:r>
            <a:r>
              <a:rPr lang="en-US" dirty="0" err="1"/>
              <a:t>Pandhekar</a:t>
            </a:r>
            <a:r>
              <a:rPr lang="en-US" dirty="0"/>
              <a:t>, Mar. 2019</a:t>
            </a:r>
          </a:p>
          <a:p>
            <a:pPr marL="577850" indent="-577850">
              <a:buNone/>
            </a:pPr>
            <a:endParaRPr lang="en-US" dirty="0"/>
          </a:p>
          <a:p>
            <a:pPr fontAlgn="ctr"/>
            <a:endParaRPr lang="en-US" i="1" dirty="0"/>
          </a:p>
          <a:p>
            <a:pPr>
              <a:buNone/>
            </a:pPr>
            <a:r>
              <a:rPr lang="en-US" dirty="0"/>
              <a:t/>
            </a:r>
            <a:br>
              <a:rPr lang="en-US" dirty="0"/>
            </a:br>
            <a:endParaRPr lang="en-I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IN" dirty="0"/>
          </a:p>
        </p:txBody>
      </p:sp>
      <p:sp>
        <p:nvSpPr>
          <p:cNvPr id="7" name="Content Placeholder 2"/>
          <p:cNvSpPr>
            <a:spLocks noGrp="1"/>
          </p:cNvSpPr>
          <p:nvPr>
            <p:ph idx="1"/>
          </p:nvPr>
        </p:nvSpPr>
        <p:spPr>
          <a:xfrm>
            <a:off x="199505" y="1097279"/>
            <a:ext cx="11779135" cy="5394960"/>
          </a:xfrm>
        </p:spPr>
        <p:txBody>
          <a:bodyPr>
            <a:normAutofit/>
          </a:bodyPr>
          <a:lstStyle/>
          <a:p>
            <a:pPr marL="457200" indent="-457200">
              <a:lnSpc>
                <a:spcPct val="150000"/>
              </a:lnSpc>
            </a:pPr>
            <a:r>
              <a:rPr lang="en-US" sz="2400" dirty="0"/>
              <a:t>To overcome the conflicts in the existing system, we have come up with a new web application which have major enhancement.</a:t>
            </a:r>
          </a:p>
          <a:p>
            <a:pPr marL="457200" indent="-457200">
              <a:lnSpc>
                <a:spcPct val="150000"/>
              </a:lnSpc>
            </a:pPr>
            <a:r>
              <a:rPr lang="en-US" sz="2400" dirty="0"/>
              <a:t>The proposed system builds a platform to address various kinds of issues that will be redressed in various stages.</a:t>
            </a:r>
            <a:endParaRPr lang="en-US" sz="2400" dirty="0">
              <a:solidFill>
                <a:srgbClr val="FF0000"/>
              </a:solidFill>
            </a:endParaRPr>
          </a:p>
          <a:p>
            <a:pPr marL="457200" indent="-457200">
              <a:lnSpc>
                <a:spcPct val="150000"/>
              </a:lnSpc>
            </a:pPr>
            <a:r>
              <a:rPr lang="en-US" sz="2400" dirty="0"/>
              <a:t>Also, it provides transparency, which can be incorporated to provide solutions to the students along with parents and faculty.</a:t>
            </a:r>
          </a:p>
          <a:p>
            <a:pPr marL="457200" indent="-457200">
              <a:lnSpc>
                <a:spcPct val="150000"/>
              </a:lnSpc>
              <a:buNone/>
            </a:pPr>
            <a:endParaRPr lang="en-US" dirty="0"/>
          </a:p>
          <a:p>
            <a:pPr marL="457200" indent="-457200">
              <a:lnSpc>
                <a:spcPct val="150000"/>
              </a:lnSpc>
            </a:pPr>
            <a:endParaRPr lang="en-US" dirty="0"/>
          </a:p>
          <a:p>
            <a:pPr marL="457200" indent="-457200">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br>
              <a:rPr lang="en-US" dirty="0"/>
            </a:br>
            <a:endParaRPr lang="en-US" dirty="0"/>
          </a:p>
        </p:txBody>
      </p:sp>
      <p:sp>
        <p:nvSpPr>
          <p:cNvPr id="7" name="Content Placeholder 6"/>
          <p:cNvSpPr>
            <a:spLocks noGrp="1"/>
          </p:cNvSpPr>
          <p:nvPr>
            <p:ph idx="1"/>
          </p:nvPr>
        </p:nvSpPr>
        <p:spPr/>
        <p:txBody>
          <a:bodyPr>
            <a:normAutofit/>
          </a:bodyPr>
          <a:lstStyle/>
          <a:p>
            <a:r>
              <a:rPr lang="en-US" dirty="0"/>
              <a:t>[</a:t>
            </a:r>
            <a:r>
              <a:rPr lang="en-US" dirty="0" err="1"/>
              <a:t>Vaibhav</a:t>
            </a:r>
            <a:r>
              <a:rPr lang="en-US" dirty="0"/>
              <a:t> </a:t>
            </a:r>
            <a:r>
              <a:rPr lang="en-US" dirty="0" err="1"/>
              <a:t>Sabharwal</a:t>
            </a:r>
            <a:r>
              <a:rPr lang="en-US" dirty="0"/>
              <a:t>]: Fear of revealing the identity makes complainant go anonymous. It becomes tough job for the authorities to know the authenticity of the complainant.Therfore the solution is presented so that complainants can complain being intrepid.</a:t>
            </a:r>
          </a:p>
          <a:p>
            <a:r>
              <a:rPr lang="en-US" dirty="0"/>
              <a:t>[</a:t>
            </a:r>
            <a:r>
              <a:rPr lang="en-US" dirty="0" err="1"/>
              <a:t>Dhevika</a:t>
            </a:r>
            <a:r>
              <a:rPr lang="en-US" dirty="0"/>
              <a:t> </a:t>
            </a:r>
            <a:r>
              <a:rPr lang="en-US" dirty="0" err="1"/>
              <a:t>Radhakrishnan</a:t>
            </a:r>
            <a:r>
              <a:rPr lang="en-US" dirty="0"/>
              <a:t>]:  This paper focuses on municipal corporation that consists of various departments and the people who suffers from day to day  problems. This site provides basic idea to register a complaint and check the status. It is not responsible for the way that information is interpreted by whoever reads it.</a:t>
            </a:r>
          </a:p>
          <a:p>
            <a:r>
              <a:rPr lang="en-US" dirty="0" err="1"/>
              <a:t>[Mukesh</a:t>
            </a:r>
            <a:r>
              <a:rPr lang="en-US" dirty="0"/>
              <a:t> </a:t>
            </a:r>
            <a:r>
              <a:rPr lang="en-US" dirty="0" err="1"/>
              <a:t>Buldak</a:t>
            </a:r>
            <a:r>
              <a:rPr lang="en-US" dirty="0"/>
              <a:t>]: This paper is based on centralize management, only the admin can check or solve the complaint. Centralized management for checking current status of complaint and updating status of complaints. Admin can generate a report of this system in between selected date of his own choice.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Definition:</a:t>
            </a:r>
          </a:p>
        </p:txBody>
      </p:sp>
      <p:sp>
        <p:nvSpPr>
          <p:cNvPr id="3" name="Content Placeholder 2"/>
          <p:cNvSpPr>
            <a:spLocks noGrp="1"/>
          </p:cNvSpPr>
          <p:nvPr>
            <p:ph idx="1"/>
          </p:nvPr>
        </p:nvSpPr>
        <p:spPr/>
        <p:txBody>
          <a:bodyPr>
            <a:normAutofit fontScale="92500"/>
          </a:bodyPr>
          <a:lstStyle/>
          <a:p>
            <a:pPr>
              <a:lnSpc>
                <a:spcPct val="150000"/>
              </a:lnSpc>
            </a:pPr>
            <a:r>
              <a:rPr lang="en-US" dirty="0"/>
              <a:t>Despite the availability of the existing systems such as grievance committee, handling the grievance and redressing those hasn’t been an easy task. Moreover  assigning the grievance to the suitable person is a challenging issue.</a:t>
            </a:r>
          </a:p>
          <a:p>
            <a:pPr>
              <a:lnSpc>
                <a:spcPct val="150000"/>
              </a:lnSpc>
            </a:pPr>
            <a:r>
              <a:rPr lang="en-US" dirty="0"/>
              <a:t>Our proposed web application can receive problems from students, parents and even from faculty and assigns them to the suitable person, in order to solve them.</a:t>
            </a:r>
          </a:p>
          <a:p>
            <a:pPr>
              <a:lnSpc>
                <a:spcPct val="150000"/>
              </a:lnSpc>
            </a:pPr>
            <a:r>
              <a:rPr lang="en-US" dirty="0"/>
              <a:t>When a grievance is recorded, it will be assigned to specific in-charges, Departmental head, Principle and to the management according to the grievance complexity and get redressed by them.</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3" name="Content Placeholder 2"/>
          <p:cNvSpPr>
            <a:spLocks noGrp="1"/>
          </p:cNvSpPr>
          <p:nvPr>
            <p:ph idx="1"/>
          </p:nvPr>
        </p:nvSpPr>
        <p:spPr/>
        <p:txBody>
          <a:bodyPr>
            <a:normAutofit/>
          </a:bodyPr>
          <a:lstStyle/>
          <a:p>
            <a:pPr lvl="1">
              <a:buNone/>
            </a:pPr>
            <a:r>
              <a:rPr lang="en-US" sz="3600" b="1" dirty="0"/>
              <a:t>System Specifications:</a:t>
            </a:r>
          </a:p>
          <a:p>
            <a:pPr lvl="1">
              <a:buNone/>
            </a:pPr>
            <a:r>
              <a:rPr lang="en-US" sz="3600" b="1" dirty="0"/>
              <a:t>   </a:t>
            </a:r>
          </a:p>
          <a:p>
            <a:pPr lvl="1"/>
            <a:r>
              <a:rPr lang="en-US" sz="2800" b="1" dirty="0"/>
              <a:t>Hardware Requirements: </a:t>
            </a:r>
          </a:p>
          <a:p>
            <a:pPr lvl="1">
              <a:buNone/>
            </a:pPr>
            <a:r>
              <a:rPr lang="en-US" sz="2800" b="1" dirty="0"/>
              <a:t>			</a:t>
            </a:r>
            <a:r>
              <a:rPr lang="en-US" dirty="0"/>
              <a:t>RAM                 	 :  4GB and above</a:t>
            </a:r>
          </a:p>
          <a:p>
            <a:pPr lvl="1">
              <a:buNone/>
            </a:pPr>
            <a:r>
              <a:rPr lang="en-US" dirty="0"/>
              <a:t>             	Disk Space          	 :  512GB and above</a:t>
            </a:r>
          </a:p>
          <a:p>
            <a:pPr lvl="1">
              <a:buNone/>
            </a:pPr>
            <a:r>
              <a:rPr lang="en-US" dirty="0"/>
              <a:t>             	Processor 		 :  i5 and above</a:t>
            </a:r>
          </a:p>
          <a:p>
            <a:pPr lvl="1"/>
            <a:r>
              <a:rPr lang="en-US" sz="2800" b="1" dirty="0"/>
              <a:t>Software Requirements</a:t>
            </a:r>
          </a:p>
          <a:p>
            <a:pPr lvl="1">
              <a:buNone/>
            </a:pPr>
            <a:r>
              <a:rPr lang="en-US" sz="2800" b="1" dirty="0"/>
              <a:t>   		</a:t>
            </a:r>
            <a:r>
              <a:rPr lang="en-US" dirty="0"/>
              <a:t>Operating System 	:  Windows OS</a:t>
            </a:r>
          </a:p>
          <a:p>
            <a:pPr lvl="1">
              <a:buNone/>
            </a:pPr>
            <a:r>
              <a:rPr lang="en-US" dirty="0"/>
              <a:t>			Tools 			:  XAMPP Server</a:t>
            </a:r>
          </a:p>
          <a:p>
            <a:pPr lvl="1">
              <a:buNone/>
            </a:pPr>
            <a:r>
              <a:rPr lang="en-US" dirty="0"/>
              <a:t>			Languages used 	:  HTML, CSS, JS, PHP</a:t>
            </a:r>
          </a:p>
          <a:p>
            <a:pPr lvl="1">
              <a:buNone/>
            </a:pPr>
            <a:r>
              <a:rPr lang="en-US" dirty="0"/>
              <a:t>			</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1434</Words>
  <Application>WPS Presentation</Application>
  <PresentationFormat>Custom</PresentationFormat>
  <Paragraphs>254</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Custom Design</vt:lpstr>
      <vt:lpstr>Slide 1</vt:lpstr>
      <vt:lpstr>Abstract</vt:lpstr>
      <vt:lpstr>Contents</vt:lpstr>
      <vt:lpstr>Introduction</vt:lpstr>
      <vt:lpstr>Existing System</vt:lpstr>
      <vt:lpstr>Proposed System</vt:lpstr>
      <vt:lpstr>Literature Survey: </vt:lpstr>
      <vt:lpstr>Problem Definition:</vt:lpstr>
      <vt:lpstr>Requirements</vt:lpstr>
      <vt:lpstr>Architecture:</vt:lpstr>
      <vt:lpstr>Use case Diagram</vt:lpstr>
      <vt:lpstr>Use case Diagram :</vt:lpstr>
      <vt:lpstr>Usecase Diagram </vt:lpstr>
      <vt:lpstr>E-R diagram:</vt:lpstr>
      <vt:lpstr>E-R diagram:</vt:lpstr>
      <vt:lpstr>Activity Diagram for Admin:</vt:lpstr>
      <vt:lpstr>Activity Diagram for Complaint Raiser:</vt:lpstr>
      <vt:lpstr>Activity Diagram for Resolver:</vt:lpstr>
      <vt:lpstr>Flowchart:</vt:lpstr>
      <vt:lpstr>Sequence Diagram:</vt:lpstr>
      <vt:lpstr>Implementation</vt:lpstr>
      <vt:lpstr>Contd…</vt:lpstr>
      <vt:lpstr>Contd…</vt:lpstr>
      <vt:lpstr>Contd…</vt:lpstr>
      <vt:lpstr>Sample code:</vt:lpstr>
      <vt:lpstr>Screenshots (Project Outputs)</vt:lpstr>
      <vt:lpstr>Input and Output screen Design </vt:lpstr>
      <vt:lpstr>Admin login </vt:lpstr>
      <vt:lpstr>Contd…</vt:lpstr>
      <vt:lpstr>Contd…</vt:lpstr>
      <vt:lpstr>Contd..</vt:lpstr>
      <vt:lpstr>User Login</vt:lpstr>
      <vt:lpstr>Contd…</vt:lpstr>
      <vt:lpstr>Slide 34</vt:lpstr>
      <vt:lpstr>Slide 35</vt:lpstr>
      <vt:lpstr>User  can apply new complaint</vt:lpstr>
      <vt:lpstr> Incharge Login</vt:lpstr>
      <vt:lpstr>Member login</vt:lpstr>
      <vt:lpstr>Contd…</vt:lpstr>
      <vt:lpstr>Contd…</vt:lpstr>
      <vt:lpstr>Contd…</vt:lpstr>
      <vt:lpstr>Contd…</vt:lpstr>
      <vt:lpstr>Contd…</vt:lpstr>
      <vt:lpstr>Contd…</vt:lpstr>
      <vt:lpstr>Contd…</vt:lpstr>
      <vt:lpstr>Contd…</vt:lpstr>
      <vt:lpstr>Contd…</vt:lpstr>
      <vt:lpstr>Conclusion</vt:lpstr>
      <vt:lpstr>Contd…</vt:lpstr>
      <vt:lpstr>References</vt:lpstr>
      <vt:lpstr>Slide 51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sumana</cp:lastModifiedBy>
  <cp:revision>295</cp:revision>
  <dcterms:created xsi:type="dcterms:W3CDTF">2019-06-11T05:35:00Z</dcterms:created>
  <dcterms:modified xsi:type="dcterms:W3CDTF">2022-06-09T14:23:23Z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5E542900A6374940A98EC823E6FA2191</vt:lpwstr>
  </property>
  <property fmtid="{D5CDD505-2E9C-101B-9397-08002B2CF9AE}" pid="3" name="KSOProductBuildVer">
    <vt:lpwstr>1033-11.2.0.11156</vt:lpwstr>
  </property>
</Properties>
</file>