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1D5F"/>
    <a:srgbClr val="753B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7F3ABD-BD44-A24B-B2A0-2AC51197B78F}" v="23" dt="2024-05-08T21:33:23.590"/>
    <p1510:client id="{BE68A25D-63D5-1CC3-21CC-A322DF0C7800}" v="10" dt="2024-05-08T21:14:43.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22" d="100"/>
          <a:sy n="22" d="100"/>
        </p:scale>
        <p:origin x="193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05812-9DDC-6746-A56F-BE9E7466508A}" type="datetimeFigureOut">
              <a:rPr lang="en-US" smtClean="0"/>
              <a:t>5/8/24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ED43F-FEA5-6E45-BCD5-2BEC97226247}" type="slidenum">
              <a:rPr lang="en-US" smtClean="0"/>
              <a:t>‹#›</a:t>
            </a:fld>
            <a:endParaRPr lang="en-US"/>
          </a:p>
        </p:txBody>
      </p:sp>
    </p:spTree>
    <p:extLst>
      <p:ext uri="{BB962C8B-B14F-4D97-AF65-F5344CB8AC3E}">
        <p14:creationId xmlns:p14="http://schemas.microsoft.com/office/powerpoint/2010/main" val="68352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BED43F-FEA5-6E45-BCD5-2BEC97226247}" type="slidenum">
              <a:rPr lang="en-US" smtClean="0"/>
              <a:t>1</a:t>
            </a:fld>
            <a:endParaRPr lang="en-US"/>
          </a:p>
        </p:txBody>
      </p:sp>
    </p:spTree>
    <p:extLst>
      <p:ext uri="{BB962C8B-B14F-4D97-AF65-F5344CB8AC3E}">
        <p14:creationId xmlns:p14="http://schemas.microsoft.com/office/powerpoint/2010/main" val="50909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A61D-E269-516B-F138-C87F2DBFC365}"/>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endParaRPr lang="en-GB"/>
          </a:p>
        </p:txBody>
      </p:sp>
      <p:sp>
        <p:nvSpPr>
          <p:cNvPr id="3" name="Subtitle 2">
            <a:extLst>
              <a:ext uri="{FF2B5EF4-FFF2-40B4-BE49-F238E27FC236}">
                <a16:creationId xmlns:a16="http://schemas.microsoft.com/office/drawing/2014/main" id="{5AB2333D-6BF1-C0E1-F0A3-F1A1CA68242A}"/>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0C4FD64-6C1E-99C9-765A-90B4804B3118}"/>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5" name="Footer Placeholder 4">
            <a:extLst>
              <a:ext uri="{FF2B5EF4-FFF2-40B4-BE49-F238E27FC236}">
                <a16:creationId xmlns:a16="http://schemas.microsoft.com/office/drawing/2014/main" id="{09AF4639-6DE5-EE60-A13E-1621AE93D5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1FBCD9-BC23-6C2C-B19B-42F3F0361625}"/>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7921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FB57-9685-F71F-59BE-CD80CE71B4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8F98A82-98B5-B4CC-47B3-3B4C630086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65E1A1-D4C1-C25B-C08F-9273BF687E43}"/>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5" name="Footer Placeholder 4">
            <a:extLst>
              <a:ext uri="{FF2B5EF4-FFF2-40B4-BE49-F238E27FC236}">
                <a16:creationId xmlns:a16="http://schemas.microsoft.com/office/drawing/2014/main" id="{347135E6-A52E-6C1F-D5BD-E3CED70671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81818D-FF13-B581-57D4-CC2609AF495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91077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F0217-65C4-60DD-FF90-D1827D947722}"/>
              </a:ext>
            </a:extLst>
          </p:cNvPr>
          <p:cNvSpPr>
            <a:spLocks noGrp="1"/>
          </p:cNvSpPr>
          <p:nvPr>
            <p:ph type="title" orient="vert"/>
          </p:nvPr>
        </p:nvSpPr>
        <p:spPr>
          <a:xfrm>
            <a:off x="31409642" y="1752600"/>
            <a:ext cx="9464040" cy="27896822"/>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960CBF-9FE0-CC78-14BD-C4D19CCDBD59}"/>
              </a:ext>
            </a:extLst>
          </p:cNvPr>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8C416E-63D2-A3D5-1DBF-C767699079B2}"/>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5" name="Footer Placeholder 4">
            <a:extLst>
              <a:ext uri="{FF2B5EF4-FFF2-40B4-BE49-F238E27FC236}">
                <a16:creationId xmlns:a16="http://schemas.microsoft.com/office/drawing/2014/main" id="{891DE78E-DB7A-96C1-5ED7-0CB284B273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747E62-EB8E-6B68-F671-3F37D6BF1BA9}"/>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89036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6194-6232-FA78-B9D8-9BF56EA9F2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1C89D3-A444-3A57-A9BF-87565E1E38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41F1E9-86BC-A3A5-6A69-92DA4BC9C14F}"/>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5" name="Footer Placeholder 4">
            <a:extLst>
              <a:ext uri="{FF2B5EF4-FFF2-40B4-BE49-F238E27FC236}">
                <a16:creationId xmlns:a16="http://schemas.microsoft.com/office/drawing/2014/main" id="{DB740D9A-9295-3FF6-8DCF-C3755DDC19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149819-36D9-AD2B-885D-FD1D2EA04AC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007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9546-F66A-A3A9-F18D-5807D040AEFA}"/>
              </a:ext>
            </a:extLst>
          </p:cNvPr>
          <p:cNvSpPr>
            <a:spLocks noGrp="1"/>
          </p:cNvSpPr>
          <p:nvPr>
            <p:ph type="title"/>
          </p:nvPr>
        </p:nvSpPr>
        <p:spPr>
          <a:xfrm>
            <a:off x="2994662" y="8206749"/>
            <a:ext cx="37856160" cy="13693138"/>
          </a:xfrm>
        </p:spPr>
        <p:txBody>
          <a:bodyPr anchor="b"/>
          <a:lstStyle>
            <a:lvl1pPr>
              <a:defRPr sz="216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065792-EF15-6BC9-2ED0-381966200615}"/>
              </a:ext>
            </a:extLst>
          </p:cNvPr>
          <p:cNvSpPr>
            <a:spLocks noGrp="1"/>
          </p:cNvSpPr>
          <p:nvPr>
            <p:ph type="body" idx="1"/>
          </p:nvPr>
        </p:nvSpPr>
        <p:spPr>
          <a:xfrm>
            <a:off x="2994662" y="22029429"/>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6E72A-E639-0263-9D6F-D7B9711E8D24}"/>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5" name="Footer Placeholder 4">
            <a:extLst>
              <a:ext uri="{FF2B5EF4-FFF2-40B4-BE49-F238E27FC236}">
                <a16:creationId xmlns:a16="http://schemas.microsoft.com/office/drawing/2014/main" id="{8C4ABB6F-B000-7D42-4019-BAEF60061B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24DA69-1FE9-5A2E-C14B-78B18ADC6C5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1843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B475-43E9-C26A-8C4D-5EBDBD1383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7D0FC-4FC8-F202-748A-217A41A208E6}"/>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C6AF9F-2D38-AAB2-F140-0C415C9B7925}"/>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4C8311-8744-37AD-0886-0BB5AFA77464}"/>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6" name="Footer Placeholder 5">
            <a:extLst>
              <a:ext uri="{FF2B5EF4-FFF2-40B4-BE49-F238E27FC236}">
                <a16:creationId xmlns:a16="http://schemas.microsoft.com/office/drawing/2014/main" id="{E6583B14-F5E4-E29D-34EB-FF47B8D384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34BCC7-9285-F6A7-B7E5-BEE60DB5309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56719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F0DB-048D-D92E-1ED7-BF48647BFF9D}"/>
              </a:ext>
            </a:extLst>
          </p:cNvPr>
          <p:cNvSpPr>
            <a:spLocks noGrp="1"/>
          </p:cNvSpPr>
          <p:nvPr>
            <p:ph type="title"/>
          </p:nvPr>
        </p:nvSpPr>
        <p:spPr>
          <a:xfrm>
            <a:off x="3023237" y="1752607"/>
            <a:ext cx="37856160" cy="636270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168662-090A-2F78-9CC5-E02EB418434F}"/>
              </a:ext>
            </a:extLst>
          </p:cNvPr>
          <p:cNvSpPr>
            <a:spLocks noGrp="1"/>
          </p:cNvSpPr>
          <p:nvPr>
            <p:ph type="body" idx="1"/>
          </p:nvPr>
        </p:nvSpPr>
        <p:spPr>
          <a:xfrm>
            <a:off x="3023242" y="8069582"/>
            <a:ext cx="18568032"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30993AEF-BE62-3562-4AE2-3F55C0832E17}"/>
              </a:ext>
            </a:extLst>
          </p:cNvPr>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AE6EDC9-4EF5-A785-6EDA-8845991C25FF}"/>
              </a:ext>
            </a:extLst>
          </p:cNvPr>
          <p:cNvSpPr>
            <a:spLocks noGrp="1"/>
          </p:cNvSpPr>
          <p:nvPr>
            <p:ph type="body" sz="quarter" idx="3"/>
          </p:nvPr>
        </p:nvSpPr>
        <p:spPr>
          <a:xfrm>
            <a:off x="22219922"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46E46EA8-85D9-07A3-CA7E-7BC5759C7183}"/>
              </a:ext>
            </a:extLst>
          </p:cNvPr>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E14227-FAAD-1573-0495-CCC7CCCAD0B5}"/>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8" name="Footer Placeholder 7">
            <a:extLst>
              <a:ext uri="{FF2B5EF4-FFF2-40B4-BE49-F238E27FC236}">
                <a16:creationId xmlns:a16="http://schemas.microsoft.com/office/drawing/2014/main" id="{38F18442-8F72-775A-E0E2-FB72CAF7B9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D87738-3697-CE73-8916-F0AFC84694D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69957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98AC-CB9F-7A91-4E48-A2A0AFB1218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ECEDFCA-DE41-C985-D3E1-1AB043F697D4}"/>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4" name="Footer Placeholder 3">
            <a:extLst>
              <a:ext uri="{FF2B5EF4-FFF2-40B4-BE49-F238E27FC236}">
                <a16:creationId xmlns:a16="http://schemas.microsoft.com/office/drawing/2014/main" id="{E955841C-4B46-0CA3-3CF8-01497B69F0C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5F6A82C-49DF-7BCD-1AA5-05224507557A}"/>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66113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7538A-822A-7686-8AD7-89E161A7209D}"/>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3" name="Footer Placeholder 2">
            <a:extLst>
              <a:ext uri="{FF2B5EF4-FFF2-40B4-BE49-F238E27FC236}">
                <a16:creationId xmlns:a16="http://schemas.microsoft.com/office/drawing/2014/main" id="{2D213685-B684-AF82-4E90-77BDE19FA3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06C748E-45F7-8878-686C-6F091887A03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06710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E0E-F157-4195-DDA1-703FD10979B5}"/>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3F0A24D-BE12-B609-F4B9-5A3E500644A0}"/>
              </a:ext>
            </a:extLst>
          </p:cNvPr>
          <p:cNvSpPr>
            <a:spLocks noGrp="1"/>
          </p:cNvSpPr>
          <p:nvPr>
            <p:ph idx="1"/>
          </p:nvPr>
        </p:nvSpPr>
        <p:spPr>
          <a:xfrm>
            <a:off x="18659477" y="4739647"/>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F868FAF-DF54-0C6F-AD55-F9BB43216BE1}"/>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5801568A-286E-7D52-FA53-5D411C892062}"/>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6" name="Footer Placeholder 5">
            <a:extLst>
              <a:ext uri="{FF2B5EF4-FFF2-40B4-BE49-F238E27FC236}">
                <a16:creationId xmlns:a16="http://schemas.microsoft.com/office/drawing/2014/main" id="{1D0FC0BF-0AD0-9F34-7A20-1C4C54797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6481AC-659D-11C2-3FD2-87F29FD2835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0406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CE5-CF4D-29E0-F0F8-208AC4C16AA2}"/>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A566FE-F516-2547-7BB4-C001455E7328}"/>
              </a:ext>
            </a:extLst>
          </p:cNvPr>
          <p:cNvSpPr>
            <a:spLocks noGrp="1"/>
          </p:cNvSpPr>
          <p:nvPr>
            <p:ph type="pic" idx="1"/>
          </p:nvPr>
        </p:nvSpPr>
        <p:spPr>
          <a:xfrm>
            <a:off x="18659477" y="4739647"/>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GB"/>
          </a:p>
        </p:txBody>
      </p:sp>
      <p:sp>
        <p:nvSpPr>
          <p:cNvPr id="4" name="Text Placeholder 3">
            <a:extLst>
              <a:ext uri="{FF2B5EF4-FFF2-40B4-BE49-F238E27FC236}">
                <a16:creationId xmlns:a16="http://schemas.microsoft.com/office/drawing/2014/main" id="{8E8F5282-2D69-D2D3-22C1-418E339F3E89}"/>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1B4E3B66-CF6E-4C5E-7C0A-7D2EBC188D5D}"/>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6" name="Footer Placeholder 5">
            <a:extLst>
              <a:ext uri="{FF2B5EF4-FFF2-40B4-BE49-F238E27FC236}">
                <a16:creationId xmlns:a16="http://schemas.microsoft.com/office/drawing/2014/main" id="{2B58C4DF-0C14-A88E-3BE7-A017448629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5D4FE6-E8A3-0E5C-DDBF-BF64AB12411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4787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7AA11-90E9-FA4E-2CE3-323AA53423F9}"/>
              </a:ext>
            </a:extLst>
          </p:cNvPr>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D8B91F-2BF4-224B-2845-0A19DFDCADD5}"/>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A4F61B-9C87-37CF-AC1A-26C7BFDE880F}"/>
              </a:ext>
            </a:extLst>
          </p:cNvPr>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B1D00C88-309E-4A4F-8847-ED100B1C819C}" type="datetimeFigureOut">
              <a:rPr lang="en-GB" smtClean="0"/>
              <a:t>08/05/2024</a:t>
            </a:fld>
            <a:endParaRPr lang="en-GB"/>
          </a:p>
        </p:txBody>
      </p:sp>
      <p:sp>
        <p:nvSpPr>
          <p:cNvPr id="5" name="Footer Placeholder 4">
            <a:extLst>
              <a:ext uri="{FF2B5EF4-FFF2-40B4-BE49-F238E27FC236}">
                <a16:creationId xmlns:a16="http://schemas.microsoft.com/office/drawing/2014/main" id="{BD3A251B-5D74-8FD6-B998-2C57509E7A2D}"/>
              </a:ext>
            </a:extLst>
          </p:cNvPr>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AC123F1-C47C-D2BA-B0E3-65304084DE45}"/>
              </a:ext>
            </a:extLst>
          </p:cNvPr>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B4A40DAF-DDED-41D1-886F-9E73A6C4B3E2}" type="slidenum">
              <a:rPr lang="en-GB" smtClean="0"/>
              <a:t>‹#›</a:t>
            </a:fld>
            <a:endParaRPr lang="en-GB"/>
          </a:p>
        </p:txBody>
      </p:sp>
    </p:spTree>
    <p:extLst>
      <p:ext uri="{BB962C8B-B14F-4D97-AF65-F5344CB8AC3E}">
        <p14:creationId xmlns:p14="http://schemas.microsoft.com/office/powerpoint/2010/main" val="19937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leedsbeckett-my.sharepoint.com/:f:/g/personal/s_muthukumaran9795_student_leedsbeckett_ac_uk/Eqf4EkNqnNtFt0aulQ7JA50B8lJX9g5vvx9M39AtF7XNrw?e=1erIeD" TargetMode="External"/><Relationship Id="rId2" Type="http://schemas.openxmlformats.org/officeDocument/2006/relationships/hyperlink" Target="https://leedsbeckett-my.sharepoint.com/:u:/g/personal/s_muthukumaran9795_student_leedsbeckett_ac_uk/EVBOf-eIiVpClnb4ubyeu8EBUsAMU33gRW_MYT9JRflwbA?e=Ifq3Rg" TargetMode="External"/><Relationship Id="rId1" Type="http://schemas.openxmlformats.org/officeDocument/2006/relationships/slideLayout" Target="../slideLayouts/slideLayout2.xml"/><Relationship Id="rId4" Type="http://schemas.openxmlformats.org/officeDocument/2006/relationships/hyperlink" Target="https://leedsbeckett-my.sharepoint.com/:v:/g/personal/s_muthukumaran9795_student_leedsbeckett_ac_uk/EXaAdRkrh5BLi70PlLdPCMABNLzyAN3tfM_ZZ0xJ2ELOUw?nav=eyJyZWZlcnJhbEluZm8iOnsicmVmZXJyYWxBcHAiOiJPbmVEcml2ZUZvckJ1c2luZXNzIiwicmVmZXJyYWxBcHBQbGF0Zm9ybSI6IldlYiIsInJlZmVycmFsTW9kZSI6InZpZXciLCJyZWZlcnJhbFZpZXciOiJNeUZpbGVzTGlua0NvcHkifX0&amp;e=4C18l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B7669D-7CC4-F802-C9BD-6FFED8EE643E}"/>
              </a:ext>
            </a:extLst>
          </p:cNvPr>
          <p:cNvSpPr/>
          <p:nvPr/>
        </p:nvSpPr>
        <p:spPr>
          <a:xfrm>
            <a:off x="0" y="0"/>
            <a:ext cx="43891200" cy="4509965"/>
          </a:xfrm>
          <a:prstGeom prst="rect">
            <a:avLst/>
          </a:prstGeom>
          <a:solidFill>
            <a:srgbClr val="753BBD"/>
          </a:solidFill>
          <a:ln>
            <a:solidFill>
              <a:srgbClr val="753B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480" dirty="0"/>
          </a:p>
        </p:txBody>
      </p:sp>
      <p:grpSp>
        <p:nvGrpSpPr>
          <p:cNvPr id="33" name="Group 32">
            <a:extLst>
              <a:ext uri="{FF2B5EF4-FFF2-40B4-BE49-F238E27FC236}">
                <a16:creationId xmlns:a16="http://schemas.microsoft.com/office/drawing/2014/main" id="{C4B94A66-0462-4CB9-1B71-8081435FDE1A}"/>
              </a:ext>
            </a:extLst>
          </p:cNvPr>
          <p:cNvGrpSpPr/>
          <p:nvPr/>
        </p:nvGrpSpPr>
        <p:grpSpPr>
          <a:xfrm>
            <a:off x="1186424" y="4930810"/>
            <a:ext cx="9802239" cy="8816327"/>
            <a:chOff x="952779" y="24729299"/>
            <a:chExt cx="9802239" cy="7851087"/>
          </a:xfrm>
        </p:grpSpPr>
        <p:sp>
          <p:nvSpPr>
            <p:cNvPr id="34" name="Rounded Rectangle 12">
              <a:extLst>
                <a:ext uri="{FF2B5EF4-FFF2-40B4-BE49-F238E27FC236}">
                  <a16:creationId xmlns:a16="http://schemas.microsoft.com/office/drawing/2014/main" id="{D652CF5A-6E10-4EC5-7013-496188734B87}"/>
                </a:ext>
              </a:extLst>
            </p:cNvPr>
            <p:cNvSpPr/>
            <p:nvPr/>
          </p:nvSpPr>
          <p:spPr>
            <a:xfrm>
              <a:off x="989338" y="24729299"/>
              <a:ext cx="9765680" cy="7851087"/>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35" name="TextBox 34">
              <a:extLst>
                <a:ext uri="{FF2B5EF4-FFF2-40B4-BE49-F238E27FC236}">
                  <a16:creationId xmlns:a16="http://schemas.microsoft.com/office/drawing/2014/main" id="{7C81EE53-4CF5-DD57-5954-65869D54CCC1}"/>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OVERVIEW</a:t>
              </a:r>
            </a:p>
          </p:txBody>
        </p:sp>
        <p:sp>
          <p:nvSpPr>
            <p:cNvPr id="36" name="Text Placeholder 13">
              <a:extLst>
                <a:ext uri="{FF2B5EF4-FFF2-40B4-BE49-F238E27FC236}">
                  <a16:creationId xmlns:a16="http://schemas.microsoft.com/office/drawing/2014/main" id="{807C47D2-1EAA-F1EE-3959-3A2E46D34866}"/>
                </a:ext>
              </a:extLst>
            </p:cNvPr>
            <p:cNvSpPr txBox="1">
              <a:spLocks/>
            </p:cNvSpPr>
            <p:nvPr/>
          </p:nvSpPr>
          <p:spPr>
            <a:xfrm>
              <a:off x="952779" y="25311515"/>
              <a:ext cx="9173802" cy="3025845"/>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effectLst/>
                  <a:latin typeface="Arial" panose="020B0604020202020204" pitchFamily="34" charset="0"/>
                  <a:ea typeface="Arial" panose="020B0604020202020204" pitchFamily="34" charset="0"/>
                </a:rPr>
                <a:t>Due to their wide availability on roads, cars have been found to be involved in a disproportionately greater number of accidents when compared to other vehicle types.</a:t>
              </a:r>
              <a:br>
                <a:rPr lang="en-GB" dirty="0">
                  <a:effectLst/>
                  <a:latin typeface="Arial" panose="020B0604020202020204" pitchFamily="34" charset="0"/>
                  <a:ea typeface="Arial" panose="020B0604020202020204" pitchFamily="34" charset="0"/>
                </a:rPr>
              </a:br>
              <a:br>
                <a:rPr lang="en-GB" dirty="0">
                  <a:effectLst/>
                  <a:latin typeface="Arial" panose="020B0604020202020204" pitchFamily="34" charset="0"/>
                  <a:ea typeface="Arial" panose="020B0604020202020204" pitchFamily="34" charset="0"/>
                </a:rPr>
              </a:br>
              <a:r>
                <a:rPr lang="en-GB" dirty="0">
                  <a:effectLst/>
                </a:rPr>
                <a:t> </a:t>
              </a:r>
              <a:endParaRPr lang="en-GB" dirty="0"/>
            </a:p>
          </p:txBody>
        </p:sp>
      </p:grpSp>
      <p:grpSp>
        <p:nvGrpSpPr>
          <p:cNvPr id="45" name="Group 44">
            <a:extLst>
              <a:ext uri="{FF2B5EF4-FFF2-40B4-BE49-F238E27FC236}">
                <a16:creationId xmlns:a16="http://schemas.microsoft.com/office/drawing/2014/main" id="{B8C421A6-AF54-23E9-4AA4-3C1D7D73C01C}"/>
              </a:ext>
            </a:extLst>
          </p:cNvPr>
          <p:cNvGrpSpPr/>
          <p:nvPr/>
        </p:nvGrpSpPr>
        <p:grpSpPr>
          <a:xfrm>
            <a:off x="1200415" y="14353401"/>
            <a:ext cx="9741205" cy="8946117"/>
            <a:chOff x="989338" y="24729299"/>
            <a:chExt cx="9546029" cy="7904357"/>
          </a:xfrm>
        </p:grpSpPr>
        <p:sp>
          <p:nvSpPr>
            <p:cNvPr id="46" name="Rounded Rectangle 12">
              <a:extLst>
                <a:ext uri="{FF2B5EF4-FFF2-40B4-BE49-F238E27FC236}">
                  <a16:creationId xmlns:a16="http://schemas.microsoft.com/office/drawing/2014/main" id="{485F04E1-9902-BF5C-C4C9-131D82307EAA}"/>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47" name="TextBox 46">
              <a:extLst>
                <a:ext uri="{FF2B5EF4-FFF2-40B4-BE49-F238E27FC236}">
                  <a16:creationId xmlns:a16="http://schemas.microsoft.com/office/drawing/2014/main" id="{FA62A8A7-D413-A4C6-6213-BC9C8DA3DE95}"/>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AIM AND OBJECTIVES</a:t>
              </a:r>
            </a:p>
          </p:txBody>
        </p:sp>
        <p:sp>
          <p:nvSpPr>
            <p:cNvPr id="48" name="Text Placeholder 13">
              <a:extLst>
                <a:ext uri="{FF2B5EF4-FFF2-40B4-BE49-F238E27FC236}">
                  <a16:creationId xmlns:a16="http://schemas.microsoft.com/office/drawing/2014/main" id="{22E736B8-F4F3-9970-BF03-30F4562D2154}"/>
                </a:ext>
              </a:extLst>
            </p:cNvPr>
            <p:cNvSpPr txBox="1">
              <a:spLocks/>
            </p:cNvSpPr>
            <p:nvPr/>
          </p:nvSpPr>
          <p:spPr>
            <a:xfrm>
              <a:off x="1164169" y="25650326"/>
              <a:ext cx="8973580" cy="6983330"/>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kern="100" dirty="0">
                  <a:effectLst/>
                  <a:latin typeface="Arial" panose="020B0604020202020204" pitchFamily="34" charset="0"/>
                  <a:ea typeface="Arial" panose="020B0604020202020204" pitchFamily="34" charset="0"/>
                  <a:cs typeface="Arial" panose="020B0604020202020204" pitchFamily="34" charset="0"/>
                </a:rPr>
                <a:t>Aim:</a:t>
              </a:r>
              <a:r>
                <a:rPr lang="en-GB" kern="100" dirty="0">
                  <a:latin typeface="Aptos" panose="020B0004020202020204" pitchFamily="34" charset="0"/>
                  <a:ea typeface="Arial" panose="020B0604020202020204" pitchFamily="34" charset="0"/>
                  <a:cs typeface="Arial" panose="020B0604020202020204" pitchFamily="34" charset="0"/>
                </a:rPr>
                <a:t>  </a:t>
              </a:r>
              <a:r>
                <a:rPr lang="en-GB" kern="100" dirty="0">
                  <a:effectLst/>
                  <a:latin typeface="Arial" panose="020B0604020202020204" pitchFamily="34" charset="0"/>
                  <a:ea typeface="Arial" panose="020B0604020202020204" pitchFamily="34" charset="0"/>
                  <a:cs typeface="Arial" panose="020B0604020202020204" pitchFamily="34" charset="0"/>
                </a:rPr>
                <a:t>Analysing several contributing variables to road accidents in the UK in 2021 and 2022 is the goal of this research.</a:t>
              </a:r>
              <a:endParaRPr lang="en-GB" kern="100" dirty="0">
                <a:latin typeface="Aptos" panose="020B0004020202020204" pitchFamily="34" charset="0"/>
                <a:ea typeface="Arial" panose="020B0604020202020204" pitchFamily="34" charset="0"/>
                <a:cs typeface="Arial" panose="020B0604020202020204" pitchFamily="34" charset="0"/>
              </a:endParaRPr>
            </a:p>
            <a:p>
              <a:r>
                <a:rPr lang="en-GB" kern="100" dirty="0">
                  <a:effectLst/>
                  <a:latin typeface="Arial" panose="020B0604020202020204" pitchFamily="34" charset="0"/>
                  <a:ea typeface="Arial" panose="020B0604020202020204" pitchFamily="34" charset="0"/>
                  <a:cs typeface="Arial" panose="020B0604020202020204" pitchFamily="34" charset="0"/>
                </a:rPr>
                <a:t>Objectives: </a:t>
              </a:r>
              <a:endParaRPr lang="en-GB" kern="100" dirty="0">
                <a:latin typeface="Aptos" panose="020B0004020202020204" pitchFamily="34" charset="0"/>
                <a:ea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kern="100" dirty="0">
                  <a:effectLst/>
                  <a:latin typeface="Arial" panose="020B0604020202020204" pitchFamily="34" charset="0"/>
                  <a:ea typeface="Arial" panose="020B0604020202020204" pitchFamily="34" charset="0"/>
                  <a:cs typeface="Arial" panose="020B0604020202020204" pitchFamily="34" charset="0"/>
                </a:rPr>
                <a:t>To carry out a critical review of literature on current studies in the field and to develop an in-depth knowledge of it. </a:t>
              </a:r>
            </a:p>
            <a:p>
              <a:pPr marL="342900" indent="-342900">
                <a:buFont typeface="Arial" panose="020B0604020202020204" pitchFamily="34" charset="0"/>
                <a:buChar char="•"/>
              </a:pPr>
              <a:r>
                <a:rPr lang="en-GB" kern="100" dirty="0">
                  <a:effectLst/>
                  <a:latin typeface="Arial" panose="020B0604020202020204" pitchFamily="34" charset="0"/>
                  <a:ea typeface="Arial" panose="020B0604020202020204" pitchFamily="34" charset="0"/>
                  <a:cs typeface="Arial" panose="020B0604020202020204" pitchFamily="34" charset="0"/>
                </a:rPr>
                <a:t>To gather and clean up UK accident data for the 2021 and 2022 financial years. </a:t>
              </a:r>
            </a:p>
            <a:p>
              <a:pPr marL="342900" indent="-342900">
                <a:buFont typeface="Arial" panose="020B0604020202020204" pitchFamily="34" charset="0"/>
                <a:buChar char="•"/>
              </a:pPr>
              <a:r>
                <a:rPr lang="en-GB" kern="100" dirty="0">
                  <a:effectLst/>
                  <a:latin typeface="Arial" panose="020B0604020202020204" pitchFamily="34" charset="0"/>
                  <a:ea typeface="Arial" panose="020B0604020202020204" pitchFamily="34" charset="0"/>
                  <a:cs typeface="Arial" panose="020B0604020202020204" pitchFamily="34" charset="0"/>
                </a:rPr>
                <a:t>To look for any clear patterns or connections between the severity of traffic events and related demographic traits.</a:t>
              </a:r>
              <a:endParaRPr lang="en-GB" kern="100" dirty="0">
                <a:effectLst/>
                <a:latin typeface="Aptos" panose="020B0004020202020204" pitchFamily="34" charset="0"/>
                <a:ea typeface="Aptos" panose="020B0004020202020204" pitchFamily="34" charset="0"/>
                <a:cs typeface="Arial" panose="020B0604020202020204" pitchFamily="34" charset="0"/>
              </a:endParaRPr>
            </a:p>
          </p:txBody>
        </p:sp>
      </p:grpSp>
      <p:grpSp>
        <p:nvGrpSpPr>
          <p:cNvPr id="49" name="Group 48">
            <a:extLst>
              <a:ext uri="{FF2B5EF4-FFF2-40B4-BE49-F238E27FC236}">
                <a16:creationId xmlns:a16="http://schemas.microsoft.com/office/drawing/2014/main" id="{4BB3FE80-E076-77A4-AED3-7212A7DED620}"/>
              </a:ext>
            </a:extLst>
          </p:cNvPr>
          <p:cNvGrpSpPr/>
          <p:nvPr/>
        </p:nvGrpSpPr>
        <p:grpSpPr>
          <a:xfrm>
            <a:off x="1267486" y="23176649"/>
            <a:ext cx="9546029" cy="9163099"/>
            <a:chOff x="989338" y="24729299"/>
            <a:chExt cx="9546029" cy="7754058"/>
          </a:xfrm>
        </p:grpSpPr>
        <p:sp>
          <p:nvSpPr>
            <p:cNvPr id="50" name="Rounded Rectangle 12">
              <a:extLst>
                <a:ext uri="{FF2B5EF4-FFF2-40B4-BE49-F238E27FC236}">
                  <a16:creationId xmlns:a16="http://schemas.microsoft.com/office/drawing/2014/main" id="{68AEAB45-578E-DA96-8915-350B38A6BE20}"/>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1" name="TextBox 50">
              <a:extLst>
                <a:ext uri="{FF2B5EF4-FFF2-40B4-BE49-F238E27FC236}">
                  <a16:creationId xmlns:a16="http://schemas.microsoft.com/office/drawing/2014/main" id="{6E4AB8ED-113D-D632-D29C-54D41D2160F0}"/>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RATIONALE</a:t>
              </a:r>
            </a:p>
          </p:txBody>
        </p:sp>
        <p:sp>
          <p:nvSpPr>
            <p:cNvPr id="52" name="Text Placeholder 13">
              <a:extLst>
                <a:ext uri="{FF2B5EF4-FFF2-40B4-BE49-F238E27FC236}">
                  <a16:creationId xmlns:a16="http://schemas.microsoft.com/office/drawing/2014/main" id="{E2104B40-B07A-319F-01E3-CD30F315A451}"/>
                </a:ext>
              </a:extLst>
            </p:cNvPr>
            <p:cNvSpPr txBox="1">
              <a:spLocks/>
            </p:cNvSpPr>
            <p:nvPr/>
          </p:nvSpPr>
          <p:spPr>
            <a:xfrm>
              <a:off x="1164169" y="25650325"/>
              <a:ext cx="9173802" cy="6641442"/>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342900" indent="-342900">
                <a:buFont typeface="Arial" panose="020B0604020202020204" pitchFamily="34" charset="0"/>
                <a:buChar char="•"/>
              </a:pPr>
              <a:r>
                <a:rPr lang="en-GB" kern="100" dirty="0">
                  <a:effectLst/>
                  <a:latin typeface="Arial" panose="020B0604020202020204" pitchFamily="34" charset="0"/>
                  <a:ea typeface="Arial" panose="020B0604020202020204" pitchFamily="34" charset="0"/>
                  <a:cs typeface="Arial" panose="020B0604020202020204" pitchFamily="34" charset="0"/>
                </a:rPr>
                <a:t>Road accidents have a wide range of effects on society and to reduce the likelihood of accidents and lessen their effect, a careful investigation is required to determine the financial and societal costs associated with them. </a:t>
              </a:r>
              <a:endParaRPr lang="en-GB"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buFont typeface="Arial" panose="020B0604020202020204" pitchFamily="34" charset="0"/>
                <a:buChar char="•"/>
              </a:pPr>
              <a:r>
                <a:rPr lang="en-GB" kern="100" dirty="0">
                  <a:effectLst/>
                  <a:latin typeface="Arial" panose="020B0604020202020204" pitchFamily="34" charset="0"/>
                  <a:ea typeface="Arial" panose="020B0604020202020204" pitchFamily="34" charset="0"/>
                  <a:cs typeface="Arial" panose="020B0604020202020204" pitchFamily="34" charset="0"/>
                </a:rPr>
                <a:t> Even if the most current validated data relates to events that occurred in 2022, it is crucial to place this information in the perspective of larger historical trends and patterns. Over time, there are variations in accident rates due to a variety of factors, including changes in driving behaviours, infrastructural advancements, and economic swings. </a:t>
              </a:r>
              <a:endParaRPr lang="en-GB" kern="100" dirty="0">
                <a:latin typeface="Aptos" panose="020B0004020202020204" pitchFamily="34" charset="0"/>
                <a:ea typeface="Arial" panose="020B0604020202020204" pitchFamily="34" charset="0"/>
                <a:cs typeface="Arial" panose="020B0604020202020204" pitchFamily="34" charset="0"/>
              </a:endParaRPr>
            </a:p>
          </p:txBody>
        </p:sp>
      </p:grpSp>
      <p:grpSp>
        <p:nvGrpSpPr>
          <p:cNvPr id="53" name="Group 52">
            <a:extLst>
              <a:ext uri="{FF2B5EF4-FFF2-40B4-BE49-F238E27FC236}">
                <a16:creationId xmlns:a16="http://schemas.microsoft.com/office/drawing/2014/main" id="{5F9C928B-6E3C-7B51-307C-7D5498546133}"/>
              </a:ext>
            </a:extLst>
          </p:cNvPr>
          <p:cNvGrpSpPr/>
          <p:nvPr/>
        </p:nvGrpSpPr>
        <p:grpSpPr>
          <a:xfrm>
            <a:off x="11812600" y="4753213"/>
            <a:ext cx="9904749" cy="13182095"/>
            <a:chOff x="886828" y="24729299"/>
            <a:chExt cx="9904749" cy="7754058"/>
          </a:xfrm>
        </p:grpSpPr>
        <p:sp>
          <p:nvSpPr>
            <p:cNvPr id="54" name="Rounded Rectangle 12">
              <a:extLst>
                <a:ext uri="{FF2B5EF4-FFF2-40B4-BE49-F238E27FC236}">
                  <a16:creationId xmlns:a16="http://schemas.microsoft.com/office/drawing/2014/main" id="{4A9ECBAA-8132-6D9B-0610-D905ADF42285}"/>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5" name="TextBox 54">
              <a:extLst>
                <a:ext uri="{FF2B5EF4-FFF2-40B4-BE49-F238E27FC236}">
                  <a16:creationId xmlns:a16="http://schemas.microsoft.com/office/drawing/2014/main" id="{D2516FA8-C9CB-B462-83B5-00148948E5A7}"/>
                </a:ext>
              </a:extLst>
            </p:cNvPr>
            <p:cNvSpPr txBox="1"/>
            <p:nvPr/>
          </p:nvSpPr>
          <p:spPr>
            <a:xfrm>
              <a:off x="886828" y="24928482"/>
              <a:ext cx="9092422" cy="371137"/>
            </a:xfrm>
            <a:prstGeom prst="rect">
              <a:avLst/>
            </a:prstGeom>
            <a:noFill/>
          </p:spPr>
          <p:txBody>
            <a:bodyPr wrap="square" rtlCol="0">
              <a:spAutoFit/>
            </a:bodyPr>
            <a:lstStyle/>
            <a:p>
              <a:pPr algn="ctr"/>
              <a:r>
                <a:rPr lang="en-GB" sz="3500" b="1" dirty="0">
                  <a:solidFill>
                    <a:srgbClr val="3B1D5F"/>
                  </a:solidFill>
                  <a:latin typeface="+mj-lt"/>
                </a:rPr>
                <a:t>LITERATURE REVIEW</a:t>
              </a:r>
            </a:p>
          </p:txBody>
        </p:sp>
        <p:sp>
          <p:nvSpPr>
            <p:cNvPr id="56" name="Text Placeholder 13">
              <a:extLst>
                <a:ext uri="{FF2B5EF4-FFF2-40B4-BE49-F238E27FC236}">
                  <a16:creationId xmlns:a16="http://schemas.microsoft.com/office/drawing/2014/main" id="{A1ACCF9D-4171-5F53-1B92-8E653D8ED09E}"/>
                </a:ext>
              </a:extLst>
            </p:cNvPr>
            <p:cNvSpPr txBox="1">
              <a:spLocks/>
            </p:cNvSpPr>
            <p:nvPr/>
          </p:nvSpPr>
          <p:spPr>
            <a:xfrm>
              <a:off x="1164168" y="25650325"/>
              <a:ext cx="9627409" cy="876320"/>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571500" indent="-571500">
                <a:lnSpc>
                  <a:spcPct val="150000"/>
                </a:lnSpc>
                <a:buFont typeface="Arial" panose="020B0604020202020204" pitchFamily="34" charset="0"/>
                <a:buChar char="•"/>
              </a:pPr>
              <a:endParaRPr lang="en-GB" sz="3600" kern="100" dirty="0">
                <a:effectLst/>
                <a:latin typeface="Aptos" panose="020B0004020202020204" pitchFamily="34" charset="0"/>
                <a:ea typeface="Aptos" panose="020B0004020202020204" pitchFamily="34" charset="0"/>
                <a:cs typeface="Arial" panose="020B0604020202020204" pitchFamily="34" charset="0"/>
              </a:endParaRPr>
            </a:p>
          </p:txBody>
        </p:sp>
      </p:grpSp>
      <p:grpSp>
        <p:nvGrpSpPr>
          <p:cNvPr id="57" name="Group 56">
            <a:extLst>
              <a:ext uri="{FF2B5EF4-FFF2-40B4-BE49-F238E27FC236}">
                <a16:creationId xmlns:a16="http://schemas.microsoft.com/office/drawing/2014/main" id="{8089E607-126B-8DFC-95B4-E65A2D6CDC64}"/>
              </a:ext>
            </a:extLst>
          </p:cNvPr>
          <p:cNvGrpSpPr/>
          <p:nvPr/>
        </p:nvGrpSpPr>
        <p:grpSpPr>
          <a:xfrm>
            <a:off x="11865444" y="19067114"/>
            <a:ext cx="9546029" cy="13506799"/>
            <a:chOff x="949454" y="24781286"/>
            <a:chExt cx="9546029" cy="7754058"/>
          </a:xfrm>
        </p:grpSpPr>
        <p:sp>
          <p:nvSpPr>
            <p:cNvPr id="58" name="Rounded Rectangle 12">
              <a:extLst>
                <a:ext uri="{FF2B5EF4-FFF2-40B4-BE49-F238E27FC236}">
                  <a16:creationId xmlns:a16="http://schemas.microsoft.com/office/drawing/2014/main" id="{274CE586-9E0D-5CFD-9DD4-8715A4F6ADF6}"/>
                </a:ext>
              </a:extLst>
            </p:cNvPr>
            <p:cNvSpPr/>
            <p:nvPr/>
          </p:nvSpPr>
          <p:spPr>
            <a:xfrm>
              <a:off x="949454" y="24781286"/>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9" name="TextBox 58">
              <a:extLst>
                <a:ext uri="{FF2B5EF4-FFF2-40B4-BE49-F238E27FC236}">
                  <a16:creationId xmlns:a16="http://schemas.microsoft.com/office/drawing/2014/main" id="{6BD41388-C188-80B8-1D2A-AAEE905762CD}"/>
                </a:ext>
              </a:extLst>
            </p:cNvPr>
            <p:cNvSpPr txBox="1"/>
            <p:nvPr/>
          </p:nvSpPr>
          <p:spPr>
            <a:xfrm>
              <a:off x="1245549" y="25046723"/>
              <a:ext cx="9092422" cy="362215"/>
            </a:xfrm>
            <a:prstGeom prst="rect">
              <a:avLst/>
            </a:prstGeom>
            <a:noFill/>
          </p:spPr>
          <p:txBody>
            <a:bodyPr wrap="square" rtlCol="0">
              <a:spAutoFit/>
            </a:bodyPr>
            <a:lstStyle/>
            <a:p>
              <a:pPr algn="ctr"/>
              <a:r>
                <a:rPr lang="en-GB" sz="3500" b="1" dirty="0">
                  <a:solidFill>
                    <a:srgbClr val="3B1D5F"/>
                  </a:solidFill>
                  <a:latin typeface="+mj-lt"/>
                </a:rPr>
                <a:t>METHODOLOGY</a:t>
              </a:r>
            </a:p>
          </p:txBody>
        </p:sp>
        <p:sp>
          <p:nvSpPr>
            <p:cNvPr id="60" name="Text Placeholder 13">
              <a:extLst>
                <a:ext uri="{FF2B5EF4-FFF2-40B4-BE49-F238E27FC236}">
                  <a16:creationId xmlns:a16="http://schemas.microsoft.com/office/drawing/2014/main" id="{EB12B93C-2E68-4663-C1FA-5D30A4CC6D47}"/>
                </a:ext>
              </a:extLst>
            </p:cNvPr>
            <p:cNvSpPr txBox="1">
              <a:spLocks/>
            </p:cNvSpPr>
            <p:nvPr/>
          </p:nvSpPr>
          <p:spPr>
            <a:xfrm>
              <a:off x="1164169" y="25650325"/>
              <a:ext cx="9173802" cy="6572871"/>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lnSpc>
                  <a:spcPct val="100000"/>
                </a:lnSpc>
              </a:pPr>
              <a:r>
                <a:rPr lang="en-GB" kern="100" dirty="0">
                  <a:effectLst/>
                  <a:ea typeface="Aptos" panose="020B0004020202020204" pitchFamily="34" charset="0"/>
                  <a:cs typeface="Arial" panose="020B0604020202020204" pitchFamily="34" charset="0"/>
                </a:rPr>
                <a:t>Raw Information (From the Official Website) -&gt; Data Pre-processing (Removing Unnecessary Information) -&gt; Visualisation (Dashboard, Graph, and Charts).  </a:t>
              </a:r>
            </a:p>
            <a:p>
              <a:pPr algn="just">
                <a:lnSpc>
                  <a:spcPct val="100000"/>
                </a:lnSpc>
              </a:pPr>
              <a:r>
                <a:rPr lang="en-GB" dirty="0">
                  <a:solidFill>
                    <a:srgbClr val="000000"/>
                  </a:solidFill>
                  <a:effectLst/>
                  <a:ea typeface="Aptos" panose="020B0004020202020204" pitchFamily="34" charset="0"/>
                  <a:cs typeface="Arial" panose="020B0604020202020204" pitchFamily="34" charset="0"/>
                </a:rPr>
                <a:t>Collecting and Preparing Data – Casualty, Accident and Vehicle data are collected.</a:t>
              </a:r>
            </a:p>
            <a:p>
              <a:pPr algn="just">
                <a:lnSpc>
                  <a:spcPct val="100000"/>
                </a:lnSpc>
              </a:pPr>
              <a:r>
                <a:rPr lang="en-US" dirty="0">
                  <a:solidFill>
                    <a:srgbClr val="000000"/>
                  </a:solidFill>
                  <a:effectLst/>
                  <a:ea typeface="Aptos" panose="020B0004020202020204" pitchFamily="34" charset="0"/>
                  <a:cs typeface="Arial" panose="020B0604020202020204" pitchFamily="34" charset="0"/>
                </a:rPr>
                <a:t>Visualization Methodology: Advanced Techniques and Tools - </a:t>
              </a:r>
              <a:r>
                <a:rPr lang="en-GB" dirty="0">
                  <a:effectLst/>
                </a:rPr>
                <a:t> to richness of the data is captured in an intricate collection of graphs, charts, and tables </a:t>
              </a:r>
              <a:br>
                <a:rPr lang="en-GB" kern="100" dirty="0">
                  <a:effectLst/>
                  <a:ea typeface="Aptos" panose="020B0004020202020204" pitchFamily="34" charset="0"/>
                  <a:cs typeface="Arial" panose="020B0604020202020204" pitchFamily="34" charset="0"/>
                </a:rPr>
              </a:br>
              <a:endParaRPr lang="en-GB" kern="100" dirty="0">
                <a:effectLst/>
                <a:ea typeface="Aptos" panose="020B0004020202020204" pitchFamily="34" charset="0"/>
                <a:cs typeface="Arial" panose="020B0604020202020204" pitchFamily="34" charset="0"/>
              </a:endParaRPr>
            </a:p>
            <a:p>
              <a:pPr algn="just">
                <a:lnSpc>
                  <a:spcPct val="100000"/>
                </a:lnSpc>
              </a:pPr>
              <a:r>
                <a:rPr lang="en-US" dirty="0">
                  <a:solidFill>
                    <a:srgbClr val="000000"/>
                  </a:solidFill>
                  <a:effectLst/>
                  <a:ea typeface="Aptos" panose="020B0004020202020204" pitchFamily="34" charset="0"/>
                  <a:cs typeface="Arial" panose="020B0604020202020204" pitchFamily="34" charset="0"/>
                </a:rPr>
                <a:t>Detailed Overview of Dashboard Metrics: Group and Calculation done is explained.</a:t>
              </a:r>
              <a:br>
                <a:rPr lang="en-US" dirty="0">
                  <a:solidFill>
                    <a:srgbClr val="000000"/>
                  </a:solidFill>
                  <a:effectLst/>
                  <a:ea typeface="Aptos" panose="020B0004020202020204" pitchFamily="34" charset="0"/>
                  <a:cs typeface="Arial" panose="020B0604020202020204" pitchFamily="34" charset="0"/>
                </a:rPr>
              </a:br>
              <a:r>
                <a:rPr lang="en-GB" dirty="0">
                  <a:solidFill>
                    <a:srgbClr val="000000"/>
                  </a:solidFill>
                  <a:effectLst/>
                  <a:ea typeface="Yu Gothic Light" panose="020B0300000000000000" pitchFamily="34" charset="-128"/>
                  <a:cs typeface="Times New Roman" panose="02020603050405020304" pitchFamily="18" charset="0"/>
                </a:rPr>
                <a:t>Advantages of the Applied Method:</a:t>
              </a:r>
              <a:br>
                <a:rPr lang="en-GB" dirty="0">
                  <a:solidFill>
                    <a:srgbClr val="000000"/>
                  </a:solidFill>
                  <a:effectLst/>
                  <a:ea typeface="Yu Gothic Light" panose="020B0300000000000000" pitchFamily="34" charset="-128"/>
                  <a:cs typeface="Times New Roman" panose="02020603050405020304" pitchFamily="18" charset="0"/>
                </a:rPr>
              </a:br>
              <a:r>
                <a:rPr lang="en-GB" dirty="0">
                  <a:solidFill>
                    <a:srgbClr val="000000"/>
                  </a:solidFill>
                  <a:effectLst/>
                  <a:ea typeface="Yu Gothic Light" panose="020B0300000000000000" pitchFamily="34" charset="-128"/>
                  <a:cs typeface="Times New Roman" panose="02020603050405020304" pitchFamily="18" charset="0"/>
                </a:rPr>
                <a:t>created extensive dashboards that provide a deep knowledge of the causes that lead to accidents.</a:t>
              </a:r>
            </a:p>
            <a:p>
              <a:pPr algn="just">
                <a:lnSpc>
                  <a:spcPct val="100000"/>
                </a:lnSpc>
              </a:pPr>
              <a:r>
                <a:rPr lang="en-GB" dirty="0">
                  <a:solidFill>
                    <a:srgbClr val="000000"/>
                  </a:solidFill>
                  <a:effectLst/>
                  <a:ea typeface="Yu Gothic Light" panose="020B0300000000000000" pitchFamily="34" charset="-128"/>
                  <a:cs typeface="Times New Roman" panose="02020603050405020304" pitchFamily="18" charset="0"/>
                </a:rPr>
                <a:t>Drawbacks - </a:t>
              </a:r>
              <a:r>
                <a:rPr lang="en-GB" dirty="0">
                  <a:effectLst/>
                </a:rPr>
                <a:t>visualisation similarities could reveal correlations between factors, they do not always indicate cause. </a:t>
              </a:r>
              <a:endParaRPr lang="en-GB" kern="100" dirty="0">
                <a:effectLst/>
                <a:ea typeface="Aptos" panose="020B0004020202020204" pitchFamily="34" charset="0"/>
                <a:cs typeface="Arial" panose="020B0604020202020204" pitchFamily="34" charset="0"/>
              </a:endParaRPr>
            </a:p>
          </p:txBody>
        </p:sp>
      </p:grpSp>
      <p:grpSp>
        <p:nvGrpSpPr>
          <p:cNvPr id="61" name="Group 60">
            <a:extLst>
              <a:ext uri="{FF2B5EF4-FFF2-40B4-BE49-F238E27FC236}">
                <a16:creationId xmlns:a16="http://schemas.microsoft.com/office/drawing/2014/main" id="{A7ADE73A-0BA0-579E-794A-B8E8E0D5BB59}"/>
              </a:ext>
            </a:extLst>
          </p:cNvPr>
          <p:cNvGrpSpPr/>
          <p:nvPr/>
        </p:nvGrpSpPr>
        <p:grpSpPr>
          <a:xfrm>
            <a:off x="22700682" y="4974467"/>
            <a:ext cx="9546029" cy="13182093"/>
            <a:chOff x="989338" y="24729299"/>
            <a:chExt cx="9546029" cy="7754058"/>
          </a:xfrm>
        </p:grpSpPr>
        <p:sp>
          <p:nvSpPr>
            <p:cNvPr id="62" name="Rounded Rectangle 12">
              <a:extLst>
                <a:ext uri="{FF2B5EF4-FFF2-40B4-BE49-F238E27FC236}">
                  <a16:creationId xmlns:a16="http://schemas.microsoft.com/office/drawing/2014/main" id="{9EE11F64-180D-F68E-9F2C-D8FE59FEF4F9}"/>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3" name="TextBox 62">
              <a:extLst>
                <a:ext uri="{FF2B5EF4-FFF2-40B4-BE49-F238E27FC236}">
                  <a16:creationId xmlns:a16="http://schemas.microsoft.com/office/drawing/2014/main" id="{2F71D6FB-43C9-DA2A-FAEC-FA56865A48F1}"/>
                </a:ext>
              </a:extLst>
            </p:cNvPr>
            <p:cNvSpPr txBox="1"/>
            <p:nvPr/>
          </p:nvSpPr>
          <p:spPr>
            <a:xfrm>
              <a:off x="1245549" y="25046723"/>
              <a:ext cx="9092422" cy="371137"/>
            </a:xfrm>
            <a:prstGeom prst="rect">
              <a:avLst/>
            </a:prstGeom>
            <a:noFill/>
          </p:spPr>
          <p:txBody>
            <a:bodyPr wrap="square" rtlCol="0">
              <a:spAutoFit/>
            </a:bodyPr>
            <a:lstStyle/>
            <a:p>
              <a:pPr algn="ctr"/>
              <a:r>
                <a:rPr lang="en-GB" sz="3500" b="1" dirty="0">
                  <a:solidFill>
                    <a:srgbClr val="3B1D5F"/>
                  </a:solidFill>
                  <a:latin typeface="+mj-lt"/>
                </a:rPr>
                <a:t>RESEARCH OUTCOME AND DISCUSSION</a:t>
              </a:r>
            </a:p>
          </p:txBody>
        </p:sp>
        <p:sp>
          <p:nvSpPr>
            <p:cNvPr id="64" name="Text Placeholder 13">
              <a:extLst>
                <a:ext uri="{FF2B5EF4-FFF2-40B4-BE49-F238E27FC236}">
                  <a16:creationId xmlns:a16="http://schemas.microsoft.com/office/drawing/2014/main" id="{80830F14-ED01-EF16-75ED-4F41ACFBC8AC}"/>
                </a:ext>
              </a:extLst>
            </p:cNvPr>
            <p:cNvSpPr txBox="1">
              <a:spLocks/>
            </p:cNvSpPr>
            <p:nvPr/>
          </p:nvSpPr>
          <p:spPr>
            <a:xfrm>
              <a:off x="1077953" y="25418813"/>
              <a:ext cx="9173802" cy="3783785"/>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285750" indent="-285750" algn="just">
                <a:lnSpc>
                  <a:spcPct val="100000"/>
                </a:lnSpc>
                <a:buFont typeface="Arial" panose="020B0604020202020204" pitchFamily="34" charset="0"/>
                <a:buChar char="•"/>
              </a:pPr>
              <a:r>
                <a:rPr lang="en-GB" sz="2800" dirty="0">
                  <a:latin typeface="Arial" panose="020B0604020202020204" pitchFamily="34" charset="0"/>
                  <a:ea typeface="Aptos" panose="020B0004020202020204" pitchFamily="34" charset="0"/>
                </a:rPr>
                <a:t>Y</a:t>
              </a:r>
              <a:r>
                <a:rPr lang="en-GB" sz="2800" dirty="0">
                  <a:effectLst/>
                  <a:latin typeface="Arial" panose="020B0604020202020204" pitchFamily="34" charset="0"/>
                  <a:ea typeface="Aptos" panose="020B0004020202020204" pitchFamily="34" charset="0"/>
                </a:rPr>
                <a:t>oung drivers (usually between the ages of 20 and 29) can be more likely to be involved in accidents.</a:t>
              </a:r>
            </a:p>
            <a:p>
              <a:pPr marL="285750" indent="-285750" algn="just">
                <a:lnSpc>
                  <a:spcPct val="100000"/>
                </a:lnSpc>
                <a:buFont typeface="Arial" panose="020B0604020202020204" pitchFamily="34" charset="0"/>
                <a:buChar char="•"/>
              </a:pPr>
              <a:r>
                <a:rPr lang="en-GB" sz="2800" dirty="0">
                  <a:effectLst/>
                  <a:latin typeface="Arial" panose="020B0604020202020204" pitchFamily="34" charset="0"/>
                  <a:ea typeface="Aptos" panose="020B0004020202020204" pitchFamily="34" charset="0"/>
                </a:rPr>
                <a:t>Men were engaged in more casualties in both daytime and dark settings with streetlights present and illuminated environments.</a:t>
              </a:r>
            </a:p>
            <a:p>
              <a:pPr marL="285750" indent="-285750" algn="just">
                <a:lnSpc>
                  <a:spcPct val="100000"/>
                </a:lnSpc>
                <a:buFont typeface="Arial" panose="020B0604020202020204" pitchFamily="34" charset="0"/>
                <a:buChar char="•"/>
              </a:pPr>
              <a:r>
                <a:rPr lang="en-GB" sz="2800" dirty="0">
                  <a:effectLst/>
                  <a:latin typeface="Arial" panose="020B0604020202020204" pitchFamily="34" charset="0"/>
                  <a:ea typeface="Aptos" panose="020B0004020202020204" pitchFamily="34" charset="0"/>
                </a:rPr>
                <a:t>20s and 30s are disproportionately impacted more casualties and there are frequently a lot of fatalities from these incidents in both years. </a:t>
              </a:r>
            </a:p>
            <a:p>
              <a:pPr marL="285750" indent="-285750" algn="just">
                <a:lnSpc>
                  <a:spcPct val="100000"/>
                </a:lnSpc>
                <a:buFont typeface="Arial" panose="020B0604020202020204" pitchFamily="34" charset="0"/>
                <a:buChar char="•"/>
              </a:pPr>
              <a:r>
                <a:rPr lang="en-GB" sz="2800" dirty="0">
                  <a:effectLst/>
                  <a:latin typeface="Arial" panose="020B0604020202020204" pitchFamily="34" charset="0"/>
                  <a:ea typeface="Aptos" panose="020B0004020202020204" pitchFamily="34" charset="0"/>
                </a:rPr>
                <a:t>Men were involved in more accidents than females in both dry and wet road conditions </a:t>
              </a:r>
            </a:p>
          </p:txBody>
        </p:sp>
      </p:grpSp>
      <p:grpSp>
        <p:nvGrpSpPr>
          <p:cNvPr id="65" name="Group 64">
            <a:extLst>
              <a:ext uri="{FF2B5EF4-FFF2-40B4-BE49-F238E27FC236}">
                <a16:creationId xmlns:a16="http://schemas.microsoft.com/office/drawing/2014/main" id="{6F8467F7-A264-C704-E00C-170464D70909}"/>
              </a:ext>
            </a:extLst>
          </p:cNvPr>
          <p:cNvGrpSpPr/>
          <p:nvPr/>
        </p:nvGrpSpPr>
        <p:grpSpPr>
          <a:xfrm>
            <a:off x="22688200" y="17413732"/>
            <a:ext cx="9546029" cy="13603972"/>
            <a:chOff x="1006263" y="23993293"/>
            <a:chExt cx="9546029" cy="7809844"/>
          </a:xfrm>
        </p:grpSpPr>
        <p:sp>
          <p:nvSpPr>
            <p:cNvPr id="66" name="Rounded Rectangle 12">
              <a:extLst>
                <a:ext uri="{FF2B5EF4-FFF2-40B4-BE49-F238E27FC236}">
                  <a16:creationId xmlns:a16="http://schemas.microsoft.com/office/drawing/2014/main" id="{80D53792-B313-83BF-B51F-602A7D6B7CB3}"/>
                </a:ext>
              </a:extLst>
            </p:cNvPr>
            <p:cNvSpPr/>
            <p:nvPr/>
          </p:nvSpPr>
          <p:spPr>
            <a:xfrm>
              <a:off x="1006263" y="23993293"/>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7" name="TextBox 66">
              <a:extLst>
                <a:ext uri="{FF2B5EF4-FFF2-40B4-BE49-F238E27FC236}">
                  <a16:creationId xmlns:a16="http://schemas.microsoft.com/office/drawing/2014/main" id="{A49C1348-F929-CFA3-F21D-5E47CAF09D18}"/>
                </a:ext>
              </a:extLst>
            </p:cNvPr>
            <p:cNvSpPr txBox="1"/>
            <p:nvPr/>
          </p:nvSpPr>
          <p:spPr>
            <a:xfrm>
              <a:off x="1107360" y="24678110"/>
              <a:ext cx="9092422" cy="362215"/>
            </a:xfrm>
            <a:prstGeom prst="rect">
              <a:avLst/>
            </a:prstGeom>
            <a:noFill/>
          </p:spPr>
          <p:txBody>
            <a:bodyPr wrap="square" rtlCol="0">
              <a:spAutoFit/>
            </a:bodyPr>
            <a:lstStyle/>
            <a:p>
              <a:pPr algn="ctr"/>
              <a:r>
                <a:rPr lang="en-GB" sz="3500" b="1" dirty="0">
                  <a:solidFill>
                    <a:srgbClr val="3B1D5F"/>
                  </a:solidFill>
                  <a:latin typeface="+mj-lt"/>
                </a:rPr>
                <a:t>CONCLUSION</a:t>
              </a:r>
            </a:p>
          </p:txBody>
        </p:sp>
        <p:sp>
          <p:nvSpPr>
            <p:cNvPr id="68" name="Text Placeholder 13">
              <a:extLst>
                <a:ext uri="{FF2B5EF4-FFF2-40B4-BE49-F238E27FC236}">
                  <a16:creationId xmlns:a16="http://schemas.microsoft.com/office/drawing/2014/main" id="{77B8C8EA-D95C-CC60-C7D6-C16793EC93A1}"/>
                </a:ext>
              </a:extLst>
            </p:cNvPr>
            <p:cNvSpPr txBox="1">
              <a:spLocks/>
            </p:cNvSpPr>
            <p:nvPr/>
          </p:nvSpPr>
          <p:spPr>
            <a:xfrm>
              <a:off x="1234266" y="24859217"/>
              <a:ext cx="9173802" cy="6943920"/>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457200" indent="-457200">
                <a:buFont typeface="Arial" panose="020B0604020202020204" pitchFamily="34" charset="0"/>
                <a:buChar char="•"/>
              </a:pPr>
              <a:r>
                <a:rPr lang="en-GB" sz="3600" dirty="0">
                  <a:effectLst/>
                  <a:latin typeface="Arial" panose="020B0604020202020204" pitchFamily="34" charset="0"/>
                  <a:ea typeface="Aptos" panose="020B0004020202020204" pitchFamily="34" charset="0"/>
                </a:rPr>
                <a:t>the observation that most accidents happened on Fridays.</a:t>
              </a:r>
              <a:br>
                <a:rPr lang="en-GB" sz="3600" dirty="0">
                  <a:effectLst/>
                  <a:latin typeface="Arial" panose="020B0604020202020204" pitchFamily="34" charset="0"/>
                  <a:ea typeface="Aptos" panose="020B0004020202020204" pitchFamily="34" charset="0"/>
                </a:rPr>
              </a:br>
              <a:r>
                <a:rPr lang="en-GB" sz="3600" dirty="0">
                  <a:effectLst/>
                  <a:latin typeface="Arial" panose="020B0604020202020204" pitchFamily="34" charset="0"/>
                  <a:ea typeface="Aptos" panose="020B0004020202020204" pitchFamily="34" charset="0"/>
                </a:rPr>
                <a:t>disproportionately high number of fatal accidents were reported on Saturdays</a:t>
              </a:r>
              <a:br>
                <a:rPr lang="en-GB" sz="3600" dirty="0">
                  <a:effectLst/>
                  <a:latin typeface="Arial" panose="020B0604020202020204" pitchFamily="34" charset="0"/>
                  <a:ea typeface="Aptos" panose="020B0004020202020204" pitchFamily="34" charset="0"/>
                </a:rPr>
              </a:br>
              <a:r>
                <a:rPr lang="en-GB" sz="3600" dirty="0">
                  <a:effectLst/>
                  <a:latin typeface="Arial" panose="020B0604020202020204" pitchFamily="34" charset="0"/>
                  <a:ea typeface="Aptos" panose="020B0004020202020204" pitchFamily="34" charset="0"/>
                </a:rPr>
                <a:t>male drivers responsible for most of the incidents.</a:t>
              </a:r>
            </a:p>
            <a:p>
              <a:pPr marL="457200" indent="-457200">
                <a:buFont typeface="Arial" panose="020B0604020202020204" pitchFamily="34" charset="0"/>
                <a:buChar char="•"/>
              </a:pPr>
              <a:r>
                <a:rPr lang="en-GB" sz="3600" dirty="0">
                  <a:effectLst/>
                  <a:latin typeface="Arial" panose="020B0604020202020204" pitchFamily="34" charset="0"/>
                  <a:ea typeface="Aptos" panose="020B0004020202020204" pitchFamily="34" charset="0"/>
                </a:rPr>
                <a:t>It is interesting to note that environmental elements like illumination, weather, and road surface quality did not seem to have a major impact on the frequency of accidents.</a:t>
              </a:r>
            </a:p>
            <a:p>
              <a:pPr marL="457200" indent="-457200">
                <a:buFont typeface="Arial" panose="020B0604020202020204" pitchFamily="34" charset="0"/>
                <a:buChar char="•"/>
              </a:pPr>
              <a:r>
                <a:rPr lang="en-GB" sz="3600" dirty="0">
                  <a:latin typeface="Arial" panose="020B0604020202020204" pitchFamily="34" charset="0"/>
                  <a:ea typeface="Aptos" panose="020B0004020202020204" pitchFamily="34" charset="0"/>
                </a:rPr>
                <a:t>M</a:t>
              </a:r>
              <a:r>
                <a:rPr lang="en-GB" sz="3600" dirty="0">
                  <a:effectLst/>
                  <a:latin typeface="Arial" panose="020B0604020202020204" pitchFamily="34" charset="0"/>
                  <a:ea typeface="Aptos" panose="020B0004020202020204" pitchFamily="34" charset="0"/>
                </a:rPr>
                <a:t>ost accidents happened in situations that were considered safe for driving, either in the daytime or at night when lamps were on</a:t>
              </a:r>
              <a:r>
                <a:rPr lang="en-GB" sz="3600" dirty="0">
                  <a:latin typeface="Arial" panose="020B0604020202020204" pitchFamily="34" charset="0"/>
                  <a:ea typeface="Aptos" panose="020B0004020202020204" pitchFamily="34" charset="0"/>
                </a:rPr>
                <a:t>.</a:t>
              </a:r>
              <a:endParaRPr lang="en-GB" sz="3600" kern="100" dirty="0">
                <a:effectLst/>
                <a:latin typeface="Arial" panose="020B0604020202020204" pitchFamily="34" charset="0"/>
                <a:ea typeface="Aptos" panose="020B0004020202020204" pitchFamily="34" charset="0"/>
                <a:cs typeface="Arial" panose="020B0604020202020204" pitchFamily="34" charset="0"/>
              </a:endParaRPr>
            </a:p>
            <a:p>
              <a:pPr marL="457200" indent="-457200">
                <a:buFont typeface="Arial" panose="020B0604020202020204" pitchFamily="34" charset="0"/>
                <a:buChar char="•"/>
              </a:pPr>
              <a:r>
                <a:rPr lang="en-GB" sz="3600" kern="100" dirty="0">
                  <a:effectLst/>
                  <a:latin typeface="Arial" panose="020B0604020202020204" pitchFamily="34" charset="0"/>
                  <a:ea typeface="Aptos" panose="020B0004020202020204" pitchFamily="34" charset="0"/>
                  <a:cs typeface="Arial" panose="020B0604020202020204" pitchFamily="34" charset="0"/>
                </a:rPr>
                <a:t>Targeted initiatives aiming at lowering alcohol-related accidents and encouraging safer driving practices can be informed by an understanding of these trends.</a:t>
              </a:r>
              <a:endParaRPr lang="en-GB" sz="3600" kern="100" dirty="0">
                <a:effectLst/>
                <a:latin typeface="Aptos" panose="020B0004020202020204" pitchFamily="34" charset="0"/>
                <a:ea typeface="Aptos" panose="020B0004020202020204" pitchFamily="34" charset="0"/>
                <a:cs typeface="Arial" panose="020B0604020202020204" pitchFamily="34" charset="0"/>
              </a:endParaRPr>
            </a:p>
          </p:txBody>
        </p:sp>
      </p:grpSp>
      <p:grpSp>
        <p:nvGrpSpPr>
          <p:cNvPr id="69" name="Group 68">
            <a:extLst>
              <a:ext uri="{FF2B5EF4-FFF2-40B4-BE49-F238E27FC236}">
                <a16:creationId xmlns:a16="http://schemas.microsoft.com/office/drawing/2014/main" id="{5B8477C0-CBD6-9C1F-85AF-9ECB580E3C5E}"/>
              </a:ext>
            </a:extLst>
          </p:cNvPr>
          <p:cNvGrpSpPr/>
          <p:nvPr/>
        </p:nvGrpSpPr>
        <p:grpSpPr>
          <a:xfrm>
            <a:off x="33459789" y="4912980"/>
            <a:ext cx="9546029" cy="8707369"/>
            <a:chOff x="989338" y="24729299"/>
            <a:chExt cx="9546029" cy="7754058"/>
          </a:xfrm>
        </p:grpSpPr>
        <p:sp>
          <p:nvSpPr>
            <p:cNvPr id="70" name="Rounded Rectangle 12">
              <a:extLst>
                <a:ext uri="{FF2B5EF4-FFF2-40B4-BE49-F238E27FC236}">
                  <a16:creationId xmlns:a16="http://schemas.microsoft.com/office/drawing/2014/main" id="{233BC946-5663-0F07-B8FF-97C1843368ED}"/>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71" name="TextBox 70">
              <a:extLst>
                <a:ext uri="{FF2B5EF4-FFF2-40B4-BE49-F238E27FC236}">
                  <a16:creationId xmlns:a16="http://schemas.microsoft.com/office/drawing/2014/main" id="{7195B689-969B-8109-0DFD-1DD455AB25FB}"/>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ETHICAL CONSIDERATIONS</a:t>
              </a:r>
            </a:p>
          </p:txBody>
        </p:sp>
        <p:sp>
          <p:nvSpPr>
            <p:cNvPr id="72" name="Text Placeholder 13">
              <a:extLst>
                <a:ext uri="{FF2B5EF4-FFF2-40B4-BE49-F238E27FC236}">
                  <a16:creationId xmlns:a16="http://schemas.microsoft.com/office/drawing/2014/main" id="{F480DAAD-AE8E-190D-3A0F-1AEC86FCB65F}"/>
                </a:ext>
              </a:extLst>
            </p:cNvPr>
            <p:cNvSpPr txBox="1">
              <a:spLocks/>
            </p:cNvSpPr>
            <p:nvPr/>
          </p:nvSpPr>
          <p:spPr>
            <a:xfrm>
              <a:off x="1164169" y="25650325"/>
              <a:ext cx="9173802" cy="6824597"/>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457200" indent="-457200" algn="just">
                <a:lnSpc>
                  <a:spcPct val="100000"/>
                </a:lnSpc>
                <a:buFont typeface="Arial" panose="020B0604020202020204" pitchFamily="34" charset="0"/>
                <a:buChar char="•"/>
              </a:pPr>
              <a:r>
                <a:rPr lang="en-GB" sz="3000" kern="100" dirty="0">
                  <a:effectLst/>
                  <a:latin typeface="Arial" panose="020B0604020202020204" pitchFamily="34" charset="0"/>
                  <a:ea typeface="Aptos" panose="020B0004020202020204" pitchFamily="34" charset="0"/>
                  <a:cs typeface="Arial" panose="020B0604020202020204" pitchFamily="34" charset="0"/>
                </a:rPr>
                <a:t>The study complies with strict ethical guidelines and only uses data from publicly accessible databases on the UK Government website. </a:t>
              </a:r>
            </a:p>
            <a:p>
              <a:pPr marL="457200" indent="-457200" algn="just">
                <a:lnSpc>
                  <a:spcPct val="100000"/>
                </a:lnSpc>
                <a:buFont typeface="Arial" panose="020B0604020202020204" pitchFamily="34" charset="0"/>
                <a:buChar char="•"/>
              </a:pPr>
              <a:r>
                <a:rPr lang="en-GB" sz="3000" kern="100" dirty="0">
                  <a:effectLst/>
                  <a:latin typeface="Arial" panose="020B0604020202020204" pitchFamily="34" charset="0"/>
                  <a:ea typeface="Aptos" panose="020B0004020202020204" pitchFamily="34" charset="0"/>
                  <a:cs typeface="Arial" panose="020B0604020202020204" pitchFamily="34" charset="0"/>
                </a:rPr>
                <a:t>Because of this, there are no in-person encounters during the study procedure, guaranteeing ethical compliance.</a:t>
              </a:r>
              <a:r>
                <a:rPr lang="en-GB" sz="3000" kern="100" dirty="0">
                  <a:effectLst/>
                  <a:latin typeface="Aptos" panose="020B0004020202020204" pitchFamily="34" charset="0"/>
                  <a:ea typeface="Aptos" panose="020B0004020202020204" pitchFamily="34" charset="0"/>
                  <a:cs typeface="Arial" panose="020B0604020202020204" pitchFamily="34" charset="0"/>
                </a:rPr>
                <a:t> </a:t>
              </a:r>
              <a:r>
                <a:rPr lang="en-GB" sz="3000" kern="100" dirty="0">
                  <a:effectLst/>
                  <a:latin typeface="Arial" panose="020B0604020202020204" pitchFamily="34" charset="0"/>
                  <a:ea typeface="Aptos" panose="020B0004020202020204" pitchFamily="34" charset="0"/>
                  <a:cs typeface="Arial" panose="020B0604020202020204" pitchFamily="34" charset="0"/>
                </a:rPr>
                <a:t>Moreover, complete ethical permission was gained from Leeds Beckett University, under which the study is carried out. </a:t>
              </a:r>
            </a:p>
            <a:p>
              <a:pPr marL="457200" indent="-457200" algn="just">
                <a:lnSpc>
                  <a:spcPct val="100000"/>
                </a:lnSpc>
                <a:buFont typeface="Arial" panose="020B0604020202020204" pitchFamily="34" charset="0"/>
                <a:buChar char="•"/>
              </a:pPr>
              <a:r>
                <a:rPr lang="en-GB" sz="3000" kern="100" dirty="0">
                  <a:effectLst/>
                  <a:latin typeface="Arial" panose="020B0604020202020204" pitchFamily="34" charset="0"/>
                  <a:ea typeface="Aptos" panose="020B0004020202020204" pitchFamily="34" charset="0"/>
                  <a:cs typeface="Arial" panose="020B0604020202020204" pitchFamily="34" charset="0"/>
                </a:rPr>
                <a:t>The integrity of the research process is protected, and the study complies with ethical guidelines thanks to this institutional control.</a:t>
              </a:r>
              <a:endParaRPr lang="en-GB" sz="3000" kern="100" dirty="0">
                <a:effectLst/>
                <a:latin typeface="Aptos" panose="020B0004020202020204" pitchFamily="34" charset="0"/>
                <a:ea typeface="Aptos" panose="020B00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5D40A826-13A5-1D7D-FC2A-15315CED5574}"/>
              </a:ext>
            </a:extLst>
          </p:cNvPr>
          <p:cNvGrpSpPr/>
          <p:nvPr/>
        </p:nvGrpSpPr>
        <p:grpSpPr>
          <a:xfrm>
            <a:off x="33437222" y="14335565"/>
            <a:ext cx="9546029" cy="9274181"/>
            <a:chOff x="989338" y="24729299"/>
            <a:chExt cx="9546029" cy="8258815"/>
          </a:xfrm>
        </p:grpSpPr>
        <p:sp>
          <p:nvSpPr>
            <p:cNvPr id="74" name="Rounded Rectangle 12">
              <a:extLst>
                <a:ext uri="{FF2B5EF4-FFF2-40B4-BE49-F238E27FC236}">
                  <a16:creationId xmlns:a16="http://schemas.microsoft.com/office/drawing/2014/main" id="{DAE7FDD7-2F30-1B4A-66DA-7CF0DA7149A6}"/>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75" name="TextBox 74">
              <a:extLst>
                <a:ext uri="{FF2B5EF4-FFF2-40B4-BE49-F238E27FC236}">
                  <a16:creationId xmlns:a16="http://schemas.microsoft.com/office/drawing/2014/main" id="{45F33C3D-5183-45A5-CC04-63A084C19FCB}"/>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ACKNOWLEDGEMENTS</a:t>
              </a:r>
            </a:p>
          </p:txBody>
        </p:sp>
        <p:sp>
          <p:nvSpPr>
            <p:cNvPr id="76" name="Text Placeholder 13">
              <a:extLst>
                <a:ext uri="{FF2B5EF4-FFF2-40B4-BE49-F238E27FC236}">
                  <a16:creationId xmlns:a16="http://schemas.microsoft.com/office/drawing/2014/main" id="{61C836DF-6810-1335-BEA4-8476CCC486B5}"/>
                </a:ext>
              </a:extLst>
            </p:cNvPr>
            <p:cNvSpPr txBox="1">
              <a:spLocks/>
            </p:cNvSpPr>
            <p:nvPr/>
          </p:nvSpPr>
          <p:spPr>
            <a:xfrm>
              <a:off x="1069099" y="25341276"/>
              <a:ext cx="9173802" cy="7646838"/>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lnSpc>
                  <a:spcPct val="100000"/>
                </a:lnSpc>
              </a:pPr>
              <a:r>
                <a:rPr lang="en-GB" sz="2900" kern="100" dirty="0">
                  <a:effectLst/>
                  <a:latin typeface="Aptos" panose="020B0004020202020204" pitchFamily="34" charset="0"/>
                  <a:ea typeface="Aptos" panose="020B0004020202020204" pitchFamily="34" charset="0"/>
                  <a:cs typeface="Arial" panose="020B0604020202020204" pitchFamily="34" charset="0"/>
                </a:rPr>
                <a:t>I would like to express my sincere thanks to the distinguished administration, Computer Science department faculty members and professors at Leeds Beckett University for their outstanding facilities, cutting edge labs, and consistent assistance, all of which were essential to the successful completion of this dissertation. </a:t>
              </a:r>
            </a:p>
            <a:p>
              <a:pPr algn="just">
                <a:lnSpc>
                  <a:spcPct val="100000"/>
                </a:lnSpc>
              </a:pPr>
              <a:r>
                <a:rPr lang="en-GB" sz="2900" kern="100" dirty="0">
                  <a:effectLst/>
                  <a:latin typeface="Aptos" panose="020B0004020202020204" pitchFamily="34" charset="0"/>
                  <a:ea typeface="Aptos" panose="020B0004020202020204" pitchFamily="34" charset="0"/>
                  <a:cs typeface="Arial" panose="020B0604020202020204" pitchFamily="34" charset="0"/>
                </a:rPr>
                <a:t>The sincerest thanks go to Mark Dixon, who has been an inspiration to me throughout this project with his priceless advice and steady backing. </a:t>
              </a:r>
            </a:p>
            <a:p>
              <a:pPr algn="just">
                <a:lnSpc>
                  <a:spcPct val="100000"/>
                </a:lnSpc>
              </a:pPr>
              <a:r>
                <a:rPr lang="en-GB" sz="2900" kern="100" dirty="0">
                  <a:effectLst/>
                  <a:latin typeface="Aptos" panose="020B0004020202020204" pitchFamily="34" charset="0"/>
                  <a:ea typeface="Aptos" panose="020B0004020202020204" pitchFamily="34" charset="0"/>
                  <a:cs typeface="Arial" panose="020B0604020202020204" pitchFamily="34" charset="0"/>
                </a:rPr>
                <a:t> Special thanks go out to Thalita Vergilio and Kiran Voderhobli, whose knowledgeable advice and steadfast support were crucial in helping me overcome challenges and complete the dissertation successfully. </a:t>
              </a:r>
            </a:p>
          </p:txBody>
        </p:sp>
      </p:grpSp>
      <p:grpSp>
        <p:nvGrpSpPr>
          <p:cNvPr id="77" name="Group 76">
            <a:extLst>
              <a:ext uri="{FF2B5EF4-FFF2-40B4-BE49-F238E27FC236}">
                <a16:creationId xmlns:a16="http://schemas.microsoft.com/office/drawing/2014/main" id="{98A74E9B-9918-F703-A166-1CC33E709CC3}"/>
              </a:ext>
            </a:extLst>
          </p:cNvPr>
          <p:cNvGrpSpPr/>
          <p:nvPr/>
        </p:nvGrpSpPr>
        <p:grpSpPr>
          <a:xfrm>
            <a:off x="33437221" y="23073009"/>
            <a:ext cx="9546029" cy="9314569"/>
            <a:chOff x="1147664" y="25046723"/>
            <a:chExt cx="9546029" cy="8294779"/>
          </a:xfrm>
        </p:grpSpPr>
        <p:sp>
          <p:nvSpPr>
            <p:cNvPr id="78" name="Rounded Rectangle 12">
              <a:extLst>
                <a:ext uri="{FF2B5EF4-FFF2-40B4-BE49-F238E27FC236}">
                  <a16:creationId xmlns:a16="http://schemas.microsoft.com/office/drawing/2014/main" id="{0BE3B530-CED6-6B5E-88FB-536F57216EFB}"/>
                </a:ext>
              </a:extLst>
            </p:cNvPr>
            <p:cNvSpPr/>
            <p:nvPr/>
          </p:nvSpPr>
          <p:spPr>
            <a:xfrm>
              <a:off x="1147664" y="25587444"/>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GB" sz="2800" dirty="0">
                <a:solidFill>
                  <a:schemeClr val="tx1"/>
                </a:solidFill>
                <a:effectLst/>
                <a:ea typeface="Times New Roman" panose="02020603050405020304" pitchFamily="18" charset="0"/>
              </a:endParaRPr>
            </a:p>
            <a:p>
              <a:pPr algn="just"/>
              <a:r>
                <a:rPr lang="en-GB" sz="2800" dirty="0">
                  <a:solidFill>
                    <a:schemeClr val="tx1"/>
                  </a:solidFill>
                  <a:effectLst/>
                  <a:ea typeface="Times New Roman" panose="02020603050405020304" pitchFamily="18" charset="0"/>
                </a:rPr>
                <a:t>Sameen, M.I. and Pradhan, B., 2017. Severity prediction of traffic accidents with recurrent neural networks.</a:t>
              </a:r>
            </a:p>
            <a:p>
              <a:pPr algn="just"/>
              <a:r>
                <a:rPr lang="en-GB" sz="2800" dirty="0">
                  <a:solidFill>
                    <a:schemeClr val="tx1"/>
                  </a:solidFill>
                  <a:effectLst/>
                  <a:ea typeface="Times New Roman" panose="02020603050405020304" pitchFamily="18" charset="0"/>
                </a:rPr>
                <a:t> </a:t>
              </a:r>
              <a:r>
                <a:rPr lang="en-GB" sz="2800" i="1" dirty="0">
                  <a:solidFill>
                    <a:schemeClr val="tx1"/>
                  </a:solidFill>
                  <a:effectLst/>
                  <a:ea typeface="Times New Roman" panose="02020603050405020304" pitchFamily="18" charset="0"/>
                </a:rPr>
                <a:t>Applied Sciences, 7(6), p.476.  </a:t>
              </a:r>
            </a:p>
            <a:p>
              <a:pPr algn="just"/>
              <a:endParaRPr lang="en-GB" sz="2800" dirty="0">
                <a:solidFill>
                  <a:schemeClr val="tx1"/>
                </a:solidFill>
                <a:effectLst/>
                <a:ea typeface="Times New Roman" panose="02020603050405020304" pitchFamily="18" charset="0"/>
              </a:endParaRPr>
            </a:p>
            <a:p>
              <a:pPr algn="just"/>
              <a:r>
                <a:rPr lang="en-GB" sz="2800" dirty="0">
                  <a:solidFill>
                    <a:schemeClr val="tx1"/>
                  </a:solidFill>
                  <a:effectLst/>
                  <a:ea typeface="Times New Roman" panose="02020603050405020304" pitchFamily="18" charset="0"/>
                </a:rPr>
                <a:t>Shaadan, N., Suhaimi, M.A., Hazmir, M.I. and Hamzah, E.N., 2021, July. Road accidents analytics with data visualization: a case study in Shah Alam Malaysia. In Journal of Physics: Conference Series (Vol. 1988, No. 1, p. 012043). IOP Publishing. </a:t>
              </a:r>
            </a:p>
            <a:p>
              <a:pPr algn="just"/>
              <a:endParaRPr lang="en-GB" sz="2800" dirty="0">
                <a:solidFill>
                  <a:schemeClr val="tx1"/>
                </a:solidFill>
                <a:effectLst/>
                <a:ea typeface="Times New Roman" panose="02020603050405020304" pitchFamily="18" charset="0"/>
              </a:endParaRPr>
            </a:p>
            <a:p>
              <a:pPr algn="just"/>
              <a:r>
                <a:rPr lang="en-GB" sz="2800" dirty="0">
                  <a:solidFill>
                    <a:schemeClr val="tx1"/>
                  </a:solidFill>
                  <a:effectLst/>
                  <a:ea typeface="Times New Roman" panose="02020603050405020304" pitchFamily="18" charset="0"/>
                </a:rPr>
                <a:t>Jia, R., Khadka, A. and Kim, I., 2018. Traffic crash analysis with point-of-interest spatial clustering. Accident Analysis &amp; Prevention, 121, pp.223-230. </a:t>
              </a:r>
            </a:p>
            <a:p>
              <a:pPr algn="just"/>
              <a:endParaRPr lang="en-GB" sz="2800" dirty="0">
                <a:solidFill>
                  <a:schemeClr val="tx1"/>
                </a:solidFill>
                <a:effectLst/>
                <a:ea typeface="Times New Roman" panose="02020603050405020304" pitchFamily="18" charset="0"/>
              </a:endParaRPr>
            </a:p>
            <a:p>
              <a:pPr algn="just"/>
              <a:r>
                <a:rPr lang="en-GB" sz="2800" dirty="0">
                  <a:solidFill>
                    <a:schemeClr val="tx1"/>
                  </a:solidFill>
                  <a:effectLst/>
                  <a:ea typeface="Times New Roman" panose="02020603050405020304" pitchFamily="18" charset="0"/>
                </a:rPr>
                <a:t>Sakib, A., Ismail, S.A., Sarkan, H., Azmi, A. and Mohd Yusop, O., 2019. Analyzing traffic accident and casualty trend using data visualization. In Recent Trends in Data Science and Soft Computing: Proceedings of the 3rd International Conference of Reliable Information and Communication Technology (IRICT 2018) (pp. 84-94). Springer International Publishing. </a:t>
              </a:r>
            </a:p>
            <a:p>
              <a:pPr algn="just"/>
              <a:endParaRPr lang="en-GB" sz="2800" dirty="0">
                <a:solidFill>
                  <a:schemeClr val="tx1"/>
                </a:solidFill>
                <a:effectLst/>
                <a:ea typeface="Times New Roman" panose="02020603050405020304" pitchFamily="18" charset="0"/>
              </a:endParaRPr>
            </a:p>
            <a:p>
              <a:pPr algn="just"/>
              <a:endParaRPr lang="en-US" sz="2800" dirty="0">
                <a:solidFill>
                  <a:schemeClr val="tx1"/>
                </a:solidFill>
              </a:endParaRPr>
            </a:p>
          </p:txBody>
        </p:sp>
        <p:sp>
          <p:nvSpPr>
            <p:cNvPr id="79" name="TextBox 78">
              <a:extLst>
                <a:ext uri="{FF2B5EF4-FFF2-40B4-BE49-F238E27FC236}">
                  <a16:creationId xmlns:a16="http://schemas.microsoft.com/office/drawing/2014/main" id="{8DA61912-F647-6217-238D-E9138732E700}"/>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REFERENCES</a:t>
              </a:r>
            </a:p>
          </p:txBody>
        </p:sp>
        <p:sp>
          <p:nvSpPr>
            <p:cNvPr id="80" name="Text Placeholder 13">
              <a:extLst>
                <a:ext uri="{FF2B5EF4-FFF2-40B4-BE49-F238E27FC236}">
                  <a16:creationId xmlns:a16="http://schemas.microsoft.com/office/drawing/2014/main" id="{6EBBA389-AACD-4E5A-1829-8D091A942EE0}"/>
                </a:ext>
              </a:extLst>
            </p:cNvPr>
            <p:cNvSpPr txBox="1">
              <a:spLocks/>
            </p:cNvSpPr>
            <p:nvPr/>
          </p:nvSpPr>
          <p:spPr>
            <a:xfrm>
              <a:off x="1164169" y="25650325"/>
              <a:ext cx="9173802" cy="1052468"/>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endParaRPr lang="en-GB" dirty="0"/>
            </a:p>
          </p:txBody>
        </p:sp>
      </p:grpSp>
      <p:pic>
        <p:nvPicPr>
          <p:cNvPr id="81" name="Picture 10" descr="Leeds Beckett Library (@BeckettLibrary) / Twitter">
            <a:extLst>
              <a:ext uri="{FF2B5EF4-FFF2-40B4-BE49-F238E27FC236}">
                <a16:creationId xmlns:a16="http://schemas.microsoft.com/office/drawing/2014/main" id="{4571F81A-56BD-B184-8553-46BAC27B0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229" y="251108"/>
            <a:ext cx="3269987" cy="3269987"/>
          </a:xfrm>
          <a:prstGeom prst="rect">
            <a:avLst/>
          </a:prstGeom>
          <a:noFill/>
          <a:extLst>
            <a:ext uri="{909E8E84-426E-40DD-AFC4-6F175D3DCCD1}">
              <a14:hiddenFill xmlns:a14="http://schemas.microsoft.com/office/drawing/2010/main">
                <a:solidFill>
                  <a:srgbClr val="FFFFFF"/>
                </a:solidFill>
              </a14:hiddenFill>
            </a:ext>
          </a:extLst>
        </p:spPr>
      </p:pic>
      <p:sp>
        <p:nvSpPr>
          <p:cNvPr id="82" name="Text Placeholder 23">
            <a:extLst>
              <a:ext uri="{FF2B5EF4-FFF2-40B4-BE49-F238E27FC236}">
                <a16:creationId xmlns:a16="http://schemas.microsoft.com/office/drawing/2014/main" id="{438CF0AF-3077-C37B-29AC-3B364CB7BDD9}"/>
              </a:ext>
            </a:extLst>
          </p:cNvPr>
          <p:cNvSpPr txBox="1">
            <a:spLocks/>
          </p:cNvSpPr>
          <p:nvPr/>
        </p:nvSpPr>
        <p:spPr>
          <a:xfrm>
            <a:off x="352456" y="3521095"/>
            <a:ext cx="5856051" cy="9233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l"/>
            <a:r>
              <a:rPr lang="en-GB" sz="3000" dirty="0"/>
              <a:t>SCHOOL OF BUILT ENVIRONMENT, ENGINEERING AND COMPUTING</a:t>
            </a:r>
          </a:p>
        </p:txBody>
      </p:sp>
      <p:sp>
        <p:nvSpPr>
          <p:cNvPr id="85" name="Text Placeholder 3">
            <a:extLst>
              <a:ext uri="{FF2B5EF4-FFF2-40B4-BE49-F238E27FC236}">
                <a16:creationId xmlns:a16="http://schemas.microsoft.com/office/drawing/2014/main" id="{00E88A70-513C-757D-33AD-446DF54EF45B}"/>
              </a:ext>
            </a:extLst>
          </p:cNvPr>
          <p:cNvSpPr txBox="1">
            <a:spLocks/>
          </p:cNvSpPr>
          <p:nvPr/>
        </p:nvSpPr>
        <p:spPr>
          <a:xfrm>
            <a:off x="8844134" y="1345168"/>
            <a:ext cx="23373169" cy="2769989"/>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72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defRPr/>
            </a:pPr>
            <a:r>
              <a:rPr lang="en-GB" sz="8000" b="1" kern="100" dirty="0">
                <a:effectLst/>
                <a:latin typeface="Aptos" panose="020B0004020202020204" pitchFamily="34" charset="0"/>
                <a:ea typeface="Aptos" panose="020B0004020202020204" pitchFamily="34" charset="0"/>
                <a:cs typeface="Arial" panose="020B0604020202020204" pitchFamily="34" charset="0"/>
              </a:rPr>
              <a:t>Visualisation of Road Traffic Accidents in the UK</a:t>
            </a:r>
            <a:endParaRPr lang="en-GB" sz="8000"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gn="ctr"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endParaRPr kumimoji="0" lang="en-US" sz="80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6" name="Text Placeholder 25">
            <a:extLst>
              <a:ext uri="{FF2B5EF4-FFF2-40B4-BE49-F238E27FC236}">
                <a16:creationId xmlns:a16="http://schemas.microsoft.com/office/drawing/2014/main" id="{8B8AE16B-FF57-AA9E-2A21-DED311D782B2}"/>
              </a:ext>
            </a:extLst>
          </p:cNvPr>
          <p:cNvSpPr txBox="1">
            <a:spLocks/>
          </p:cNvSpPr>
          <p:nvPr/>
        </p:nvSpPr>
        <p:spPr>
          <a:xfrm>
            <a:off x="8943526" y="3066735"/>
            <a:ext cx="23076381" cy="7571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ctr"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MSc  Data Science</a:t>
            </a:r>
          </a:p>
        </p:txBody>
      </p:sp>
      <p:sp>
        <p:nvSpPr>
          <p:cNvPr id="87" name="Text Placeholder 2">
            <a:extLst>
              <a:ext uri="{FF2B5EF4-FFF2-40B4-BE49-F238E27FC236}">
                <a16:creationId xmlns:a16="http://schemas.microsoft.com/office/drawing/2014/main" id="{142EA013-5CAB-9779-DF33-DD3EDB8AA296}"/>
              </a:ext>
            </a:extLst>
          </p:cNvPr>
          <p:cNvSpPr txBox="1">
            <a:spLocks/>
          </p:cNvSpPr>
          <p:nvPr/>
        </p:nvSpPr>
        <p:spPr>
          <a:xfrm>
            <a:off x="33722840" y="1557770"/>
            <a:ext cx="9262034"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Name: </a:t>
            </a:r>
            <a:r>
              <a:rPr lang="en-US" dirty="0">
                <a:solidFill>
                  <a:sysClr val="window" lastClr="FFFFFF"/>
                </a:solidFill>
                <a:latin typeface="Calibri Light" panose="020F0302020204030204"/>
              </a:rPr>
              <a:t>Suman Muthukumaran</a:t>
            </a:r>
            <a:endPar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8" name="Text Placeholder 2">
            <a:extLst>
              <a:ext uri="{FF2B5EF4-FFF2-40B4-BE49-F238E27FC236}">
                <a16:creationId xmlns:a16="http://schemas.microsoft.com/office/drawing/2014/main" id="{8D8BA2B7-7212-EEEF-7F9D-967F2CBFCBAF}"/>
              </a:ext>
            </a:extLst>
          </p:cNvPr>
          <p:cNvSpPr txBox="1">
            <a:spLocks/>
          </p:cNvSpPr>
          <p:nvPr/>
        </p:nvSpPr>
        <p:spPr>
          <a:xfrm>
            <a:off x="33722840" y="3035753"/>
            <a:ext cx="9711159"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rPr>
              <a:t>Supervisor: Mark Dixon</a:t>
            </a:r>
          </a:p>
        </p:txBody>
      </p:sp>
      <p:pic>
        <p:nvPicPr>
          <p:cNvPr id="2" name="Picture 1">
            <a:extLst>
              <a:ext uri="{FF2B5EF4-FFF2-40B4-BE49-F238E27FC236}">
                <a16:creationId xmlns:a16="http://schemas.microsoft.com/office/drawing/2014/main" id="{3B6B4FE5-208E-853A-A619-2C51657D0F6F}"/>
              </a:ext>
            </a:extLst>
          </p:cNvPr>
          <p:cNvPicPr>
            <a:picLocks noChangeAspect="1"/>
          </p:cNvPicPr>
          <p:nvPr/>
        </p:nvPicPr>
        <p:blipFill>
          <a:blip r:embed="rId4"/>
          <a:stretch>
            <a:fillRect/>
          </a:stretch>
        </p:blipFill>
        <p:spPr>
          <a:xfrm>
            <a:off x="1222983" y="7779952"/>
            <a:ext cx="9893467" cy="6883384"/>
          </a:xfrm>
          <a:prstGeom prst="rect">
            <a:avLst/>
          </a:prstGeom>
        </p:spPr>
      </p:pic>
      <p:pic>
        <p:nvPicPr>
          <p:cNvPr id="4" name="Picture 3">
            <a:extLst>
              <a:ext uri="{FF2B5EF4-FFF2-40B4-BE49-F238E27FC236}">
                <a16:creationId xmlns:a16="http://schemas.microsoft.com/office/drawing/2014/main" id="{FFBD9174-AAA6-38A3-4F3F-C41D2B32A20B}"/>
              </a:ext>
            </a:extLst>
          </p:cNvPr>
          <p:cNvPicPr>
            <a:picLocks noChangeAspect="1"/>
          </p:cNvPicPr>
          <p:nvPr/>
        </p:nvPicPr>
        <p:blipFill>
          <a:blip r:embed="rId5"/>
          <a:stretch>
            <a:fillRect/>
          </a:stretch>
        </p:blipFill>
        <p:spPr>
          <a:xfrm>
            <a:off x="22730578" y="12626502"/>
            <a:ext cx="9545052" cy="5855082"/>
          </a:xfrm>
          <a:prstGeom prst="rect">
            <a:avLst/>
          </a:prstGeom>
        </p:spPr>
      </p:pic>
      <p:sp>
        <p:nvSpPr>
          <p:cNvPr id="7" name="TextBox 6">
            <a:extLst>
              <a:ext uri="{FF2B5EF4-FFF2-40B4-BE49-F238E27FC236}">
                <a16:creationId xmlns:a16="http://schemas.microsoft.com/office/drawing/2014/main" id="{818DF920-7C75-6F4C-3649-3C6D90F9AA18}"/>
              </a:ext>
            </a:extLst>
          </p:cNvPr>
          <p:cNvSpPr txBox="1"/>
          <p:nvPr/>
        </p:nvSpPr>
        <p:spPr>
          <a:xfrm>
            <a:off x="12080160" y="5983773"/>
            <a:ext cx="9173802" cy="11418510"/>
          </a:xfrm>
          <a:prstGeom prst="rect">
            <a:avLst/>
          </a:prstGeom>
          <a:noFill/>
        </p:spPr>
        <p:txBody>
          <a:bodyPr wrap="square">
            <a:spAutoFit/>
          </a:bodyPr>
          <a:lstStyle/>
          <a:p>
            <a:pPr marL="457200" indent="-457200">
              <a:buFont typeface="Arial" panose="020B0604020202020204" pitchFamily="34" charset="0"/>
              <a:buChar char="•"/>
            </a:pPr>
            <a:r>
              <a:rPr lang="en-GB" sz="3200" dirty="0">
                <a:effectLst/>
                <a:ea typeface="Aptos" panose="020B0004020202020204" pitchFamily="34" charset="0"/>
              </a:rPr>
              <a:t>Sameen and Pradhan, 2017 provides a deep learning model that uses a Recurrent Neural Network (RNN) and 1130 accident records from 2009 to 2015 to forecast </a:t>
            </a:r>
            <a:r>
              <a:rPr lang="en-GB" sz="3200" dirty="0">
                <a:ea typeface="Aptos" panose="020B0004020202020204" pitchFamily="34" charset="0"/>
              </a:rPr>
              <a:t>Accident Severity Data.</a:t>
            </a:r>
          </a:p>
          <a:p>
            <a:endParaRPr lang="en-GB" sz="3200" dirty="0">
              <a:ea typeface="Aptos" panose="020B0004020202020204" pitchFamily="34" charset="0"/>
            </a:endParaRPr>
          </a:p>
          <a:p>
            <a:pPr marL="457200" indent="-457200">
              <a:buFont typeface="Arial" panose="020B0604020202020204" pitchFamily="34" charset="0"/>
              <a:buChar char="•"/>
            </a:pPr>
            <a:r>
              <a:rPr lang="en-GB" sz="3200" dirty="0">
                <a:ea typeface="Aptos" panose="020B0004020202020204" pitchFamily="34" charset="0"/>
              </a:rPr>
              <a:t>Shaadan et al. (2021) investigated traffic incidents in Shah Alam, Malaysia and found that accidents happening more frequently in Selangor, and they happen most often during rush hour.</a:t>
            </a:r>
          </a:p>
          <a:p>
            <a:endParaRPr lang="en-GB" sz="3200" dirty="0">
              <a:ea typeface="Aptos" panose="020B0004020202020204" pitchFamily="34" charset="0"/>
            </a:endParaRPr>
          </a:p>
          <a:p>
            <a:pPr marL="457200" indent="-457200">
              <a:buFont typeface="Arial" panose="020B0604020202020204" pitchFamily="34" charset="0"/>
              <a:buChar char="•"/>
            </a:pPr>
            <a:r>
              <a:rPr lang="en-US" sz="3200" dirty="0"/>
              <a:t>Jia et al. (2018) through spatial clustering technique found that whereas crowded places with public facilities may make driving more dangerous and cause more accidents.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According to Sakib et al. (2019), driving beyond the speed limit, age, location, environmental variables, and road types are some of the elements that contribute to traffic accidents and casualties and most incidents happened on dry, single-carrier ways, metropolitan locations, pleasant weather, and speed restrictions of less than 30 mph</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889270800"/>
      </p:ext>
    </p:extLst>
  </p:cSld>
  <p:clrMapOvr>
    <a:masterClrMapping/>
  </p:clrMapOvr>
  <mc:AlternateContent xmlns:mc="http://schemas.openxmlformats.org/markup-compatibility/2006" xmlns:p14="http://schemas.microsoft.com/office/powerpoint/2010/main">
    <mc:Choice Requires="p14">
      <p:transition spd="slow" p14:dur="2000" advTm="666500"/>
    </mc:Choice>
    <mc:Fallback xmlns="">
      <p:transition spd="slow" advTm="6665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A24C-E610-871F-07D6-92B856198D3A}"/>
              </a:ext>
            </a:extLst>
          </p:cNvPr>
          <p:cNvSpPr>
            <a:spLocks noGrp="1"/>
          </p:cNvSpPr>
          <p:nvPr>
            <p:ph type="title"/>
          </p:nvPr>
        </p:nvSpPr>
        <p:spPr/>
        <p:txBody>
          <a:bodyPr vert="horz" lIns="91440" tIns="45720" rIns="91440" bIns="45720" rtlCol="0" anchor="t">
            <a:normAutofit/>
          </a:bodyPr>
          <a:lstStyle/>
          <a:p>
            <a:r>
              <a:rPr lang="en-US" sz="15800" dirty="0"/>
              <a:t>Presentation Link : </a:t>
            </a:r>
            <a:endParaRPr lang="en-US" sz="4000"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D5945286-927F-A940-FE98-62D3AD7902F3}"/>
              </a:ext>
            </a:extLst>
          </p:cNvPr>
          <p:cNvSpPr>
            <a:spLocks noGrp="1"/>
          </p:cNvSpPr>
          <p:nvPr>
            <p:ph idx="1"/>
          </p:nvPr>
        </p:nvSpPr>
        <p:spPr>
          <a:xfrm>
            <a:off x="2023607" y="6337851"/>
            <a:ext cx="37856160" cy="20886422"/>
          </a:xfrm>
        </p:spPr>
        <p:txBody>
          <a:bodyPr/>
          <a:lstStyle/>
          <a:p>
            <a:r>
              <a:rPr lang="en-US" dirty="0"/>
              <a:t>Product Link : </a:t>
            </a:r>
            <a:r>
              <a:rPr lang="en-GB" dirty="0"/>
              <a:t> </a:t>
            </a:r>
            <a:r>
              <a:rPr lang="en-GB" dirty="0">
                <a:hlinkClick r:id="rId2"/>
              </a:rPr>
              <a:t>77338335_tableau.twb</a:t>
            </a:r>
            <a:endParaRPr lang="en-US" dirty="0"/>
          </a:p>
          <a:p>
            <a:r>
              <a:rPr lang="en-US" dirty="0"/>
              <a:t>Data : </a:t>
            </a:r>
            <a:r>
              <a:rPr lang="en-GB" dirty="0">
                <a:hlinkClick r:id="rId3"/>
              </a:rPr>
              <a:t>Data</a:t>
            </a:r>
            <a:endParaRPr lang="en-GB" dirty="0"/>
          </a:p>
          <a:p>
            <a:r>
              <a:rPr lang="en-GB" dirty="0"/>
              <a:t>Video : </a:t>
            </a:r>
            <a:r>
              <a:rPr lang="en-GB" dirty="0">
                <a:hlinkClick r:id="rId4"/>
              </a:rPr>
              <a:t>77338335.mp4</a:t>
            </a:r>
            <a:endParaRPr lang="en-US" dirty="0"/>
          </a:p>
        </p:txBody>
      </p:sp>
    </p:spTree>
    <p:extLst>
      <p:ext uri="{BB962C8B-B14F-4D97-AF65-F5344CB8AC3E}">
        <p14:creationId xmlns:p14="http://schemas.microsoft.com/office/powerpoint/2010/main" val="2056140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517</TotalTime>
  <Words>1134</Words>
  <Application>Microsoft Macintosh PowerPoint</Application>
  <PresentationFormat>Custom</PresentationFormat>
  <Paragraphs>63</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Yu Gothic Light</vt:lpstr>
      <vt:lpstr>Aptos</vt:lpstr>
      <vt:lpstr>Arial</vt:lpstr>
      <vt:lpstr>Calibri</vt:lpstr>
      <vt:lpstr>Calibri Light</vt:lpstr>
      <vt:lpstr>Times New Roman</vt:lpstr>
      <vt:lpstr>Office Theme</vt:lpstr>
      <vt:lpstr>PowerPoint Presentation</vt:lpstr>
      <vt:lpstr>Presentation Link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Vergilio</dc:creator>
  <cp:lastModifiedBy>Muthukumaran, Suman (Student)</cp:lastModifiedBy>
  <cp:revision>4</cp:revision>
  <dcterms:created xsi:type="dcterms:W3CDTF">2022-07-12T12:27:26Z</dcterms:created>
  <dcterms:modified xsi:type="dcterms:W3CDTF">2024-05-08T21:47:30Z</dcterms:modified>
</cp:coreProperties>
</file>