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ial Bold" charset="1" panose="020B0802020202020204"/>
      <p:regular r:id="rId22"/>
    </p:embeddedFont>
    <p:embeddedFont>
      <p:font typeface="Calibri (MS)" charset="1" panose="020F0502020204030204"/>
      <p:regular r:id="rId23"/>
    </p:embeddedFont>
    <p:embeddedFont>
      <p:font typeface="ITC Franklin Gothic LT" charset="1" panose="020B0504030503020204"/>
      <p:regular r:id="rId24"/>
    </p:embeddedFont>
    <p:embeddedFont>
      <p:font typeface="Open Sans" charset="1" panose="020B06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SumangalChhetri/SmartPantry-AI-Project" TargetMode="External" Type="http://schemas.openxmlformats.org/officeDocument/2006/relationships/hyperlink"/><Relationship Id="rId4" Target="https://github.com/SumangalChhetri/SmartPantry-AI-Project"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jpeg" Type="http://schemas.openxmlformats.org/officeDocument/2006/relationships/image"/><Relationship Id="rId4"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669801" y="4628646"/>
            <a:ext cx="16948398" cy="5007224"/>
            <a:chOff x="0" y="0"/>
            <a:chExt cx="22597864" cy="6676298"/>
          </a:xfrm>
        </p:grpSpPr>
        <p:sp>
          <p:nvSpPr>
            <p:cNvPr name="Freeform 11" id="11"/>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2" id="12"/>
          <p:cNvGrpSpPr/>
          <p:nvPr/>
        </p:nvGrpSpPr>
        <p:grpSpPr>
          <a:xfrm rot="0">
            <a:off x="2038662" y="2732452"/>
            <a:ext cx="13716000" cy="1816608"/>
            <a:chOff x="0" y="0"/>
            <a:chExt cx="18288000" cy="2422144"/>
          </a:xfrm>
        </p:grpSpPr>
        <p:sp>
          <p:nvSpPr>
            <p:cNvPr name="Freeform 13" id="13"/>
            <p:cNvSpPr/>
            <p:nvPr/>
          </p:nvSpPr>
          <p:spPr>
            <a:xfrm flipH="false" flipV="false" rot="0">
              <a:off x="0" y="0"/>
              <a:ext cx="18288000" cy="2422144"/>
            </a:xfrm>
            <a:custGeom>
              <a:avLst/>
              <a:gdLst/>
              <a:ahLst/>
              <a:cxnLst/>
              <a:rect r="r" b="b" t="t" l="l"/>
              <a:pathLst>
                <a:path h="2422144" w="18288000">
                  <a:moveTo>
                    <a:pt x="0" y="0"/>
                  </a:moveTo>
                  <a:lnTo>
                    <a:pt x="18288000" y="0"/>
                  </a:lnTo>
                  <a:lnTo>
                    <a:pt x="18288000" y="2422144"/>
                  </a:lnTo>
                  <a:lnTo>
                    <a:pt x="0" y="2422144"/>
                  </a:lnTo>
                  <a:close/>
                </a:path>
              </a:pathLst>
            </a:custGeom>
            <a:solidFill>
              <a:srgbClr val="000000">
                <a:alpha val="0"/>
              </a:srgbClr>
            </a:solidFill>
          </p:spPr>
        </p:sp>
        <p:sp>
          <p:nvSpPr>
            <p:cNvPr name="TextBox 14" id="14"/>
            <p:cNvSpPr txBox="true"/>
            <p:nvPr/>
          </p:nvSpPr>
          <p:spPr>
            <a:xfrm>
              <a:off x="0" y="-104775"/>
              <a:ext cx="18288000" cy="2526919"/>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SMARTPANTRY - RECIPE PREPARATION AGENT</a:t>
              </a:r>
            </a:p>
          </p:txBody>
        </p:sp>
      </p:grpSp>
      <p:sp>
        <p:nvSpPr>
          <p:cNvPr name="TextBox 15" id="15"/>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b="true">
                <a:solidFill>
                  <a:srgbClr val="1482AC"/>
                </a:solidFill>
                <a:latin typeface="Arial Bold"/>
                <a:ea typeface="Arial Bold"/>
                <a:cs typeface="Arial Bold"/>
                <a:sym typeface="Arial Bold"/>
              </a:rPr>
              <a:t>IBM HACKATHON PROJECT</a:t>
            </a:r>
          </a:p>
        </p:txBody>
      </p:sp>
      <p:sp>
        <p:nvSpPr>
          <p:cNvPr name="TextBox 16" id="16"/>
          <p:cNvSpPr txBox="true"/>
          <p:nvPr/>
        </p:nvSpPr>
        <p:spPr>
          <a:xfrm rot="0">
            <a:off x="3940110" y="5954086"/>
            <a:ext cx="11787394" cy="2809875"/>
          </a:xfrm>
          <a:prstGeom prst="rect">
            <a:avLst/>
          </a:prstGeom>
        </p:spPr>
        <p:txBody>
          <a:bodyPr anchor="t" rtlCol="false" tIns="0" lIns="0" bIns="0" rIns="0">
            <a:spAutoFit/>
          </a:bodyPr>
          <a:lstStyle/>
          <a:p>
            <a:pPr algn="l">
              <a:lnSpc>
                <a:spcPts val="3600"/>
              </a:lnSpc>
            </a:pPr>
            <a:r>
              <a:rPr lang="en-US" sz="3000" b="true">
                <a:solidFill>
                  <a:srgbClr val="1482AC"/>
                </a:solidFill>
                <a:latin typeface="Arial Bold"/>
                <a:ea typeface="Arial Bold"/>
                <a:cs typeface="Arial Bold"/>
                <a:sym typeface="Arial Bold"/>
              </a:rPr>
              <a:t>Presented By:</a:t>
            </a:r>
          </a:p>
          <a:p>
            <a:pPr algn="l">
              <a:lnSpc>
                <a:spcPts val="3600"/>
              </a:lnSpc>
            </a:pPr>
            <a:r>
              <a:rPr lang="en-US" sz="3000" b="true">
                <a:solidFill>
                  <a:srgbClr val="1482AC"/>
                </a:solidFill>
                <a:latin typeface="Arial Bold"/>
                <a:ea typeface="Arial Bold"/>
                <a:cs typeface="Arial Bold"/>
                <a:sym typeface="Arial Bold"/>
              </a:rPr>
              <a:t>Student name : Sumangal Chhetri</a:t>
            </a:r>
          </a:p>
          <a:p>
            <a:pPr algn="l">
              <a:lnSpc>
                <a:spcPts val="3600"/>
              </a:lnSpc>
            </a:pPr>
            <a:r>
              <a:rPr lang="en-US" sz="3000" b="true">
                <a:solidFill>
                  <a:srgbClr val="1482AC"/>
                </a:solidFill>
                <a:latin typeface="Arial Bold"/>
                <a:ea typeface="Arial Bold"/>
                <a:cs typeface="Arial Bold"/>
                <a:sym typeface="Arial Bold"/>
              </a:rPr>
              <a:t>College Name &amp; Department : Siliguri Institute of Technology ,    Computer Science and Engineering.</a:t>
            </a:r>
          </a:p>
          <a:p>
            <a:pPr algn="l">
              <a:lnSpc>
                <a:spcPts val="3600"/>
              </a:lnSpc>
            </a:pPr>
          </a:p>
          <a:p>
            <a:pPr algn="l">
              <a:lnSpc>
                <a:spcPts val="36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4690463" y="3684090"/>
            <a:ext cx="8189605" cy="5972775"/>
          </a:xfrm>
          <a:custGeom>
            <a:avLst/>
            <a:gdLst/>
            <a:ahLst/>
            <a:cxnLst/>
            <a:rect r="r" b="b" t="t" l="l"/>
            <a:pathLst>
              <a:path h="5972775" w="8189605">
                <a:moveTo>
                  <a:pt x="0" y="0"/>
                </a:moveTo>
                <a:lnTo>
                  <a:pt x="8189605" y="0"/>
                </a:lnTo>
                <a:lnTo>
                  <a:pt x="8189605" y="5972775"/>
                </a:lnTo>
                <a:lnTo>
                  <a:pt x="0" y="5972775"/>
                </a:lnTo>
                <a:lnTo>
                  <a:pt x="0" y="0"/>
                </a:lnTo>
                <a:close/>
              </a:path>
            </a:pathLst>
          </a:custGeom>
          <a:blipFill>
            <a:blip r:embed="rId3"/>
            <a:stretch>
              <a:fillRect l="0" t="-1504" r="0" b="-1504"/>
            </a:stretch>
          </a:blipFill>
        </p:spPr>
      </p:sp>
      <p:sp>
        <p:nvSpPr>
          <p:cNvPr name="TextBox 14" id="14"/>
          <p:cNvSpPr txBox="true"/>
          <p:nvPr/>
        </p:nvSpPr>
        <p:spPr>
          <a:xfrm rot="0">
            <a:off x="4159853" y="2299068"/>
            <a:ext cx="5722698" cy="779115"/>
          </a:xfrm>
          <a:prstGeom prst="rect">
            <a:avLst/>
          </a:prstGeom>
        </p:spPr>
        <p:txBody>
          <a:bodyPr anchor="t" rtlCol="false" tIns="0" lIns="0" bIns="0" rIns="0">
            <a:spAutoFit/>
          </a:bodyPr>
          <a:lstStyle/>
          <a:p>
            <a:pPr algn="l">
              <a:lnSpc>
                <a:spcPts val="5040"/>
              </a:lnSpc>
            </a:pPr>
            <a:r>
              <a:rPr lang="en-US" sz="4200">
                <a:solidFill>
                  <a:srgbClr val="2683C6"/>
                </a:solidFill>
                <a:latin typeface="Calibri (MS)"/>
                <a:ea typeface="Calibri (MS)"/>
                <a:cs typeface="Calibri (MS)"/>
                <a:sym typeface="Calibri (MS)"/>
              </a:rPr>
              <a:t>Deployed AI Agent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33350"/>
              <a:ext cx="22059230" cy="9479998"/>
            </a:xfrm>
            <a:prstGeom prst="rect">
              <a:avLst/>
            </a:prstGeom>
          </p:spPr>
          <p:txBody>
            <a:bodyPr anchor="ctr" rtlCol="false" tIns="0" lIns="0" bIns="0" rIns="0"/>
            <a:lstStyle/>
            <a:p>
              <a:pPr algn="l">
                <a:lnSpc>
                  <a:spcPts val="5544"/>
                </a:lnSpc>
              </a:pP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a:t>
              </a:r>
              <a:r>
                <a:rPr lang="en-US" sz="4200">
                  <a:solidFill>
                    <a:srgbClr val="404040"/>
                  </a:solidFill>
                  <a:latin typeface="Calibri (MS)"/>
                  <a:ea typeface="Calibri (MS)"/>
                  <a:cs typeface="Calibri (MS)"/>
                  <a:sym typeface="Calibri (MS)"/>
                </a:rPr>
                <a:t>The agent generates personalized recipes and suggests smart substitutions using available ingredients.</a:t>
              </a:r>
            </a:p>
            <a:p>
              <a:pPr algn="l">
                <a:lnSpc>
                  <a:spcPts val="5544"/>
                </a:lnSpc>
              </a:pP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It saves time by automating meal planning and reduces food waste through efficient ingredient utilization.</a:t>
              </a:r>
            </a:p>
            <a:p>
              <a:pPr algn="l">
                <a:lnSpc>
                  <a:spcPts val="5544"/>
                </a:lnSpc>
              </a:pP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SmartPantry enhances cooking experience, promotes sustainability, and makes home cooking accessible to everyone.</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GitHub Link</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a:lnSpc>
                  <a:spcPts val="3366"/>
                </a:lnSpc>
              </a:pPr>
            </a:p>
            <a:p>
              <a:pPr algn="l">
                <a:lnSpc>
                  <a:spcPts val="3366"/>
                </a:lnSpc>
              </a:pPr>
            </a:p>
            <a:p>
              <a:pPr algn="l">
                <a:lnSpc>
                  <a:spcPts val="3366"/>
                </a:lnSpc>
              </a:pPr>
              <a:r>
                <a:rPr lang="en-US" sz="2550">
                  <a:solidFill>
                    <a:srgbClr val="404040"/>
                  </a:solidFill>
                  <a:latin typeface="ITC Franklin Gothic LT"/>
                  <a:ea typeface="ITC Franklin Gothic LT"/>
                  <a:cs typeface="ITC Franklin Gothic LT"/>
                  <a:sym typeface="ITC Franklin Gothic LT"/>
                </a:rPr>
                <a:t>@github link:     </a:t>
              </a:r>
              <a:r>
                <a:rPr lang="en-US" sz="2550" u="sng">
                  <a:solidFill>
                    <a:srgbClr val="404040"/>
                  </a:solidFill>
                  <a:latin typeface="ITC Franklin Gothic LT"/>
                  <a:ea typeface="ITC Franklin Gothic LT"/>
                  <a:cs typeface="ITC Franklin Gothic LT"/>
                  <a:sym typeface="ITC Franklin Gothic LT"/>
                  <a:hlinkClick r:id="rId3" tooltip="https://github.com/SumangalChhetri/SmartPantry-AI-Project"/>
                </a:rPr>
                <a:t>https://github.com/SumangalChhetri/SmartP</a:t>
              </a:r>
              <a:r>
                <a:rPr lang="en-US" sz="2550" u="sng">
                  <a:solidFill>
                    <a:srgbClr val="404040"/>
                  </a:solidFill>
                  <a:latin typeface="ITC Franklin Gothic LT"/>
                  <a:ea typeface="ITC Franklin Gothic LT"/>
                  <a:cs typeface="ITC Franklin Gothic LT"/>
                  <a:sym typeface="ITC Franklin Gothic LT"/>
                  <a:hlinkClick r:id="rId4" tooltip="https://github.com/SumangalChhetri/SmartPantry-AI-Project"/>
                </a:rPr>
                <a:t>antry-AI-Project</a:t>
              </a:r>
            </a:p>
            <a:p>
              <a:pPr algn="l">
                <a:lnSpc>
                  <a:spcPts val="3366"/>
                </a:lnSpc>
              </a:pP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Project Features:</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 Complete source code with documentation</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 Jupyter notebook with AI implementation</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 Streamlit web application</a:t>
              </a:r>
            </a:p>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 Comprehensive datasets (groceries &amp; recipes)</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 IBM Granite model simulation</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953039"/>
            <a:ext cx="16544422" cy="7009986"/>
            <a:chOff x="0" y="0"/>
            <a:chExt cx="22059230" cy="9346648"/>
          </a:xfrm>
        </p:grpSpPr>
        <p:sp>
          <p:nvSpPr>
            <p:cNvPr name="Freeform 11" id="11"/>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2" id="12"/>
            <p:cNvSpPr txBox="true"/>
            <p:nvPr/>
          </p:nvSpPr>
          <p:spPr>
            <a:xfrm>
              <a:off x="0" y="-133350"/>
              <a:ext cx="22059230" cy="9479998"/>
            </a:xfrm>
            <a:prstGeom prst="rect">
              <a:avLst/>
            </a:prstGeom>
          </p:spPr>
          <p:txBody>
            <a:bodyPr anchor="ctr" rtlCol="false" tIns="0" lIns="0" bIns="0" rIns="0"/>
            <a:lstStyle/>
            <a:p>
              <a:pPr algn="l">
                <a:lnSpc>
                  <a:spcPts val="5544"/>
                </a:lnSpc>
              </a:pP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Voice-Activated Cooking Assistant</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Image Recognition for Ingredient Identification  </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Advanced Nutritional Analysis and Meal Planning</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IoT Integration with Smart Kitchen Appliances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Community Recipe Sharing Platform</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Multi-language Support for Global Cuisines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AI-Powered Shopping List Generation</a:t>
              </a:r>
            </a:p>
          </p:txBody>
        </p:sp>
      </p:grpSp>
      <p:grpSp>
        <p:nvGrpSpPr>
          <p:cNvPr name="Group 13" id="13"/>
          <p:cNvGrpSpPr/>
          <p:nvPr/>
        </p:nvGrpSpPr>
        <p:grpSpPr>
          <a:xfrm rot="0">
            <a:off x="803505" y="1266988"/>
            <a:ext cx="16544424" cy="795444"/>
            <a:chOff x="0" y="0"/>
            <a:chExt cx="22059232" cy="1060592"/>
          </a:xfrm>
        </p:grpSpPr>
        <p:sp>
          <p:nvSpPr>
            <p:cNvPr name="Freeform 14" id="14"/>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5" id="15"/>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87706" y="0"/>
            <a:ext cx="13312588" cy="9984441"/>
          </a:xfrm>
          <a:custGeom>
            <a:avLst/>
            <a:gdLst/>
            <a:ahLst/>
            <a:cxnLst/>
            <a:rect r="r" b="b" t="t" l="l"/>
            <a:pathLst>
              <a:path h="9984441" w="13312588">
                <a:moveTo>
                  <a:pt x="0" y="0"/>
                </a:moveTo>
                <a:lnTo>
                  <a:pt x="13312588" y="0"/>
                </a:lnTo>
                <a:lnTo>
                  <a:pt x="13312588" y="9984441"/>
                </a:lnTo>
                <a:lnTo>
                  <a:pt x="0" y="9984441"/>
                </a:lnTo>
                <a:lnTo>
                  <a:pt x="0" y="0"/>
                </a:lnTo>
                <a:close/>
              </a:path>
            </a:pathLst>
          </a:custGeom>
          <a:blipFill>
            <a:blip r:embed="rId2"/>
            <a:stretch>
              <a:fillRect l="0" t="0" r="0" b="0"/>
            </a:stretch>
          </a:blipFill>
        </p:spPr>
      </p:sp>
      <p:sp>
        <p:nvSpPr>
          <p:cNvPr name="Freeform 3" id="3"/>
          <p:cNvSpPr/>
          <p:nvPr/>
        </p:nvSpPr>
        <p:spPr>
          <a:xfrm flipH="false" flipV="false" rot="0">
            <a:off x="3496235" y="7772018"/>
            <a:ext cx="1361515" cy="1361515"/>
          </a:xfrm>
          <a:custGeom>
            <a:avLst/>
            <a:gdLst/>
            <a:ahLst/>
            <a:cxnLst/>
            <a:rect r="r" b="b" t="t" l="l"/>
            <a:pathLst>
              <a:path h="1361515" w="1361515">
                <a:moveTo>
                  <a:pt x="0" y="0"/>
                </a:moveTo>
                <a:lnTo>
                  <a:pt x="1361515" y="0"/>
                </a:lnTo>
                <a:lnTo>
                  <a:pt x="1361515" y="1361514"/>
                </a:lnTo>
                <a:lnTo>
                  <a:pt x="0" y="1361514"/>
                </a:lnTo>
                <a:lnTo>
                  <a:pt x="0" y="0"/>
                </a:lnTo>
                <a:close/>
              </a:path>
            </a:pathLst>
          </a:custGeom>
          <a:blipFill>
            <a:blip r:embed="rId3"/>
            <a:stretch>
              <a:fillRect l="0" t="0" r="0" b="0"/>
            </a:stretch>
          </a:blipFill>
        </p:spPr>
      </p:sp>
      <p:sp>
        <p:nvSpPr>
          <p:cNvPr name="Freeform 4" id="4"/>
          <p:cNvSpPr/>
          <p:nvPr/>
        </p:nvSpPr>
        <p:spPr>
          <a:xfrm flipH="false" flipV="false" rot="0">
            <a:off x="13178118" y="947639"/>
            <a:ext cx="1630452" cy="1630452"/>
          </a:xfrm>
          <a:custGeom>
            <a:avLst/>
            <a:gdLst/>
            <a:ahLst/>
            <a:cxnLst/>
            <a:rect r="r" b="b" t="t" l="l"/>
            <a:pathLst>
              <a:path h="1630452" w="1630452">
                <a:moveTo>
                  <a:pt x="0" y="0"/>
                </a:moveTo>
                <a:lnTo>
                  <a:pt x="1630451" y="0"/>
                </a:lnTo>
                <a:lnTo>
                  <a:pt x="1630451" y="1630452"/>
                </a:lnTo>
                <a:lnTo>
                  <a:pt x="0" y="1630452"/>
                </a:lnTo>
                <a:lnTo>
                  <a:pt x="0" y="0"/>
                </a:lnTo>
                <a:close/>
              </a:path>
            </a:pathLst>
          </a:custGeom>
          <a:blipFill>
            <a:blip r:embed="rId4"/>
            <a:stretch>
              <a:fillRect l="0" t="0" r="0" b="0"/>
            </a:stretch>
          </a:blipFill>
        </p:spPr>
      </p:sp>
      <p:sp>
        <p:nvSpPr>
          <p:cNvPr name="TextBox 5" id="5"/>
          <p:cNvSpPr txBox="true"/>
          <p:nvPr/>
        </p:nvSpPr>
        <p:spPr>
          <a:xfrm rot="0">
            <a:off x="3429004" y="3092690"/>
            <a:ext cx="9133696" cy="3628276"/>
          </a:xfrm>
          <a:prstGeom prst="rect">
            <a:avLst/>
          </a:prstGeom>
        </p:spPr>
        <p:txBody>
          <a:bodyPr anchor="t" rtlCol="false" tIns="0" lIns="0" bIns="0" rIns="0">
            <a:spAutoFit/>
          </a:bodyPr>
          <a:lstStyle/>
          <a:p>
            <a:pPr algn="l">
              <a:lnSpc>
                <a:spcPts val="8801"/>
              </a:lnSpc>
            </a:pPr>
            <a:r>
              <a:rPr lang="en-US" sz="6286">
                <a:solidFill>
                  <a:srgbClr val="000000"/>
                </a:solidFill>
                <a:latin typeface="Open Sans"/>
                <a:ea typeface="Open Sans"/>
                <a:cs typeface="Open Sans"/>
                <a:sym typeface="Open Sans"/>
              </a:rPr>
              <a:t>Sumangal Chhetri</a:t>
            </a:r>
          </a:p>
          <a:p>
            <a:pPr algn="l">
              <a:lnSpc>
                <a:spcPts val="2375"/>
              </a:lnSpc>
            </a:pPr>
            <a:r>
              <a:rPr lang="en-US" sz="3705">
                <a:solidFill>
                  <a:srgbClr val="000000"/>
                </a:solidFill>
                <a:latin typeface="Open Sans"/>
                <a:ea typeface="Open Sans"/>
                <a:cs typeface="Open Sans"/>
                <a:sym typeface="Open Sans"/>
              </a:rPr>
              <a:t>Getting Started with Artificial Intelligence</a:t>
            </a:r>
          </a:p>
        </p:txBody>
      </p:sp>
      <p:sp>
        <p:nvSpPr>
          <p:cNvPr name="TextBox 6" id="6"/>
          <p:cNvSpPr txBox="true"/>
          <p:nvPr/>
        </p:nvSpPr>
        <p:spPr>
          <a:xfrm rot="0">
            <a:off x="6156396" y="7525152"/>
            <a:ext cx="59944" cy="491031"/>
          </a:xfrm>
          <a:prstGeom prst="rect">
            <a:avLst/>
          </a:prstGeom>
        </p:spPr>
        <p:txBody>
          <a:bodyPr anchor="t" rtlCol="false" tIns="0" lIns="0" bIns="0" rIns="0">
            <a:spAutoFit/>
          </a:bodyPr>
          <a:lstStyle/>
          <a:p>
            <a:pPr algn="l">
              <a:lnSpc>
                <a:spcPts val="4466"/>
              </a:lnSpc>
            </a:pPr>
            <a:r>
              <a:rPr lang="en-US" sz="1786">
                <a:solidFill>
                  <a:srgbClr val="000000"/>
                </a:solidFill>
                <a:latin typeface="Open Sans"/>
                <a:ea typeface="Open Sans"/>
                <a:cs typeface="Open Sans"/>
                <a:sym typeface="Open Sans"/>
              </a:rPr>
              <a:t> </a:t>
            </a:r>
          </a:p>
        </p:txBody>
      </p:sp>
      <p:sp>
        <p:nvSpPr>
          <p:cNvPr name="TextBox 7" id="7"/>
          <p:cNvSpPr txBox="true"/>
          <p:nvPr/>
        </p:nvSpPr>
        <p:spPr>
          <a:xfrm rot="0">
            <a:off x="5076261" y="7687077"/>
            <a:ext cx="2393266" cy="329106"/>
          </a:xfrm>
          <a:prstGeom prst="rect">
            <a:avLst/>
          </a:prstGeom>
        </p:spPr>
        <p:txBody>
          <a:bodyPr anchor="t" rtlCol="false" tIns="0" lIns="0" bIns="0" rIns="0">
            <a:spAutoFit/>
          </a:bodyPr>
          <a:lstStyle/>
          <a:p>
            <a:pPr algn="l">
              <a:lnSpc>
                <a:spcPts val="2780"/>
              </a:lnSpc>
            </a:pPr>
            <a:r>
              <a:rPr lang="en-US" sz="1786">
                <a:solidFill>
                  <a:srgbClr val="000000"/>
                </a:solidFill>
                <a:latin typeface="Open Sans"/>
                <a:ea typeface="Open Sans"/>
                <a:cs typeface="Open Sans"/>
                <a:sym typeface="Open Sans"/>
              </a:rPr>
              <a:t>Issued on:Jul21, 2025</a:t>
            </a:r>
          </a:p>
        </p:txBody>
      </p:sp>
      <p:sp>
        <p:nvSpPr>
          <p:cNvPr name="TextBox 8" id="8"/>
          <p:cNvSpPr txBox="true"/>
          <p:nvPr/>
        </p:nvSpPr>
        <p:spPr>
          <a:xfrm rot="0">
            <a:off x="5093078" y="8023258"/>
            <a:ext cx="2783566" cy="345923"/>
          </a:xfrm>
          <a:prstGeom prst="rect">
            <a:avLst/>
          </a:prstGeom>
        </p:spPr>
        <p:txBody>
          <a:bodyPr anchor="t" rtlCol="false" tIns="0" lIns="0" bIns="0" rIns="0">
            <a:spAutoFit/>
          </a:bodyPr>
          <a:lstStyle/>
          <a:p>
            <a:pPr algn="l">
              <a:lnSpc>
                <a:spcPts val="2780"/>
              </a:lnSpc>
            </a:pPr>
            <a:r>
              <a:rPr lang="en-US" sz="1786">
                <a:solidFill>
                  <a:srgbClr val="000000"/>
                </a:solidFill>
                <a:latin typeface="Open Sans"/>
                <a:ea typeface="Open Sans"/>
                <a:cs typeface="Open Sans"/>
                <a:sym typeface="Open Sans"/>
              </a:rPr>
              <a:t>Issued by:IBM SkillsBuild</a:t>
            </a:r>
          </a:p>
        </p:txBody>
      </p:sp>
      <p:sp>
        <p:nvSpPr>
          <p:cNvPr name="TextBox 9" id="9"/>
          <p:cNvSpPr txBox="true"/>
          <p:nvPr/>
        </p:nvSpPr>
        <p:spPr>
          <a:xfrm rot="0">
            <a:off x="5059456" y="8873185"/>
            <a:ext cx="497722" cy="237076"/>
          </a:xfrm>
          <a:prstGeom prst="rect">
            <a:avLst/>
          </a:prstGeom>
        </p:spPr>
        <p:txBody>
          <a:bodyPr anchor="t" rtlCol="false" tIns="0" lIns="0" bIns="0" rIns="0">
            <a:spAutoFit/>
          </a:bodyPr>
          <a:lstStyle/>
          <a:p>
            <a:pPr algn="l">
              <a:lnSpc>
                <a:spcPts val="1852"/>
              </a:lnSpc>
            </a:pPr>
            <a:r>
              <a:rPr lang="en-US" sz="1323">
                <a:solidFill>
                  <a:srgbClr val="000000"/>
                </a:solidFill>
                <a:latin typeface="Open Sans"/>
                <a:ea typeface="Open Sans"/>
                <a:cs typeface="Open Sans"/>
                <a:sym typeface="Open Sans"/>
              </a:rPr>
              <a:t>Verify:</a:t>
            </a:r>
          </a:p>
        </p:txBody>
      </p:sp>
      <p:sp>
        <p:nvSpPr>
          <p:cNvPr name="TextBox 10" id="10"/>
          <p:cNvSpPr txBox="true"/>
          <p:nvPr/>
        </p:nvSpPr>
        <p:spPr>
          <a:xfrm rot="0">
            <a:off x="5664574" y="8875429"/>
            <a:ext cx="5463065" cy="226650"/>
          </a:xfrm>
          <a:prstGeom prst="rect">
            <a:avLst/>
          </a:prstGeom>
        </p:spPr>
        <p:txBody>
          <a:bodyPr anchor="t" rtlCol="false" tIns="0" lIns="0" bIns="0" rIns="0">
            <a:spAutoFit/>
          </a:bodyPr>
          <a:lstStyle/>
          <a:p>
            <a:pPr algn="l">
              <a:lnSpc>
                <a:spcPts val="1760"/>
              </a:lnSpc>
            </a:pPr>
            <a:r>
              <a:rPr lang="en-US" sz="1257">
                <a:solidFill>
                  <a:srgbClr val="000000"/>
                </a:solidFill>
                <a:latin typeface="Open Sans"/>
                <a:ea typeface="Open Sans"/>
                <a:cs typeface="Open Sans"/>
                <a:sym typeface="Open Sans"/>
              </a:rPr>
              <a:t>https://www.credly.com/badges/b0626f7d-a770-4ff3-8a92-e2fe753a5fb1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325435" y="-2611119"/>
            <a:ext cx="9637131" cy="15133984"/>
          </a:xfrm>
          <a:custGeom>
            <a:avLst/>
            <a:gdLst/>
            <a:ahLst/>
            <a:cxnLst/>
            <a:rect r="r" b="b" t="t" l="l"/>
            <a:pathLst>
              <a:path h="15133984" w="9637131">
                <a:moveTo>
                  <a:pt x="0" y="0"/>
                </a:moveTo>
                <a:lnTo>
                  <a:pt x="9637130" y="0"/>
                </a:lnTo>
                <a:lnTo>
                  <a:pt x="9637130" y="15133984"/>
                </a:lnTo>
                <a:lnTo>
                  <a:pt x="0" y="151339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2775360" y="265095"/>
            <a:ext cx="206354" cy="245417"/>
            <a:chOff x="0" y="0"/>
            <a:chExt cx="201765" cy="239966"/>
          </a:xfrm>
        </p:grpSpPr>
        <p:sp>
          <p:nvSpPr>
            <p:cNvPr name="Freeform 4" id="4"/>
            <p:cNvSpPr/>
            <p:nvPr/>
          </p:nvSpPr>
          <p:spPr>
            <a:xfrm flipH="false" flipV="false" rot="0">
              <a:off x="65024" y="148971"/>
              <a:ext cx="73279" cy="27559"/>
            </a:xfrm>
            <a:custGeom>
              <a:avLst/>
              <a:gdLst/>
              <a:ahLst/>
              <a:cxnLst/>
              <a:rect r="r" b="b" t="t" l="l"/>
              <a:pathLst>
                <a:path h="27559" w="73279">
                  <a:moveTo>
                    <a:pt x="73279" y="0"/>
                  </a:moveTo>
                  <a:lnTo>
                    <a:pt x="73279" y="9144"/>
                  </a:lnTo>
                  <a:lnTo>
                    <a:pt x="15240" y="9144"/>
                  </a:lnTo>
                  <a:cubicBezTo>
                    <a:pt x="18288" y="10668"/>
                    <a:pt x="19812" y="13716"/>
                    <a:pt x="21336" y="16891"/>
                  </a:cubicBezTo>
                  <a:cubicBezTo>
                    <a:pt x="24384" y="21463"/>
                    <a:pt x="25908" y="24511"/>
                    <a:pt x="25908" y="27559"/>
                  </a:cubicBezTo>
                  <a:lnTo>
                    <a:pt x="18288" y="27559"/>
                  </a:lnTo>
                  <a:cubicBezTo>
                    <a:pt x="15240" y="21463"/>
                    <a:pt x="12192" y="16891"/>
                    <a:pt x="9144" y="13716"/>
                  </a:cubicBezTo>
                  <a:cubicBezTo>
                    <a:pt x="6096" y="9144"/>
                    <a:pt x="3048" y="7620"/>
                    <a:pt x="0" y="6096"/>
                  </a:cubicBezTo>
                  <a:lnTo>
                    <a:pt x="0" y="0"/>
                  </a:lnTo>
                  <a:lnTo>
                    <a:pt x="73279" y="0"/>
                  </a:lnTo>
                  <a:close/>
                </a:path>
              </a:pathLst>
            </a:custGeom>
            <a:solidFill>
              <a:srgbClr val="000000"/>
            </a:solidFill>
          </p:spPr>
        </p:sp>
        <p:sp>
          <p:nvSpPr>
            <p:cNvPr name="Freeform 5" id="5"/>
            <p:cNvSpPr/>
            <p:nvPr/>
          </p:nvSpPr>
          <p:spPr>
            <a:xfrm flipH="false" flipV="false" rot="0">
              <a:off x="63500" y="101727"/>
              <a:ext cx="74803" cy="28956"/>
            </a:xfrm>
            <a:custGeom>
              <a:avLst/>
              <a:gdLst/>
              <a:ahLst/>
              <a:cxnLst/>
              <a:rect r="r" b="b" t="t" l="l"/>
              <a:pathLst>
                <a:path h="28956" w="74803">
                  <a:moveTo>
                    <a:pt x="74803" y="28956"/>
                  </a:moveTo>
                  <a:lnTo>
                    <a:pt x="0" y="7620"/>
                  </a:lnTo>
                  <a:lnTo>
                    <a:pt x="0" y="0"/>
                  </a:lnTo>
                  <a:lnTo>
                    <a:pt x="74803" y="21336"/>
                  </a:lnTo>
                  <a:lnTo>
                    <a:pt x="74803" y="28956"/>
                  </a:lnTo>
                  <a:close/>
                </a:path>
              </a:pathLst>
            </a:custGeom>
            <a:solidFill>
              <a:srgbClr val="000000"/>
            </a:solidFill>
          </p:spPr>
        </p:sp>
        <p:sp>
          <p:nvSpPr>
            <p:cNvPr name="Freeform 6" id="6"/>
            <p:cNvSpPr/>
            <p:nvPr/>
          </p:nvSpPr>
          <p:spPr>
            <a:xfrm flipH="false" flipV="false" rot="0">
              <a:off x="65024" y="63500"/>
              <a:ext cx="73279" cy="27559"/>
            </a:xfrm>
            <a:custGeom>
              <a:avLst/>
              <a:gdLst/>
              <a:ahLst/>
              <a:cxnLst/>
              <a:rect r="r" b="b" t="t" l="l"/>
              <a:pathLst>
                <a:path h="27559" w="73279">
                  <a:moveTo>
                    <a:pt x="73279" y="0"/>
                  </a:moveTo>
                  <a:lnTo>
                    <a:pt x="73279" y="9144"/>
                  </a:lnTo>
                  <a:lnTo>
                    <a:pt x="15240" y="9144"/>
                  </a:lnTo>
                  <a:cubicBezTo>
                    <a:pt x="18288" y="12192"/>
                    <a:pt x="19812" y="13716"/>
                    <a:pt x="21336" y="18288"/>
                  </a:cubicBezTo>
                  <a:cubicBezTo>
                    <a:pt x="24384" y="21336"/>
                    <a:pt x="25908" y="24511"/>
                    <a:pt x="25908" y="27559"/>
                  </a:cubicBezTo>
                  <a:lnTo>
                    <a:pt x="18288" y="27559"/>
                  </a:lnTo>
                  <a:cubicBezTo>
                    <a:pt x="15240" y="22860"/>
                    <a:pt x="12192" y="18288"/>
                    <a:pt x="9144" y="13716"/>
                  </a:cubicBezTo>
                  <a:cubicBezTo>
                    <a:pt x="6096" y="10668"/>
                    <a:pt x="3048" y="7620"/>
                    <a:pt x="0" y="6096"/>
                  </a:cubicBezTo>
                  <a:lnTo>
                    <a:pt x="0" y="0"/>
                  </a:lnTo>
                  <a:lnTo>
                    <a:pt x="73279" y="0"/>
                  </a:lnTo>
                  <a:close/>
                </a:path>
              </a:pathLst>
            </a:custGeom>
            <a:solidFill>
              <a:srgbClr val="000000"/>
            </a:solidFill>
          </p:spPr>
        </p:sp>
      </p:grpSp>
      <p:sp>
        <p:nvSpPr>
          <p:cNvPr name="Freeform 7" id="7"/>
          <p:cNvSpPr/>
          <p:nvPr/>
        </p:nvSpPr>
        <p:spPr>
          <a:xfrm flipH="false" flipV="false" rot="5400000">
            <a:off x="4917803" y="7789074"/>
            <a:ext cx="287966" cy="4258694"/>
          </a:xfrm>
          <a:custGeom>
            <a:avLst/>
            <a:gdLst/>
            <a:ahLst/>
            <a:cxnLst/>
            <a:rect r="r" b="b" t="t" l="l"/>
            <a:pathLst>
              <a:path h="4258694" w="287966">
                <a:moveTo>
                  <a:pt x="0" y="0"/>
                </a:moveTo>
                <a:lnTo>
                  <a:pt x="287965" y="0"/>
                </a:lnTo>
                <a:lnTo>
                  <a:pt x="287965" y="4258694"/>
                </a:lnTo>
                <a:lnTo>
                  <a:pt x="0" y="4258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2194562" y="4149327"/>
            <a:ext cx="13948116" cy="1988344"/>
            <a:chOff x="0" y="0"/>
            <a:chExt cx="18597488" cy="2651126"/>
          </a:xfrm>
        </p:grpSpPr>
        <p:sp>
          <p:nvSpPr>
            <p:cNvPr name="Freeform 11" id="11"/>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2" id="12"/>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274360" y="837702"/>
            <a:ext cx="15773400" cy="1988345"/>
            <a:chOff x="0" y="0"/>
            <a:chExt cx="21031200" cy="2651126"/>
          </a:xfrm>
        </p:grpSpPr>
        <p:sp>
          <p:nvSpPr>
            <p:cNvPr name="Freeform 11" id="11"/>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2" id="12"/>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sp>
        <p:nvSpPr>
          <p:cNvPr name="TextBox 13" id="13"/>
          <p:cNvSpPr txBox="true"/>
          <p:nvPr/>
        </p:nvSpPr>
        <p:spPr>
          <a:xfrm rot="0">
            <a:off x="1348740" y="2378877"/>
            <a:ext cx="16345650" cy="7862403"/>
          </a:xfrm>
          <a:prstGeom prst="rect">
            <a:avLst/>
          </a:prstGeom>
        </p:spPr>
        <p:txBody>
          <a:bodyPr anchor="t" rtlCol="false" tIns="0" lIns="0" bIns="0" rIns="0">
            <a:spAutoFit/>
          </a:bodyPr>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IBM Certifications</a:t>
            </a:r>
          </a:p>
          <a:p>
            <a:pPr algn="l" marL="542925" indent="-271462" lvl="1">
              <a:lnSpc>
                <a:spcPts val="3960"/>
              </a:lnSpc>
            </a:pP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678604" y="1856448"/>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23825"/>
              <a:ext cx="22059230" cy="9470473"/>
            </a:xfrm>
            <a:prstGeom prst="rect">
              <a:avLst/>
            </a:prstGeom>
          </p:spPr>
          <p:txBody>
            <a:bodyPr anchor="ctr" rtlCol="false" tIns="0" lIns="0" bIns="0" rIns="0"/>
            <a:lstStyle/>
            <a:p>
              <a:pPr algn="l">
                <a:lnSpc>
                  <a:spcPts val="5128"/>
                </a:lnSpc>
              </a:pPr>
              <a:r>
                <a:rPr lang="en-US" sz="3885">
                  <a:solidFill>
                    <a:srgbClr val="404040"/>
                  </a:solidFill>
                  <a:latin typeface="Calibri (MS)"/>
                  <a:ea typeface="Calibri (MS)"/>
                  <a:cs typeface="Calibri (MS)"/>
                  <a:sym typeface="Calibri (MS)"/>
                </a:rPr>
                <a:t> </a:t>
              </a:r>
              <a:r>
                <a:rPr lang="en-US" sz="3885">
                  <a:solidFill>
                    <a:srgbClr val="404040"/>
                  </a:solidFill>
                  <a:latin typeface="Calibri (MS)"/>
                  <a:ea typeface="Calibri (MS)"/>
                  <a:cs typeface="Calibri (MS)"/>
                  <a:sym typeface="Calibri (MS)"/>
                </a:rPr>
                <a:t>Recipe Preparation Agent The Challenge - A Recipe Preparation Agent helps users cook meals using only the ingredients they have on hand. By inputting available groceries, users receive tailored recipe suggestions using a RAG-based AI system. The agent retrieves relevant recipes and generates step-by-step instructions adapted to ingredient limitations. It offers substitutions, cooking tips, and dietary adjustments based on user preferences or restrictions. Designed to reduce food waste and save time, it turns pantry items into practical meal solutions. This AI assistant makes everyday cooking smarter, simpler, and more sustainable. Technology - Use of IBM cloud lite services /IBM Granity is mandatory.</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114300"/>
              <a:ext cx="22059232" cy="1174892"/>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3" id="13"/>
          <p:cNvGrpSpPr/>
          <p:nvPr/>
        </p:nvGrpSpPr>
        <p:grpSpPr>
          <a:xfrm rot="0">
            <a:off x="662507" y="1631067"/>
            <a:ext cx="17420228" cy="8345960"/>
            <a:chOff x="0" y="0"/>
            <a:chExt cx="23226970" cy="11127946"/>
          </a:xfrm>
        </p:grpSpPr>
        <p:sp>
          <p:nvSpPr>
            <p:cNvPr name="Freeform 14" id="14"/>
            <p:cNvSpPr/>
            <p:nvPr/>
          </p:nvSpPr>
          <p:spPr>
            <a:xfrm flipH="false" flipV="false" rot="0">
              <a:off x="0" y="0"/>
              <a:ext cx="23226970" cy="11127946"/>
            </a:xfrm>
            <a:custGeom>
              <a:avLst/>
              <a:gdLst/>
              <a:ahLst/>
              <a:cxnLst/>
              <a:rect r="r" b="b" t="t" l="l"/>
              <a:pathLst>
                <a:path h="11127946" w="23226970">
                  <a:moveTo>
                    <a:pt x="0" y="0"/>
                  </a:moveTo>
                  <a:lnTo>
                    <a:pt x="23226970" y="0"/>
                  </a:lnTo>
                  <a:lnTo>
                    <a:pt x="23226970" y="11127946"/>
                  </a:lnTo>
                  <a:lnTo>
                    <a:pt x="0" y="11127946"/>
                  </a:lnTo>
                  <a:close/>
                </a:path>
              </a:pathLst>
            </a:custGeom>
            <a:solidFill>
              <a:srgbClr val="000000">
                <a:alpha val="0"/>
              </a:srgbClr>
            </a:solidFill>
          </p:spPr>
        </p:sp>
        <p:sp>
          <p:nvSpPr>
            <p:cNvPr name="TextBox 15" id="15"/>
            <p:cNvSpPr txBox="true"/>
            <p:nvPr/>
          </p:nvSpPr>
          <p:spPr>
            <a:xfrm>
              <a:off x="0" y="-133350"/>
              <a:ext cx="23226970" cy="11261296"/>
            </a:xfrm>
            <a:prstGeom prst="rect">
              <a:avLst/>
            </a:prstGeom>
          </p:spPr>
          <p:txBody>
            <a:bodyPr anchor="ctr" rtlCol="false" tIns="0" lIns="0" bIns="0" rIns="0"/>
            <a:lstStyle/>
            <a:p>
              <a:pPr algn="l">
                <a:lnSpc>
                  <a:spcPts val="5544"/>
                </a:lnSpc>
              </a:pPr>
              <a:r>
                <a:rPr lang="en-US" sz="4200">
                  <a:solidFill>
                    <a:srgbClr val="000000"/>
                  </a:solidFill>
                  <a:latin typeface="Calibri (MS)"/>
                  <a:ea typeface="Calibri (MS)"/>
                  <a:cs typeface="Calibri (MS)"/>
                  <a:sym typeface="Calibri (MS)"/>
                </a:rPr>
                <a:t>- IBM Cloud Lite Services </a:t>
              </a:r>
            </a:p>
            <a:p>
              <a:pPr algn="l">
                <a:lnSpc>
                  <a:spcPts val="5544"/>
                </a:lnSpc>
              </a:pPr>
              <a:r>
                <a:rPr lang="en-US" sz="4200">
                  <a:solidFill>
                    <a:srgbClr val="000000"/>
                  </a:solidFill>
                  <a:latin typeface="Calibri (MS)"/>
                  <a:ea typeface="Calibri (MS)"/>
                  <a:cs typeface="Calibri (MS)"/>
                  <a:sym typeface="Calibri (MS)"/>
                </a:rPr>
                <a:t>- IBM Granite Foundation Models </a:t>
              </a:r>
            </a:p>
            <a:p>
              <a:pPr algn="l">
                <a:lnSpc>
                  <a:spcPts val="5544"/>
                </a:lnSpc>
              </a:pPr>
              <a:r>
                <a:rPr lang="en-US" sz="4200">
                  <a:solidFill>
                    <a:srgbClr val="000000"/>
                  </a:solidFill>
                  <a:latin typeface="Calibri (MS)"/>
                  <a:ea typeface="Calibri (MS)"/>
                  <a:cs typeface="Calibri (MS)"/>
                  <a:sym typeface="Calibri (MS)"/>
                </a:rPr>
                <a:t>- Retrieval Augmented Generation (RAG) </a:t>
              </a:r>
            </a:p>
            <a:p>
              <a:pPr algn="l">
                <a:lnSpc>
                  <a:spcPts val="5544"/>
                </a:lnSpc>
              </a:pPr>
              <a:r>
                <a:rPr lang="en-US" sz="4200">
                  <a:solidFill>
                    <a:srgbClr val="000000"/>
                  </a:solidFill>
                  <a:latin typeface="Calibri (MS)"/>
                  <a:ea typeface="Calibri (MS)"/>
                  <a:cs typeface="Calibri (MS)"/>
                  <a:sym typeface="Calibri (MS)"/>
                </a:rPr>
                <a:t>- Agentic AI with LangChain </a:t>
              </a:r>
            </a:p>
            <a:p>
              <a:pPr algn="l">
                <a:lnSpc>
                  <a:spcPts val="5544"/>
                </a:lnSpc>
              </a:pPr>
              <a:r>
                <a:rPr lang="en-US" sz="4200">
                  <a:solidFill>
                    <a:srgbClr val="000000"/>
                  </a:solidFill>
                  <a:latin typeface="Calibri (MS)"/>
                  <a:ea typeface="Calibri (MS)"/>
                  <a:cs typeface="Calibri (MS)"/>
                  <a:sym typeface="Calibri (MS)"/>
                </a:rPr>
                <a:t>- Natural Language Processing (NLP) </a:t>
              </a:r>
            </a:p>
            <a:p>
              <a:pPr algn="l">
                <a:lnSpc>
                  <a:spcPts val="5544"/>
                </a:lnSpc>
              </a:pPr>
              <a:r>
                <a:rPr lang="en-US" sz="4200">
                  <a:solidFill>
                    <a:srgbClr val="000000"/>
                  </a:solidFill>
                  <a:latin typeface="Calibri (MS)"/>
                  <a:ea typeface="Calibri (MS)"/>
                  <a:cs typeface="Calibri (MS)"/>
                  <a:sym typeface="Calibri (MS)"/>
                </a:rPr>
                <a:t>- Python Machine Learning Stack</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cloud services used</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marL="461486" indent="-230743"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IBM Cloud Watsonx AI Studio</a:t>
              </a:r>
            </a:p>
            <a:p>
              <a:pPr algn="l" marL="461486" indent="-230743"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IBM Cloud Watsonx AI runtime</a:t>
              </a:r>
            </a:p>
            <a:p>
              <a:pPr algn="l" marL="461486" indent="-230743"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IBM Cloud Agent Lab</a:t>
              </a:r>
            </a:p>
            <a:p>
              <a:pPr algn="l" marL="461486" indent="-230743"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IBM Granite foundation model</a:t>
              </a:r>
            </a:p>
            <a:p>
              <a:pPr algn="l" marL="461162" indent="-230581"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Agentic AI Framework</a:t>
              </a:r>
            </a:p>
            <a:p>
              <a:pPr algn="l" marL="461162" indent="-230581" lvl="1">
                <a:lnSpc>
                  <a:spcPts val="3366"/>
                </a:lnSpc>
                <a:buFont typeface="Arial"/>
                <a:buChar char="•"/>
              </a:pPr>
              <a:r>
                <a:rPr lang="en-US" sz="2550">
                  <a:solidFill>
                    <a:srgbClr val="000000"/>
                  </a:solidFill>
                  <a:latin typeface="ITC Franklin Gothic LT"/>
                  <a:ea typeface="ITC Franklin Gothic LT"/>
                  <a:cs typeface="ITC Franklin Gothic LT"/>
                  <a:sym typeface="ITC Franklin Gothic LT"/>
                </a:rPr>
                <a:t>IBM Cloud Lite Services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6" y="1157595"/>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95250"/>
              <a:ext cx="22059232" cy="1155842"/>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9050"/>
              <a:ext cx="22059230" cy="9365698"/>
            </a:xfrm>
            <a:prstGeom prst="rect">
              <a:avLst/>
            </a:prstGeom>
          </p:spPr>
          <p:txBody>
            <a:bodyPr anchor="ctr" rtlCol="false" tIns="0" lIns="0" bIns="0" rIns="0"/>
            <a:lstStyle/>
            <a:p>
              <a:pPr algn="l">
                <a:lnSpc>
                  <a:spcPts val="3437"/>
                </a:lnSpc>
              </a:pPr>
            </a:p>
            <a:p>
              <a:pPr algn="l">
                <a:lnSpc>
                  <a:spcPts val="3437"/>
                </a:lnSpc>
              </a:pPr>
            </a:p>
            <a:p>
              <a:pPr algn="l">
                <a:lnSpc>
                  <a:spcPts val="3437"/>
                </a:lnSpc>
              </a:pPr>
              <a:r>
                <a:rPr lang="en-US" sz="3254">
                  <a:solidFill>
                    <a:srgbClr val="0F0F0F"/>
                  </a:solidFill>
                  <a:latin typeface="Calibri (MS)"/>
                  <a:ea typeface="Calibri (MS)"/>
                  <a:cs typeface="Calibri (MS)"/>
                  <a:sym typeface="Calibri (MS)"/>
                </a:rPr>
                <a:t>This agent will significantly reduce food waste, save cooking time, and make home cooking more accessible and sustainable for everyone.</a:t>
              </a:r>
            </a:p>
            <a:p>
              <a:pPr algn="l">
                <a:lnSpc>
                  <a:spcPts val="3437"/>
                </a:lnSpc>
              </a:pPr>
            </a:p>
            <a:p>
              <a:pPr algn="l">
                <a:lnSpc>
                  <a:spcPts val="3437"/>
                </a:lnSpc>
              </a:pPr>
              <a:r>
                <a:rPr lang="en-US" sz="3254">
                  <a:solidFill>
                    <a:srgbClr val="0F0F0F"/>
                  </a:solidFill>
                  <a:latin typeface="Calibri (MS)"/>
                  <a:ea typeface="Calibri (MS)"/>
                  <a:cs typeface="Calibri (MS)"/>
                  <a:sym typeface="Calibri (MS)"/>
                </a:rPr>
                <a:t>Unique Features:</a:t>
              </a:r>
            </a:p>
            <a:p>
              <a:pPr algn="l">
                <a:lnSpc>
                  <a:spcPts val="3437"/>
                </a:lnSpc>
              </a:pPr>
              <a:r>
                <a:rPr lang="en-US" sz="3254">
                  <a:solidFill>
                    <a:srgbClr val="0F0F0F"/>
                  </a:solidFill>
                  <a:latin typeface="Calibri (MS)"/>
                  <a:ea typeface="Calibri (MS)"/>
                  <a:cs typeface="Calibri (MS)"/>
                  <a:sym typeface="Calibri (MS)"/>
                </a:rPr>
                <a:t>- Smart ingredient-to-recipe matching using AI</a:t>
              </a:r>
            </a:p>
            <a:p>
              <a:pPr algn="l">
                <a:lnSpc>
                  <a:spcPts val="3437"/>
                </a:lnSpc>
              </a:pPr>
              <a:r>
                <a:rPr lang="en-US" sz="3254">
                  <a:solidFill>
                    <a:srgbClr val="0F0F0F"/>
                  </a:solidFill>
                  <a:latin typeface="Calibri (MS)"/>
                  <a:ea typeface="Calibri (MS)"/>
                  <a:cs typeface="Calibri (MS)"/>
                  <a:sym typeface="Calibri (MS)"/>
                </a:rPr>
                <a:t>- Automatic substitution suggestions for missing ingredients</a:t>
              </a:r>
            </a:p>
            <a:p>
              <a:pPr algn="l">
                <a:lnSpc>
                  <a:spcPts val="3437"/>
                </a:lnSpc>
              </a:pPr>
              <a:r>
                <a:rPr lang="en-US" sz="3254">
                  <a:solidFill>
                    <a:srgbClr val="0F0F0F"/>
                  </a:solidFill>
                  <a:latin typeface="Calibri (MS)"/>
                  <a:ea typeface="Calibri (MS)"/>
                  <a:cs typeface="Calibri (MS)"/>
                  <a:sym typeface="Calibri (MS)"/>
                </a:rPr>
                <a:t>- Personalized dietary preference adaptation</a:t>
              </a:r>
            </a:p>
            <a:p>
              <a:pPr algn="l">
                <a:lnSpc>
                  <a:spcPts val="3437"/>
                </a:lnSpc>
              </a:pPr>
              <a:r>
                <a:rPr lang="en-US" sz="3254">
                  <a:solidFill>
                    <a:srgbClr val="0F0F0F"/>
                  </a:solidFill>
                  <a:latin typeface="Calibri (MS)"/>
                  <a:ea typeface="Calibri (MS)"/>
                  <a:cs typeface="Calibri (MS)"/>
                  <a:sym typeface="Calibri (MS)"/>
                </a:rPr>
                <a:t>- Step-by-step cooking guidance with tips</a:t>
              </a:r>
            </a:p>
            <a:p>
              <a:pPr algn="l">
                <a:lnSpc>
                  <a:spcPts val="3437"/>
                </a:lnSpc>
              </a:pPr>
              <a:r>
                <a:rPr lang="en-US" sz="3254">
                  <a:solidFill>
                    <a:srgbClr val="0F0F0F"/>
                  </a:solidFill>
                  <a:latin typeface="Calibri (MS)"/>
                  <a:ea typeface="Calibri (MS)"/>
                  <a:cs typeface="Calibri (MS)"/>
                  <a:sym typeface="Calibri (MS)"/>
                </a:rPr>
                <a:t>- Real-time nutritional analysis and recommendations</a:t>
              </a:r>
            </a:p>
            <a:p>
              <a:pPr algn="l">
                <a:lnSpc>
                  <a:spcPts val="3437"/>
                </a:lnSpc>
              </a:pPr>
              <a:r>
                <a:rPr lang="en-US" sz="3254">
                  <a:solidFill>
                    <a:srgbClr val="0F0F0F"/>
                  </a:solidFill>
                  <a:latin typeface="Calibri (MS)"/>
                  <a:ea typeface="Calibri (MS)"/>
                  <a:cs typeface="Calibri (MS)"/>
                  <a:sym typeface="Calibri (MS)"/>
                </a:rPr>
                <a:t>- Multi-cuisine recipe database with 50+ recipes</a:t>
              </a:r>
            </a:p>
            <a:p>
              <a:pPr algn="l">
                <a:lnSpc>
                  <a:spcPts val="3437"/>
                </a:lnSpc>
              </a:pPr>
              <a:r>
                <a:rPr lang="en-US" sz="3254">
                  <a:solidFill>
                    <a:srgbClr val="0F0F0F"/>
                  </a:solidFill>
                  <a:latin typeface="Calibri (MS)"/>
                  <a:ea typeface="Calibri (MS)"/>
                  <a:cs typeface="Calibri (MS)"/>
                  <a:sym typeface="Calibri (MS)"/>
                </a:rPr>
                <a:t>- Interactive web interface for seamless user experience</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End users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33350"/>
              <a:ext cx="22059230" cy="9479998"/>
            </a:xfrm>
            <a:prstGeom prst="rect">
              <a:avLst/>
            </a:prstGeom>
          </p:spPr>
          <p:txBody>
            <a:bodyPr anchor="ctr" rtlCol="false" tIns="0" lIns="0" bIns="0" rIns="0"/>
            <a:lstStyle/>
            <a:p>
              <a:pPr algn="l">
                <a:lnSpc>
                  <a:spcPts val="5544"/>
                </a:lnSpc>
              </a:pP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Home Cooks </a:t>
              </a:r>
              <a:r>
                <a:rPr lang="en-US" sz="4200">
                  <a:solidFill>
                    <a:srgbClr val="404040"/>
                  </a:solidFill>
                  <a:latin typeface="Calibri (MS)"/>
                  <a:ea typeface="Calibri (MS)"/>
                  <a:cs typeface="Calibri (MS)"/>
                  <a:sym typeface="Calibri (MS)"/>
                </a:rPr>
                <a:t>and Families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Busy Professionals and Students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Health-Conscious Individuals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Cooking Enthusiasts and Beginners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Food Sustainability Advocates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grpSp>
        <p:nvGrpSpPr>
          <p:cNvPr name="Group 13" id="13"/>
          <p:cNvGrpSpPr>
            <a:grpSpLocks noChangeAspect="true"/>
          </p:cNvGrpSpPr>
          <p:nvPr/>
        </p:nvGrpSpPr>
        <p:grpSpPr>
          <a:xfrm rot="0">
            <a:off x="6864987" y="1259629"/>
            <a:ext cx="8862518" cy="8397236"/>
            <a:chOff x="0" y="0"/>
            <a:chExt cx="11816690" cy="11196314"/>
          </a:xfrm>
        </p:grpSpPr>
        <p:sp>
          <p:nvSpPr>
            <p:cNvPr name="Freeform 14" id="14" descr="A screenshot of a computer  AI-generated content may be incorrect."/>
            <p:cNvSpPr/>
            <p:nvPr/>
          </p:nvSpPr>
          <p:spPr>
            <a:xfrm flipH="false" flipV="false" rot="0">
              <a:off x="0" y="0"/>
              <a:ext cx="11816715" cy="11196320"/>
            </a:xfrm>
            <a:custGeom>
              <a:avLst/>
              <a:gdLst/>
              <a:ahLst/>
              <a:cxnLst/>
              <a:rect r="r" b="b" t="t" l="l"/>
              <a:pathLst>
                <a:path h="11196320" w="11816715">
                  <a:moveTo>
                    <a:pt x="0" y="0"/>
                  </a:moveTo>
                  <a:lnTo>
                    <a:pt x="11816715" y="0"/>
                  </a:lnTo>
                  <a:lnTo>
                    <a:pt x="11816715" y="11196320"/>
                  </a:lnTo>
                  <a:lnTo>
                    <a:pt x="0" y="11196320"/>
                  </a:lnTo>
                  <a:lnTo>
                    <a:pt x="0" y="0"/>
                  </a:lnTo>
                  <a:close/>
                </a:path>
              </a:pathLst>
            </a:custGeom>
            <a:blipFill>
              <a:blip r:embed="rId3"/>
              <a:stretch>
                <a:fillRect l="0" t="-43" r="0" b="-43"/>
              </a:stretch>
            </a:blipFill>
          </p:spPr>
        </p:sp>
      </p:grpSp>
      <p:sp>
        <p:nvSpPr>
          <p:cNvPr name="Freeform 15" id="15"/>
          <p:cNvSpPr/>
          <p:nvPr/>
        </p:nvSpPr>
        <p:spPr>
          <a:xfrm flipH="false" flipV="false" rot="0">
            <a:off x="7160119" y="2638251"/>
            <a:ext cx="8294023" cy="642787"/>
          </a:xfrm>
          <a:custGeom>
            <a:avLst/>
            <a:gdLst/>
            <a:ahLst/>
            <a:cxnLst/>
            <a:rect r="r" b="b" t="t" l="l"/>
            <a:pathLst>
              <a:path h="642787" w="8294023">
                <a:moveTo>
                  <a:pt x="0" y="0"/>
                </a:moveTo>
                <a:lnTo>
                  <a:pt x="8294023" y="0"/>
                </a:lnTo>
                <a:lnTo>
                  <a:pt x="8294023" y="642787"/>
                </a:lnTo>
                <a:lnTo>
                  <a:pt x="0" y="642787"/>
                </a:lnTo>
                <a:lnTo>
                  <a:pt x="0" y="0"/>
                </a:lnTo>
                <a:close/>
              </a:path>
            </a:pathLst>
          </a:custGeom>
          <a:blipFill>
            <a:blip r:embed="rId4"/>
            <a:stretch>
              <a:fillRect l="0" t="0" r="0" b="0"/>
            </a:stretch>
          </a:blipFill>
        </p:spPr>
      </p:sp>
      <p:sp>
        <p:nvSpPr>
          <p:cNvPr name="Freeform 16" id="16"/>
          <p:cNvSpPr/>
          <p:nvPr/>
        </p:nvSpPr>
        <p:spPr>
          <a:xfrm flipH="false" flipV="false" rot="0">
            <a:off x="7499591" y="2208563"/>
            <a:ext cx="8450450" cy="299440"/>
          </a:xfrm>
          <a:custGeom>
            <a:avLst/>
            <a:gdLst/>
            <a:ahLst/>
            <a:cxnLst/>
            <a:rect r="r" b="b" t="t" l="l"/>
            <a:pathLst>
              <a:path h="299440" w="8450450">
                <a:moveTo>
                  <a:pt x="0" y="0"/>
                </a:moveTo>
                <a:lnTo>
                  <a:pt x="8450450" y="0"/>
                </a:lnTo>
                <a:lnTo>
                  <a:pt x="8450450" y="299440"/>
                </a:lnTo>
                <a:lnTo>
                  <a:pt x="0" y="299440"/>
                </a:lnTo>
                <a:lnTo>
                  <a:pt x="0" y="0"/>
                </a:lnTo>
                <a:close/>
              </a:path>
            </a:pathLst>
          </a:custGeom>
          <a:blipFill>
            <a:blip r:embed="rId5"/>
            <a:stretch>
              <a:fillRect l="0" t="-64793" r="0" b="0"/>
            </a:stretch>
          </a:blipFill>
        </p:spPr>
      </p:sp>
      <p:sp>
        <p:nvSpPr>
          <p:cNvPr name="TextBox 17" id="17"/>
          <p:cNvSpPr txBox="true"/>
          <p:nvPr/>
        </p:nvSpPr>
        <p:spPr>
          <a:xfrm rot="0">
            <a:off x="871788" y="3698004"/>
            <a:ext cx="4875130" cy="2833843"/>
          </a:xfrm>
          <a:prstGeom prst="rect">
            <a:avLst/>
          </a:prstGeom>
        </p:spPr>
        <p:txBody>
          <a:bodyPr anchor="t" rtlCol="false" tIns="0" lIns="0" bIns="0" rIns="0">
            <a:spAutoFit/>
          </a:bodyPr>
          <a:lstStyle/>
          <a:p>
            <a:pPr algn="ctr">
              <a:lnSpc>
                <a:spcPts val="3132"/>
              </a:lnSpc>
              <a:spcBef>
                <a:spcPct val="0"/>
              </a:spcBef>
            </a:pPr>
            <a:r>
              <a:rPr lang="en-US" sz="2610">
                <a:solidFill>
                  <a:srgbClr val="000000"/>
                </a:solidFill>
                <a:latin typeface="ITC Franklin Gothic LT"/>
                <a:ea typeface="ITC Franklin Gothic LT"/>
                <a:cs typeface="ITC Franklin Gothic LT"/>
                <a:sym typeface="ITC Franklin Gothic LT"/>
              </a:rPr>
              <a:t> User-friendly interface with ingredient input </a:t>
            </a:r>
          </a:p>
          <a:p>
            <a:pPr algn="ctr">
              <a:lnSpc>
                <a:spcPts val="3132"/>
              </a:lnSpc>
              <a:spcBef>
                <a:spcPct val="0"/>
              </a:spcBef>
            </a:pPr>
          </a:p>
          <a:p>
            <a:pPr algn="ctr">
              <a:lnSpc>
                <a:spcPts val="3132"/>
              </a:lnSpc>
              <a:spcBef>
                <a:spcPct val="0"/>
              </a:spcBef>
            </a:pPr>
            <a:r>
              <a:rPr lang="en-US" sz="2610">
                <a:solidFill>
                  <a:srgbClr val="000000"/>
                </a:solidFill>
                <a:latin typeface="ITC Franklin Gothic LT"/>
                <a:ea typeface="ITC Franklin Gothic LT"/>
                <a:cs typeface="ITC Franklin Gothic LT"/>
                <a:sym typeface="ITC Franklin Gothic LT"/>
              </a:rPr>
              <a:t>- Real-time recipe suggestions </a:t>
            </a:r>
          </a:p>
          <a:p>
            <a:pPr algn="ctr">
              <a:lnSpc>
                <a:spcPts val="3132"/>
              </a:lnSpc>
              <a:spcBef>
                <a:spcPct val="0"/>
              </a:spcBef>
            </a:pPr>
          </a:p>
          <a:p>
            <a:pPr algn="ctr">
              <a:lnSpc>
                <a:spcPts val="3132"/>
              </a:lnSpc>
              <a:spcBef>
                <a:spcPct val="0"/>
              </a:spcBef>
            </a:pPr>
            <a:r>
              <a:rPr lang="en-US" sz="2610">
                <a:solidFill>
                  <a:srgbClr val="000000"/>
                </a:solidFill>
                <a:latin typeface="ITC Franklin Gothic LT"/>
                <a:ea typeface="ITC Franklin Gothic LT"/>
                <a:cs typeface="ITC Franklin Gothic LT"/>
                <a:sym typeface="ITC Franklin Gothic LT"/>
              </a:rPr>
              <a:t>- Smart matching algorithm display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6362745" y="2958725"/>
            <a:ext cx="10536861" cy="5588094"/>
          </a:xfrm>
          <a:custGeom>
            <a:avLst/>
            <a:gdLst/>
            <a:ahLst/>
            <a:cxnLst/>
            <a:rect r="r" b="b" t="t" l="l"/>
            <a:pathLst>
              <a:path h="5588094" w="10536861">
                <a:moveTo>
                  <a:pt x="0" y="0"/>
                </a:moveTo>
                <a:lnTo>
                  <a:pt x="10536861" y="0"/>
                </a:lnTo>
                <a:lnTo>
                  <a:pt x="10536861" y="5588093"/>
                </a:lnTo>
                <a:lnTo>
                  <a:pt x="0" y="5588093"/>
                </a:lnTo>
                <a:lnTo>
                  <a:pt x="0" y="0"/>
                </a:lnTo>
                <a:close/>
              </a:path>
            </a:pathLst>
          </a:custGeom>
          <a:blipFill>
            <a:blip r:embed="rId3"/>
            <a:stretch>
              <a:fillRect l="0" t="-203" r="0" b="-203"/>
            </a:stretch>
          </a:blipFill>
        </p:spPr>
      </p:sp>
      <p:sp>
        <p:nvSpPr>
          <p:cNvPr name="TextBox 14" id="14"/>
          <p:cNvSpPr txBox="true"/>
          <p:nvPr/>
        </p:nvSpPr>
        <p:spPr>
          <a:xfrm rot="0">
            <a:off x="871788" y="3395818"/>
            <a:ext cx="4875130" cy="4381500"/>
          </a:xfrm>
          <a:prstGeom prst="rect">
            <a:avLst/>
          </a:prstGeom>
        </p:spPr>
        <p:txBody>
          <a:bodyPr anchor="t" rtlCol="false" tIns="0" lIns="0" bIns="0" rIns="0">
            <a:spAutoFit/>
          </a:bodyPr>
          <a:lstStyle/>
          <a:p>
            <a:pPr algn="ctr">
              <a:lnSpc>
                <a:spcPts val="4205"/>
              </a:lnSpc>
              <a:spcBef>
                <a:spcPct val="0"/>
              </a:spcBef>
            </a:pPr>
            <a:r>
              <a:rPr lang="en-US" sz="3504">
                <a:solidFill>
                  <a:srgbClr val="000000"/>
                </a:solidFill>
                <a:latin typeface="ITC Franklin Gothic LT"/>
                <a:ea typeface="ITC Franklin Gothic LT"/>
                <a:cs typeface="ITC Franklin Gothic LT"/>
                <a:sym typeface="ITC Franklin Gothic LT"/>
              </a:rPr>
              <a:t>- Personalized recipe cards </a:t>
            </a:r>
          </a:p>
          <a:p>
            <a:pPr algn="ctr">
              <a:lnSpc>
                <a:spcPts val="4565"/>
              </a:lnSpc>
              <a:spcBef>
                <a:spcPct val="0"/>
              </a:spcBef>
            </a:pPr>
          </a:p>
          <a:p>
            <a:pPr algn="ctr">
              <a:lnSpc>
                <a:spcPts val="4223"/>
              </a:lnSpc>
              <a:spcBef>
                <a:spcPct val="0"/>
              </a:spcBef>
            </a:pPr>
            <a:r>
              <a:rPr lang="en-US" sz="3519">
                <a:solidFill>
                  <a:srgbClr val="000000"/>
                </a:solidFill>
                <a:latin typeface="ITC Franklin Gothic LT"/>
                <a:ea typeface="ITC Franklin Gothic LT"/>
                <a:cs typeface="ITC Franklin Gothic LT"/>
                <a:sym typeface="ITC Franklin Gothic LT"/>
              </a:rPr>
              <a:t>- Match percentage display </a:t>
            </a:r>
          </a:p>
          <a:p>
            <a:pPr algn="ctr">
              <a:lnSpc>
                <a:spcPts val="4223"/>
              </a:lnSpc>
              <a:spcBef>
                <a:spcPct val="0"/>
              </a:spcBef>
            </a:pPr>
          </a:p>
          <a:p>
            <a:pPr algn="ctr">
              <a:lnSpc>
                <a:spcPts val="4223"/>
              </a:lnSpc>
              <a:spcBef>
                <a:spcPct val="0"/>
              </a:spcBef>
            </a:pPr>
            <a:r>
              <a:rPr lang="en-US" sz="3519">
                <a:solidFill>
                  <a:srgbClr val="000000"/>
                </a:solidFill>
                <a:latin typeface="ITC Franklin Gothic LT"/>
                <a:ea typeface="ITC Franklin Gothic LT"/>
                <a:cs typeface="ITC Franklin Gothic LT"/>
                <a:sym typeface="ITC Franklin Gothic LT"/>
              </a:rPr>
              <a:t>- Cooking time and difficulty indicators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DAGvG6a49L4</dc:identifier>
  <dcterms:modified xsi:type="dcterms:W3CDTF">2011-08-01T06:04:30Z</dcterms:modified>
  <cp:revision>1</cp:revision>
  <dc:title>Project template for AI Agent case study (1).pptx</dc:title>
</cp:coreProperties>
</file>