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4" r:id="rId7"/>
    <p:sldId id="265" r:id="rId8"/>
    <p:sldId id="266" r:id="rId9"/>
    <p:sldId id="267" r:id="rId10"/>
    <p:sldId id="270" r:id="rId11"/>
    <p:sldId id="269" r:id="rId12"/>
    <p:sldId id="271" r:id="rId13"/>
    <p:sldId id="272" r:id="rId14"/>
    <p:sldId id="273"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80467-32A9-BC48-F0F8-0CAD8FA751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E961E8-77DD-F950-468F-0FAAA6AEE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48EC2B-D35D-C6F6-CB75-EB262C2B7D3F}"/>
              </a:ext>
            </a:extLst>
          </p:cNvPr>
          <p:cNvSpPr>
            <a:spLocks noGrp="1"/>
          </p:cNvSpPr>
          <p:nvPr>
            <p:ph type="dt" sz="half" idx="10"/>
          </p:nvPr>
        </p:nvSpPr>
        <p:spPr/>
        <p:txBody>
          <a:bodyPr/>
          <a:lstStyle/>
          <a:p>
            <a:fld id="{FE531884-157D-4CDC-BBB6-86C0A268B132}" type="datetimeFigureOut">
              <a:rPr lang="en-US" smtClean="0"/>
              <a:t>8/30/2023</a:t>
            </a:fld>
            <a:endParaRPr lang="en-US"/>
          </a:p>
        </p:txBody>
      </p:sp>
      <p:sp>
        <p:nvSpPr>
          <p:cNvPr id="5" name="Footer Placeholder 4">
            <a:extLst>
              <a:ext uri="{FF2B5EF4-FFF2-40B4-BE49-F238E27FC236}">
                <a16:creationId xmlns:a16="http://schemas.microsoft.com/office/drawing/2014/main" id="{877353B9-9781-D0CF-E252-4F15FED1EA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6EBD6-077F-1230-11A7-586C638D513F}"/>
              </a:ext>
            </a:extLst>
          </p:cNvPr>
          <p:cNvSpPr>
            <a:spLocks noGrp="1"/>
          </p:cNvSpPr>
          <p:nvPr>
            <p:ph type="sldNum" sz="quarter" idx="12"/>
          </p:nvPr>
        </p:nvSpPr>
        <p:spPr/>
        <p:txBody>
          <a:bodyPr/>
          <a:lstStyle/>
          <a:p>
            <a:fld id="{78112203-543D-43C8-9D01-12A8E472F3E5}" type="slidenum">
              <a:rPr lang="en-US" smtClean="0"/>
              <a:t>‹#›</a:t>
            </a:fld>
            <a:endParaRPr lang="en-US"/>
          </a:p>
        </p:txBody>
      </p:sp>
    </p:spTree>
    <p:extLst>
      <p:ext uri="{BB962C8B-B14F-4D97-AF65-F5344CB8AC3E}">
        <p14:creationId xmlns:p14="http://schemas.microsoft.com/office/powerpoint/2010/main" val="3235363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69AE-4173-62B4-DA68-A4F8B34A09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CACD96-F666-6965-D401-C21185520A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9734F-F504-2165-BECE-378D321BCF24}"/>
              </a:ext>
            </a:extLst>
          </p:cNvPr>
          <p:cNvSpPr>
            <a:spLocks noGrp="1"/>
          </p:cNvSpPr>
          <p:nvPr>
            <p:ph type="dt" sz="half" idx="10"/>
          </p:nvPr>
        </p:nvSpPr>
        <p:spPr/>
        <p:txBody>
          <a:bodyPr/>
          <a:lstStyle/>
          <a:p>
            <a:fld id="{FE531884-157D-4CDC-BBB6-86C0A268B132}" type="datetimeFigureOut">
              <a:rPr lang="en-US" smtClean="0"/>
              <a:t>8/30/2023</a:t>
            </a:fld>
            <a:endParaRPr lang="en-US"/>
          </a:p>
        </p:txBody>
      </p:sp>
      <p:sp>
        <p:nvSpPr>
          <p:cNvPr id="5" name="Footer Placeholder 4">
            <a:extLst>
              <a:ext uri="{FF2B5EF4-FFF2-40B4-BE49-F238E27FC236}">
                <a16:creationId xmlns:a16="http://schemas.microsoft.com/office/drawing/2014/main" id="{A6141D65-C824-E51F-42BA-65C84103B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ECC31-AD78-4288-10A4-302252AA119C}"/>
              </a:ext>
            </a:extLst>
          </p:cNvPr>
          <p:cNvSpPr>
            <a:spLocks noGrp="1"/>
          </p:cNvSpPr>
          <p:nvPr>
            <p:ph type="sldNum" sz="quarter" idx="12"/>
          </p:nvPr>
        </p:nvSpPr>
        <p:spPr/>
        <p:txBody>
          <a:bodyPr/>
          <a:lstStyle/>
          <a:p>
            <a:fld id="{78112203-543D-43C8-9D01-12A8E472F3E5}" type="slidenum">
              <a:rPr lang="en-US" smtClean="0"/>
              <a:t>‹#›</a:t>
            </a:fld>
            <a:endParaRPr lang="en-US"/>
          </a:p>
        </p:txBody>
      </p:sp>
    </p:spTree>
    <p:extLst>
      <p:ext uri="{BB962C8B-B14F-4D97-AF65-F5344CB8AC3E}">
        <p14:creationId xmlns:p14="http://schemas.microsoft.com/office/powerpoint/2010/main" val="3179099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AA686E-5A97-F913-5576-07D33F3F47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C8497B-FFB4-0BE5-80A2-F0781CB0EE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CB9F6-E470-975F-2AF8-DAC795468F08}"/>
              </a:ext>
            </a:extLst>
          </p:cNvPr>
          <p:cNvSpPr>
            <a:spLocks noGrp="1"/>
          </p:cNvSpPr>
          <p:nvPr>
            <p:ph type="dt" sz="half" idx="10"/>
          </p:nvPr>
        </p:nvSpPr>
        <p:spPr/>
        <p:txBody>
          <a:bodyPr/>
          <a:lstStyle/>
          <a:p>
            <a:fld id="{FE531884-157D-4CDC-BBB6-86C0A268B132}" type="datetimeFigureOut">
              <a:rPr lang="en-US" smtClean="0"/>
              <a:t>8/30/2023</a:t>
            </a:fld>
            <a:endParaRPr lang="en-US"/>
          </a:p>
        </p:txBody>
      </p:sp>
      <p:sp>
        <p:nvSpPr>
          <p:cNvPr id="5" name="Footer Placeholder 4">
            <a:extLst>
              <a:ext uri="{FF2B5EF4-FFF2-40B4-BE49-F238E27FC236}">
                <a16:creationId xmlns:a16="http://schemas.microsoft.com/office/drawing/2014/main" id="{4190BE8A-B50E-85D0-06C5-36B88FE81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7B8B7-26DD-7B12-3533-3D925252D508}"/>
              </a:ext>
            </a:extLst>
          </p:cNvPr>
          <p:cNvSpPr>
            <a:spLocks noGrp="1"/>
          </p:cNvSpPr>
          <p:nvPr>
            <p:ph type="sldNum" sz="quarter" idx="12"/>
          </p:nvPr>
        </p:nvSpPr>
        <p:spPr/>
        <p:txBody>
          <a:bodyPr/>
          <a:lstStyle/>
          <a:p>
            <a:fld id="{78112203-543D-43C8-9D01-12A8E472F3E5}" type="slidenum">
              <a:rPr lang="en-US" smtClean="0"/>
              <a:t>‹#›</a:t>
            </a:fld>
            <a:endParaRPr lang="en-US"/>
          </a:p>
        </p:txBody>
      </p:sp>
    </p:spTree>
    <p:extLst>
      <p:ext uri="{BB962C8B-B14F-4D97-AF65-F5344CB8AC3E}">
        <p14:creationId xmlns:p14="http://schemas.microsoft.com/office/powerpoint/2010/main" val="232191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AD6F-93B8-2045-CCF7-02E20F26D4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C9FCC-0241-BD09-2668-F93FC17A82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4162B-3AD7-AF27-6C36-BAF2BE49DADA}"/>
              </a:ext>
            </a:extLst>
          </p:cNvPr>
          <p:cNvSpPr>
            <a:spLocks noGrp="1"/>
          </p:cNvSpPr>
          <p:nvPr>
            <p:ph type="dt" sz="half" idx="10"/>
          </p:nvPr>
        </p:nvSpPr>
        <p:spPr/>
        <p:txBody>
          <a:bodyPr/>
          <a:lstStyle/>
          <a:p>
            <a:fld id="{FE531884-157D-4CDC-BBB6-86C0A268B132}" type="datetimeFigureOut">
              <a:rPr lang="en-US" smtClean="0"/>
              <a:t>8/30/2023</a:t>
            </a:fld>
            <a:endParaRPr lang="en-US"/>
          </a:p>
        </p:txBody>
      </p:sp>
      <p:sp>
        <p:nvSpPr>
          <p:cNvPr id="5" name="Footer Placeholder 4">
            <a:extLst>
              <a:ext uri="{FF2B5EF4-FFF2-40B4-BE49-F238E27FC236}">
                <a16:creationId xmlns:a16="http://schemas.microsoft.com/office/drawing/2014/main" id="{90DFF063-C33F-B70B-DFAE-C0C3968FB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7DD7F-D85A-34D6-8739-64041B59BA04}"/>
              </a:ext>
            </a:extLst>
          </p:cNvPr>
          <p:cNvSpPr>
            <a:spLocks noGrp="1"/>
          </p:cNvSpPr>
          <p:nvPr>
            <p:ph type="sldNum" sz="quarter" idx="12"/>
          </p:nvPr>
        </p:nvSpPr>
        <p:spPr/>
        <p:txBody>
          <a:bodyPr/>
          <a:lstStyle/>
          <a:p>
            <a:fld id="{78112203-543D-43C8-9D01-12A8E472F3E5}" type="slidenum">
              <a:rPr lang="en-US" smtClean="0"/>
              <a:t>‹#›</a:t>
            </a:fld>
            <a:endParaRPr lang="en-US"/>
          </a:p>
        </p:txBody>
      </p:sp>
    </p:spTree>
    <p:extLst>
      <p:ext uri="{BB962C8B-B14F-4D97-AF65-F5344CB8AC3E}">
        <p14:creationId xmlns:p14="http://schemas.microsoft.com/office/powerpoint/2010/main" val="343192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027B-B6D0-6C07-9DAD-5116CABEDC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96E598-C4C8-CCEA-5FE7-6139AE0602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B1D286-E74A-A77B-AF49-8748A4C38D91}"/>
              </a:ext>
            </a:extLst>
          </p:cNvPr>
          <p:cNvSpPr>
            <a:spLocks noGrp="1"/>
          </p:cNvSpPr>
          <p:nvPr>
            <p:ph type="dt" sz="half" idx="10"/>
          </p:nvPr>
        </p:nvSpPr>
        <p:spPr/>
        <p:txBody>
          <a:bodyPr/>
          <a:lstStyle/>
          <a:p>
            <a:fld id="{FE531884-157D-4CDC-BBB6-86C0A268B132}" type="datetimeFigureOut">
              <a:rPr lang="en-US" smtClean="0"/>
              <a:t>8/30/2023</a:t>
            </a:fld>
            <a:endParaRPr lang="en-US"/>
          </a:p>
        </p:txBody>
      </p:sp>
      <p:sp>
        <p:nvSpPr>
          <p:cNvPr id="5" name="Footer Placeholder 4">
            <a:extLst>
              <a:ext uri="{FF2B5EF4-FFF2-40B4-BE49-F238E27FC236}">
                <a16:creationId xmlns:a16="http://schemas.microsoft.com/office/drawing/2014/main" id="{569E1C4B-03E2-BB36-49E0-108C0D209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8D96C-2E82-A8BC-4D6A-44B79407B7F5}"/>
              </a:ext>
            </a:extLst>
          </p:cNvPr>
          <p:cNvSpPr>
            <a:spLocks noGrp="1"/>
          </p:cNvSpPr>
          <p:nvPr>
            <p:ph type="sldNum" sz="quarter" idx="12"/>
          </p:nvPr>
        </p:nvSpPr>
        <p:spPr/>
        <p:txBody>
          <a:bodyPr/>
          <a:lstStyle/>
          <a:p>
            <a:fld id="{78112203-543D-43C8-9D01-12A8E472F3E5}" type="slidenum">
              <a:rPr lang="en-US" smtClean="0"/>
              <a:t>‹#›</a:t>
            </a:fld>
            <a:endParaRPr lang="en-US"/>
          </a:p>
        </p:txBody>
      </p:sp>
    </p:spTree>
    <p:extLst>
      <p:ext uri="{BB962C8B-B14F-4D97-AF65-F5344CB8AC3E}">
        <p14:creationId xmlns:p14="http://schemas.microsoft.com/office/powerpoint/2010/main" val="338052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BF97-DBC7-DF11-F253-026A81904E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B05A78-FA5C-A072-A655-42F0FCF059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4CEE6-EEBA-0070-EBAA-7B3272E965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3136E4-3759-D043-E554-0FD09774FC2C}"/>
              </a:ext>
            </a:extLst>
          </p:cNvPr>
          <p:cNvSpPr>
            <a:spLocks noGrp="1"/>
          </p:cNvSpPr>
          <p:nvPr>
            <p:ph type="dt" sz="half" idx="10"/>
          </p:nvPr>
        </p:nvSpPr>
        <p:spPr/>
        <p:txBody>
          <a:bodyPr/>
          <a:lstStyle/>
          <a:p>
            <a:fld id="{FE531884-157D-4CDC-BBB6-86C0A268B132}" type="datetimeFigureOut">
              <a:rPr lang="en-US" smtClean="0"/>
              <a:t>8/30/2023</a:t>
            </a:fld>
            <a:endParaRPr lang="en-US"/>
          </a:p>
        </p:txBody>
      </p:sp>
      <p:sp>
        <p:nvSpPr>
          <p:cNvPr id="6" name="Footer Placeholder 5">
            <a:extLst>
              <a:ext uri="{FF2B5EF4-FFF2-40B4-BE49-F238E27FC236}">
                <a16:creationId xmlns:a16="http://schemas.microsoft.com/office/drawing/2014/main" id="{B9D7223B-AAF5-CB97-E52A-91894262E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79F4A-EE9B-2F13-B0E2-224AE22C36AD}"/>
              </a:ext>
            </a:extLst>
          </p:cNvPr>
          <p:cNvSpPr>
            <a:spLocks noGrp="1"/>
          </p:cNvSpPr>
          <p:nvPr>
            <p:ph type="sldNum" sz="quarter" idx="12"/>
          </p:nvPr>
        </p:nvSpPr>
        <p:spPr/>
        <p:txBody>
          <a:bodyPr/>
          <a:lstStyle/>
          <a:p>
            <a:fld id="{78112203-543D-43C8-9D01-12A8E472F3E5}" type="slidenum">
              <a:rPr lang="en-US" smtClean="0"/>
              <a:t>‹#›</a:t>
            </a:fld>
            <a:endParaRPr lang="en-US"/>
          </a:p>
        </p:txBody>
      </p:sp>
    </p:spTree>
    <p:extLst>
      <p:ext uri="{BB962C8B-B14F-4D97-AF65-F5344CB8AC3E}">
        <p14:creationId xmlns:p14="http://schemas.microsoft.com/office/powerpoint/2010/main" val="2806110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A38EB-2B6F-E67D-6148-A3DE8744B5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FDCBEB-8F96-4658-BF5E-F19BD6133D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B2541-9579-6AEB-C815-D3F846E6A4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F8E8A-CACD-22E0-A55E-0416A42FAC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300909-6BC8-2FA4-BDCB-D3FA7A9332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47B29D-C8D5-03FD-6F73-1ED7F109EF02}"/>
              </a:ext>
            </a:extLst>
          </p:cNvPr>
          <p:cNvSpPr>
            <a:spLocks noGrp="1"/>
          </p:cNvSpPr>
          <p:nvPr>
            <p:ph type="dt" sz="half" idx="10"/>
          </p:nvPr>
        </p:nvSpPr>
        <p:spPr/>
        <p:txBody>
          <a:bodyPr/>
          <a:lstStyle/>
          <a:p>
            <a:fld id="{FE531884-157D-4CDC-BBB6-86C0A268B132}" type="datetimeFigureOut">
              <a:rPr lang="en-US" smtClean="0"/>
              <a:t>8/30/2023</a:t>
            </a:fld>
            <a:endParaRPr lang="en-US"/>
          </a:p>
        </p:txBody>
      </p:sp>
      <p:sp>
        <p:nvSpPr>
          <p:cNvPr id="8" name="Footer Placeholder 7">
            <a:extLst>
              <a:ext uri="{FF2B5EF4-FFF2-40B4-BE49-F238E27FC236}">
                <a16:creationId xmlns:a16="http://schemas.microsoft.com/office/drawing/2014/main" id="{AFA66370-928B-8AEF-F3F6-53D70095B3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D91BF5-BCE3-8BD3-05A7-5BE3E765C2EF}"/>
              </a:ext>
            </a:extLst>
          </p:cNvPr>
          <p:cNvSpPr>
            <a:spLocks noGrp="1"/>
          </p:cNvSpPr>
          <p:nvPr>
            <p:ph type="sldNum" sz="quarter" idx="12"/>
          </p:nvPr>
        </p:nvSpPr>
        <p:spPr/>
        <p:txBody>
          <a:bodyPr/>
          <a:lstStyle/>
          <a:p>
            <a:fld id="{78112203-543D-43C8-9D01-12A8E472F3E5}" type="slidenum">
              <a:rPr lang="en-US" smtClean="0"/>
              <a:t>‹#›</a:t>
            </a:fld>
            <a:endParaRPr lang="en-US"/>
          </a:p>
        </p:txBody>
      </p:sp>
    </p:spTree>
    <p:extLst>
      <p:ext uri="{BB962C8B-B14F-4D97-AF65-F5344CB8AC3E}">
        <p14:creationId xmlns:p14="http://schemas.microsoft.com/office/powerpoint/2010/main" val="107379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23950-0AB5-43B3-3FCD-ECB6DB215D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A03ECF-C23A-B12E-B104-D33A681F35EB}"/>
              </a:ext>
            </a:extLst>
          </p:cNvPr>
          <p:cNvSpPr>
            <a:spLocks noGrp="1"/>
          </p:cNvSpPr>
          <p:nvPr>
            <p:ph type="dt" sz="half" idx="10"/>
          </p:nvPr>
        </p:nvSpPr>
        <p:spPr/>
        <p:txBody>
          <a:bodyPr/>
          <a:lstStyle/>
          <a:p>
            <a:fld id="{FE531884-157D-4CDC-BBB6-86C0A268B132}" type="datetimeFigureOut">
              <a:rPr lang="en-US" smtClean="0"/>
              <a:t>8/30/2023</a:t>
            </a:fld>
            <a:endParaRPr lang="en-US"/>
          </a:p>
        </p:txBody>
      </p:sp>
      <p:sp>
        <p:nvSpPr>
          <p:cNvPr id="4" name="Footer Placeholder 3">
            <a:extLst>
              <a:ext uri="{FF2B5EF4-FFF2-40B4-BE49-F238E27FC236}">
                <a16:creationId xmlns:a16="http://schemas.microsoft.com/office/drawing/2014/main" id="{AE9E2760-7717-BF01-8560-A7B2550C8C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E15DBF-AA3A-940C-A7D4-ED6668FD3693}"/>
              </a:ext>
            </a:extLst>
          </p:cNvPr>
          <p:cNvSpPr>
            <a:spLocks noGrp="1"/>
          </p:cNvSpPr>
          <p:nvPr>
            <p:ph type="sldNum" sz="quarter" idx="12"/>
          </p:nvPr>
        </p:nvSpPr>
        <p:spPr/>
        <p:txBody>
          <a:bodyPr/>
          <a:lstStyle/>
          <a:p>
            <a:fld id="{78112203-543D-43C8-9D01-12A8E472F3E5}" type="slidenum">
              <a:rPr lang="en-US" smtClean="0"/>
              <a:t>‹#›</a:t>
            </a:fld>
            <a:endParaRPr lang="en-US"/>
          </a:p>
        </p:txBody>
      </p:sp>
    </p:spTree>
    <p:extLst>
      <p:ext uri="{BB962C8B-B14F-4D97-AF65-F5344CB8AC3E}">
        <p14:creationId xmlns:p14="http://schemas.microsoft.com/office/powerpoint/2010/main" val="236519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A7D8B4-EA6D-BE57-95BA-F344BDDA5B1D}"/>
              </a:ext>
            </a:extLst>
          </p:cNvPr>
          <p:cNvSpPr>
            <a:spLocks noGrp="1"/>
          </p:cNvSpPr>
          <p:nvPr>
            <p:ph type="dt" sz="half" idx="10"/>
          </p:nvPr>
        </p:nvSpPr>
        <p:spPr/>
        <p:txBody>
          <a:bodyPr/>
          <a:lstStyle/>
          <a:p>
            <a:fld id="{FE531884-157D-4CDC-BBB6-86C0A268B132}" type="datetimeFigureOut">
              <a:rPr lang="en-US" smtClean="0"/>
              <a:t>8/30/2023</a:t>
            </a:fld>
            <a:endParaRPr lang="en-US"/>
          </a:p>
        </p:txBody>
      </p:sp>
      <p:sp>
        <p:nvSpPr>
          <p:cNvPr id="3" name="Footer Placeholder 2">
            <a:extLst>
              <a:ext uri="{FF2B5EF4-FFF2-40B4-BE49-F238E27FC236}">
                <a16:creationId xmlns:a16="http://schemas.microsoft.com/office/drawing/2014/main" id="{1C9EBC05-F001-E9B8-28FA-39A4CB4229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B442F-0589-7D39-3727-8F33C14F9272}"/>
              </a:ext>
            </a:extLst>
          </p:cNvPr>
          <p:cNvSpPr>
            <a:spLocks noGrp="1"/>
          </p:cNvSpPr>
          <p:nvPr>
            <p:ph type="sldNum" sz="quarter" idx="12"/>
          </p:nvPr>
        </p:nvSpPr>
        <p:spPr/>
        <p:txBody>
          <a:bodyPr/>
          <a:lstStyle/>
          <a:p>
            <a:fld id="{78112203-543D-43C8-9D01-12A8E472F3E5}" type="slidenum">
              <a:rPr lang="en-US" smtClean="0"/>
              <a:t>‹#›</a:t>
            </a:fld>
            <a:endParaRPr lang="en-US"/>
          </a:p>
        </p:txBody>
      </p:sp>
    </p:spTree>
    <p:extLst>
      <p:ext uri="{BB962C8B-B14F-4D97-AF65-F5344CB8AC3E}">
        <p14:creationId xmlns:p14="http://schemas.microsoft.com/office/powerpoint/2010/main" val="25899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C6995-BA6E-19EC-24C4-A102DAB19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23BC8A-2A8A-94BD-448A-B66CD9E2BA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35074-C9B9-2ECE-9390-D38032669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DED438-B038-A8EA-11BB-12ADD5909191}"/>
              </a:ext>
            </a:extLst>
          </p:cNvPr>
          <p:cNvSpPr>
            <a:spLocks noGrp="1"/>
          </p:cNvSpPr>
          <p:nvPr>
            <p:ph type="dt" sz="half" idx="10"/>
          </p:nvPr>
        </p:nvSpPr>
        <p:spPr/>
        <p:txBody>
          <a:bodyPr/>
          <a:lstStyle/>
          <a:p>
            <a:fld id="{FE531884-157D-4CDC-BBB6-86C0A268B132}" type="datetimeFigureOut">
              <a:rPr lang="en-US" smtClean="0"/>
              <a:t>8/30/2023</a:t>
            </a:fld>
            <a:endParaRPr lang="en-US"/>
          </a:p>
        </p:txBody>
      </p:sp>
      <p:sp>
        <p:nvSpPr>
          <p:cNvPr id="6" name="Footer Placeholder 5">
            <a:extLst>
              <a:ext uri="{FF2B5EF4-FFF2-40B4-BE49-F238E27FC236}">
                <a16:creationId xmlns:a16="http://schemas.microsoft.com/office/drawing/2014/main" id="{8816E007-6E1C-E7E9-7B2F-945EE3973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19555-30AE-3BDF-45CC-8EE46D2FF890}"/>
              </a:ext>
            </a:extLst>
          </p:cNvPr>
          <p:cNvSpPr>
            <a:spLocks noGrp="1"/>
          </p:cNvSpPr>
          <p:nvPr>
            <p:ph type="sldNum" sz="quarter" idx="12"/>
          </p:nvPr>
        </p:nvSpPr>
        <p:spPr/>
        <p:txBody>
          <a:bodyPr/>
          <a:lstStyle/>
          <a:p>
            <a:fld id="{78112203-543D-43C8-9D01-12A8E472F3E5}" type="slidenum">
              <a:rPr lang="en-US" smtClean="0"/>
              <a:t>‹#›</a:t>
            </a:fld>
            <a:endParaRPr lang="en-US"/>
          </a:p>
        </p:txBody>
      </p:sp>
    </p:spTree>
    <p:extLst>
      <p:ext uri="{BB962C8B-B14F-4D97-AF65-F5344CB8AC3E}">
        <p14:creationId xmlns:p14="http://schemas.microsoft.com/office/powerpoint/2010/main" val="1193084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44D9-4473-75E9-2B6A-E702D59ACD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12C3D4-FB1C-7A4F-0259-E248AF989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40D8D4-5396-C293-6CEC-3075C0DAA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A6F7B-6723-B6AD-25F2-66AC6D1DA6D4}"/>
              </a:ext>
            </a:extLst>
          </p:cNvPr>
          <p:cNvSpPr>
            <a:spLocks noGrp="1"/>
          </p:cNvSpPr>
          <p:nvPr>
            <p:ph type="dt" sz="half" idx="10"/>
          </p:nvPr>
        </p:nvSpPr>
        <p:spPr/>
        <p:txBody>
          <a:bodyPr/>
          <a:lstStyle/>
          <a:p>
            <a:fld id="{FE531884-157D-4CDC-BBB6-86C0A268B132}" type="datetimeFigureOut">
              <a:rPr lang="en-US" smtClean="0"/>
              <a:t>8/30/2023</a:t>
            </a:fld>
            <a:endParaRPr lang="en-US"/>
          </a:p>
        </p:txBody>
      </p:sp>
      <p:sp>
        <p:nvSpPr>
          <p:cNvPr id="6" name="Footer Placeholder 5">
            <a:extLst>
              <a:ext uri="{FF2B5EF4-FFF2-40B4-BE49-F238E27FC236}">
                <a16:creationId xmlns:a16="http://schemas.microsoft.com/office/drawing/2014/main" id="{B39A511E-AF99-75A8-6FF8-EFB273904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3BA29-813A-2DDC-716B-254E7607DB4C}"/>
              </a:ext>
            </a:extLst>
          </p:cNvPr>
          <p:cNvSpPr>
            <a:spLocks noGrp="1"/>
          </p:cNvSpPr>
          <p:nvPr>
            <p:ph type="sldNum" sz="quarter" idx="12"/>
          </p:nvPr>
        </p:nvSpPr>
        <p:spPr/>
        <p:txBody>
          <a:bodyPr/>
          <a:lstStyle/>
          <a:p>
            <a:fld id="{78112203-543D-43C8-9D01-12A8E472F3E5}" type="slidenum">
              <a:rPr lang="en-US" smtClean="0"/>
              <a:t>‹#›</a:t>
            </a:fld>
            <a:endParaRPr lang="en-US"/>
          </a:p>
        </p:txBody>
      </p:sp>
    </p:spTree>
    <p:extLst>
      <p:ext uri="{BB962C8B-B14F-4D97-AF65-F5344CB8AC3E}">
        <p14:creationId xmlns:p14="http://schemas.microsoft.com/office/powerpoint/2010/main" val="51763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8A4949-3DA1-A4C3-55B1-D002DD9E1B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91C38F-573A-E0B4-0773-A430253DC1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FECF6-B955-0DCF-2EB8-4DA273D5B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31884-157D-4CDC-BBB6-86C0A268B132}" type="datetimeFigureOut">
              <a:rPr lang="en-US" smtClean="0"/>
              <a:t>8/30/2023</a:t>
            </a:fld>
            <a:endParaRPr lang="en-US"/>
          </a:p>
        </p:txBody>
      </p:sp>
      <p:sp>
        <p:nvSpPr>
          <p:cNvPr id="5" name="Footer Placeholder 4">
            <a:extLst>
              <a:ext uri="{FF2B5EF4-FFF2-40B4-BE49-F238E27FC236}">
                <a16:creationId xmlns:a16="http://schemas.microsoft.com/office/drawing/2014/main" id="{7DBCF1E4-D8B0-F13B-9D41-BDD991FE12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E96A64-D7D2-8411-CF88-8873B273D7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12203-543D-43C8-9D01-12A8E472F3E5}" type="slidenum">
              <a:rPr lang="en-US" smtClean="0"/>
              <a:t>‹#›</a:t>
            </a:fld>
            <a:endParaRPr lang="en-US"/>
          </a:p>
        </p:txBody>
      </p:sp>
    </p:spTree>
    <p:extLst>
      <p:ext uri="{BB962C8B-B14F-4D97-AF65-F5344CB8AC3E}">
        <p14:creationId xmlns:p14="http://schemas.microsoft.com/office/powerpoint/2010/main" val="16252440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Count%E2%80%93min_sketch" TargetMode="External"/><Relationship Id="rId2" Type="http://schemas.openxmlformats.org/officeDocument/2006/relationships/hyperlink" Target="https://cse163.github.io/book/module-9-miscellaneous-topics/lesson-26-reading-hashing/optional-count-min-sketch.html" TargetMode="External"/><Relationship Id="rId1" Type="http://schemas.openxmlformats.org/officeDocument/2006/relationships/slideLayout" Target="../slideLayouts/slideLayout2.xml"/><Relationship Id="rId5" Type="http://schemas.openxmlformats.org/officeDocument/2006/relationships/hyperlink" Target="https://florian.github.io/count-min-sketch/" TargetMode="External"/><Relationship Id="rId4" Type="http://schemas.openxmlformats.org/officeDocument/2006/relationships/hyperlink" Target="https://www.geeksforgeeks.org/count-min-sketch-in-java-with-exampl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BC0425-CDCC-EE84-9F49-EB6215CD4D69}"/>
              </a:ext>
            </a:extLst>
          </p:cNvPr>
          <p:cNvSpPr>
            <a:spLocks noGrp="1"/>
          </p:cNvSpPr>
          <p:nvPr>
            <p:ph type="ctrTitle"/>
          </p:nvPr>
        </p:nvSpPr>
        <p:spPr>
          <a:xfrm>
            <a:off x="1314824" y="735106"/>
            <a:ext cx="10053763" cy="2928470"/>
          </a:xfrm>
        </p:spPr>
        <p:txBody>
          <a:bodyPr anchor="b">
            <a:normAutofit/>
          </a:bodyPr>
          <a:lstStyle/>
          <a:p>
            <a:r>
              <a:rPr lang="en-US" sz="4800" dirty="0">
                <a:solidFill>
                  <a:srgbClr val="FFFFFF"/>
                </a:solidFill>
              </a:rPr>
              <a:t>Count-Min Sketch:</a:t>
            </a:r>
            <a:br>
              <a:rPr lang="en-US" sz="4800" dirty="0">
                <a:solidFill>
                  <a:srgbClr val="FFFFFF"/>
                </a:solidFill>
              </a:rPr>
            </a:br>
            <a:r>
              <a:rPr lang="en-US" sz="4800" dirty="0">
                <a:solidFill>
                  <a:srgbClr val="FFFFFF"/>
                </a:solidFill>
              </a:rPr>
              <a:t>An Introduction and Use Case</a:t>
            </a:r>
          </a:p>
        </p:txBody>
      </p:sp>
      <p:sp>
        <p:nvSpPr>
          <p:cNvPr id="3" name="Subtitle 2">
            <a:extLst>
              <a:ext uri="{FF2B5EF4-FFF2-40B4-BE49-F238E27FC236}">
                <a16:creationId xmlns:a16="http://schemas.microsoft.com/office/drawing/2014/main" id="{7D708219-BF37-9583-3513-9437A6D03BDF}"/>
              </a:ext>
            </a:extLst>
          </p:cNvPr>
          <p:cNvSpPr>
            <a:spLocks noGrp="1"/>
          </p:cNvSpPr>
          <p:nvPr>
            <p:ph type="subTitle" idx="1"/>
          </p:nvPr>
        </p:nvSpPr>
        <p:spPr>
          <a:xfrm>
            <a:off x="1350682" y="4870824"/>
            <a:ext cx="10005951" cy="1458258"/>
          </a:xfrm>
        </p:spPr>
        <p:txBody>
          <a:bodyPr anchor="ctr">
            <a:normAutofit/>
          </a:bodyPr>
          <a:lstStyle/>
          <a:p>
            <a:pPr algn="r"/>
            <a:r>
              <a:rPr lang="en-US" dirty="0"/>
              <a:t>Efficient Frequency Estimation in Streaming Data</a:t>
            </a:r>
          </a:p>
          <a:p>
            <a:pPr algn="r"/>
            <a:r>
              <a:rPr lang="en-US" dirty="0"/>
              <a:t>				       -Suman Indla</a:t>
            </a:r>
          </a:p>
        </p:txBody>
      </p:sp>
    </p:spTree>
    <p:extLst>
      <p:ext uri="{BB962C8B-B14F-4D97-AF65-F5344CB8AC3E}">
        <p14:creationId xmlns:p14="http://schemas.microsoft.com/office/powerpoint/2010/main" val="104938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5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97D7E-9C7B-B261-C6C9-027ECAD477F4}"/>
              </a:ext>
            </a:extLst>
          </p:cNvPr>
          <p:cNvSpPr>
            <a:spLocks noGrp="1"/>
          </p:cNvSpPr>
          <p:nvPr>
            <p:ph type="title"/>
          </p:nvPr>
        </p:nvSpPr>
        <p:spPr>
          <a:xfrm>
            <a:off x="1371599" y="279789"/>
            <a:ext cx="9895951" cy="1033669"/>
          </a:xfrm>
        </p:spPr>
        <p:txBody>
          <a:bodyPr>
            <a:normAutofit/>
          </a:bodyPr>
          <a:lstStyle/>
          <a:p>
            <a:r>
              <a:rPr lang="en-US" sz="4000" dirty="0">
                <a:solidFill>
                  <a:srgbClr val="FFFFFF"/>
                </a:solidFill>
              </a:rPr>
              <a:t>How Count-Min Sketch Works</a:t>
            </a:r>
          </a:p>
        </p:txBody>
      </p:sp>
      <p:sp>
        <p:nvSpPr>
          <p:cNvPr id="3" name="Content Placeholder 2">
            <a:extLst>
              <a:ext uri="{FF2B5EF4-FFF2-40B4-BE49-F238E27FC236}">
                <a16:creationId xmlns:a16="http://schemas.microsoft.com/office/drawing/2014/main" id="{070C6119-5E4D-06B8-8DA9-7B2A73FDBAE4}"/>
              </a:ext>
            </a:extLst>
          </p:cNvPr>
          <p:cNvSpPr>
            <a:spLocks noGrp="1"/>
          </p:cNvSpPr>
          <p:nvPr>
            <p:ph idx="1"/>
          </p:nvPr>
        </p:nvSpPr>
        <p:spPr>
          <a:xfrm>
            <a:off x="1371599" y="1597432"/>
            <a:ext cx="9724031" cy="4980779"/>
          </a:xfrm>
        </p:spPr>
        <p:txBody>
          <a:bodyPr anchor="ctr">
            <a:noAutofit/>
          </a:bodyPr>
          <a:lstStyle/>
          <a:p>
            <a:pPr marL="0" indent="0" algn="l">
              <a:buNone/>
            </a:pPr>
            <a:r>
              <a:rPr lang="en-US" sz="2000" i="0" dirty="0">
                <a:solidFill>
                  <a:schemeClr val="accent1">
                    <a:lumMod val="60000"/>
                    <a:lumOff val="40000"/>
                  </a:schemeClr>
                </a:solidFill>
                <a:effectLst/>
              </a:rPr>
              <a:t>Incrementing Counters:</a:t>
            </a:r>
          </a:p>
          <a:p>
            <a:pPr marL="742950" lvl="1" indent="-285750" algn="l">
              <a:buFont typeface="Arial" panose="020B0604020202020204" pitchFamily="34" charset="0"/>
              <a:buChar char="•"/>
            </a:pPr>
            <a:r>
              <a:rPr lang="en-US" sz="1800" b="0" i="0" dirty="0">
                <a:solidFill>
                  <a:srgbClr val="D1D5DB"/>
                </a:solidFill>
                <a:effectLst/>
              </a:rPr>
              <a:t>When an element is encountered in the data stream, the corresponding counters are incremented.</a:t>
            </a:r>
          </a:p>
          <a:p>
            <a:pPr marL="742950" lvl="1" indent="-285750" algn="l">
              <a:buFont typeface="Arial" panose="020B0604020202020204" pitchFamily="34" charset="0"/>
              <a:buChar char="•"/>
            </a:pPr>
            <a:r>
              <a:rPr lang="en-US" sz="1800" b="0" i="0" dirty="0">
                <a:solidFill>
                  <a:srgbClr val="D1D5DB"/>
                </a:solidFill>
                <a:effectLst/>
              </a:rPr>
              <a:t>Each hash function contributes to the increment of a counter within its row.</a:t>
            </a:r>
          </a:p>
          <a:p>
            <a:pPr marL="0" indent="0" algn="l">
              <a:buNone/>
            </a:pPr>
            <a:r>
              <a:rPr lang="en-US" sz="2000" i="0" dirty="0">
                <a:solidFill>
                  <a:schemeClr val="accent1">
                    <a:lumMod val="60000"/>
                    <a:lumOff val="40000"/>
                  </a:schemeClr>
                </a:solidFill>
                <a:effectLst/>
              </a:rPr>
              <a:t>Probabilistic Estimation:</a:t>
            </a:r>
          </a:p>
          <a:p>
            <a:pPr marL="742950" lvl="1" indent="-285750" algn="l">
              <a:buFont typeface="Arial" panose="020B0604020202020204" pitchFamily="34" charset="0"/>
              <a:buChar char="•"/>
            </a:pPr>
            <a:r>
              <a:rPr lang="en-US" sz="1800" b="0" i="0" dirty="0">
                <a:solidFill>
                  <a:srgbClr val="D1D5DB"/>
                </a:solidFill>
                <a:effectLst/>
              </a:rPr>
              <a:t>Due to the multiple hash functions, some counters might be incremented more than once for a single element, leading to overestimation.</a:t>
            </a:r>
          </a:p>
          <a:p>
            <a:pPr marL="742950" lvl="1" indent="-285750" algn="l">
              <a:buFont typeface="Arial" panose="020B0604020202020204" pitchFamily="34" charset="0"/>
              <a:buChar char="•"/>
            </a:pPr>
            <a:r>
              <a:rPr lang="en-US" sz="1800" b="0" i="0" dirty="0">
                <a:solidFill>
                  <a:srgbClr val="D1D5DB"/>
                </a:solidFill>
                <a:effectLst/>
              </a:rPr>
              <a:t>However, overestimation is balanced by underestimation, resulting in accurate approximate frequency estimates on average.</a:t>
            </a:r>
          </a:p>
          <a:p>
            <a:pPr marL="0" indent="0" algn="l">
              <a:buNone/>
            </a:pPr>
            <a:r>
              <a:rPr lang="en-US" sz="2000" i="0" dirty="0">
                <a:solidFill>
                  <a:schemeClr val="accent1">
                    <a:lumMod val="60000"/>
                    <a:lumOff val="40000"/>
                  </a:schemeClr>
                </a:solidFill>
                <a:effectLst/>
              </a:rPr>
              <a:t>Retrieval of Frequency Estimates:</a:t>
            </a:r>
          </a:p>
          <a:p>
            <a:pPr marL="742950" lvl="1" indent="-285750" algn="l">
              <a:buFont typeface="Arial" panose="020B0604020202020204" pitchFamily="34" charset="0"/>
              <a:buChar char="•"/>
            </a:pPr>
            <a:r>
              <a:rPr lang="en-US" sz="1800" b="0" i="0" dirty="0">
                <a:solidFill>
                  <a:srgbClr val="D1D5DB"/>
                </a:solidFill>
                <a:effectLst/>
              </a:rPr>
              <a:t>To estimate the frequency of an element, hash functions are applied, and the minimum value among the counters in the corresponding rows is retrieved.</a:t>
            </a:r>
          </a:p>
          <a:p>
            <a:pPr marL="742950" lvl="1" indent="-285750" algn="l">
              <a:buFont typeface="Arial" panose="020B0604020202020204" pitchFamily="34" charset="0"/>
              <a:buChar char="•"/>
            </a:pPr>
            <a:r>
              <a:rPr lang="en-US" sz="1800" b="0" i="0" dirty="0">
                <a:solidFill>
                  <a:srgbClr val="D1D5DB"/>
                </a:solidFill>
                <a:effectLst/>
              </a:rPr>
              <a:t>The minimum value represents the lowest possible count for that element across the various hash functions.</a:t>
            </a:r>
          </a:p>
        </p:txBody>
      </p:sp>
    </p:spTree>
    <p:extLst>
      <p:ext uri="{BB962C8B-B14F-4D97-AF65-F5344CB8AC3E}">
        <p14:creationId xmlns:p14="http://schemas.microsoft.com/office/powerpoint/2010/main" val="3516776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97D7E-9C7B-B261-C6C9-027ECAD477F4}"/>
              </a:ext>
            </a:extLst>
          </p:cNvPr>
          <p:cNvSpPr>
            <a:spLocks noGrp="1"/>
          </p:cNvSpPr>
          <p:nvPr>
            <p:ph type="title"/>
          </p:nvPr>
        </p:nvSpPr>
        <p:spPr>
          <a:xfrm>
            <a:off x="1371599" y="279789"/>
            <a:ext cx="9895951" cy="1033669"/>
          </a:xfrm>
        </p:spPr>
        <p:txBody>
          <a:bodyPr>
            <a:normAutofit/>
          </a:bodyPr>
          <a:lstStyle/>
          <a:p>
            <a:r>
              <a:rPr lang="en-US" sz="4000" dirty="0">
                <a:solidFill>
                  <a:srgbClr val="FFFFFF"/>
                </a:solidFill>
              </a:rPr>
              <a:t>How Count-Min Sketch Works</a:t>
            </a:r>
          </a:p>
        </p:txBody>
      </p:sp>
      <p:sp>
        <p:nvSpPr>
          <p:cNvPr id="3" name="Content Placeholder 2">
            <a:extLst>
              <a:ext uri="{FF2B5EF4-FFF2-40B4-BE49-F238E27FC236}">
                <a16:creationId xmlns:a16="http://schemas.microsoft.com/office/drawing/2014/main" id="{070C6119-5E4D-06B8-8DA9-7B2A73FDBAE4}"/>
              </a:ext>
            </a:extLst>
          </p:cNvPr>
          <p:cNvSpPr>
            <a:spLocks noGrp="1"/>
          </p:cNvSpPr>
          <p:nvPr>
            <p:ph idx="1"/>
          </p:nvPr>
        </p:nvSpPr>
        <p:spPr>
          <a:xfrm>
            <a:off x="1371599" y="1597432"/>
            <a:ext cx="9724031" cy="4803367"/>
          </a:xfrm>
        </p:spPr>
        <p:txBody>
          <a:bodyPr anchor="ctr">
            <a:noAutofit/>
          </a:bodyPr>
          <a:lstStyle/>
          <a:p>
            <a:pPr marL="0" indent="0" algn="l">
              <a:buNone/>
            </a:pPr>
            <a:r>
              <a:rPr lang="en-US" sz="2000" i="0" dirty="0">
                <a:solidFill>
                  <a:schemeClr val="accent1">
                    <a:lumMod val="60000"/>
                    <a:lumOff val="40000"/>
                  </a:schemeClr>
                </a:solidFill>
                <a:effectLst/>
              </a:rPr>
              <a:t>Benefits of Hash Function Diversity:</a:t>
            </a:r>
          </a:p>
          <a:p>
            <a:pPr marL="742950" lvl="1" indent="-285750" algn="l">
              <a:buFont typeface="Arial" panose="020B0604020202020204" pitchFamily="34" charset="0"/>
              <a:buChar char="•"/>
            </a:pPr>
            <a:r>
              <a:rPr lang="en-US" sz="2000" b="0" i="0" dirty="0">
                <a:solidFill>
                  <a:srgbClr val="D1D5DB"/>
                </a:solidFill>
                <a:effectLst/>
              </a:rPr>
              <a:t>Hash collisions are expected but are spread across multiple counters due to diverse hash functions.</a:t>
            </a:r>
          </a:p>
          <a:p>
            <a:pPr marL="742950" lvl="1" indent="-285750" algn="l">
              <a:buFont typeface="Arial" panose="020B0604020202020204" pitchFamily="34" charset="0"/>
              <a:buChar char="•"/>
            </a:pPr>
            <a:r>
              <a:rPr lang="en-US" sz="2000" b="0" i="0" dirty="0">
                <a:solidFill>
                  <a:srgbClr val="D1D5DB"/>
                </a:solidFill>
                <a:effectLst/>
              </a:rPr>
              <a:t>The spread of collisions reduces the impact of overestimation and provides more accurate estimates.</a:t>
            </a:r>
          </a:p>
          <a:p>
            <a:pPr marL="0" indent="0" algn="l">
              <a:buNone/>
            </a:pPr>
            <a:r>
              <a:rPr lang="en-US" sz="2000" i="0" dirty="0">
                <a:solidFill>
                  <a:schemeClr val="accent1">
                    <a:lumMod val="60000"/>
                    <a:lumOff val="40000"/>
                  </a:schemeClr>
                </a:solidFill>
                <a:effectLst/>
                <a:latin typeface="Söhne"/>
              </a:rPr>
              <a:t>Trade-Off:</a:t>
            </a:r>
            <a:r>
              <a:rPr lang="en-US" sz="1400" b="0" i="0" dirty="0">
                <a:solidFill>
                  <a:srgbClr val="D1D5DB"/>
                </a:solidFill>
                <a:effectLst/>
                <a:latin typeface="Söhne"/>
              </a:rPr>
              <a:t> </a:t>
            </a:r>
          </a:p>
          <a:p>
            <a:pPr lvl="1"/>
            <a:r>
              <a:rPr lang="en-US" sz="1800" b="0" i="0" dirty="0">
                <a:solidFill>
                  <a:srgbClr val="D1D5DB"/>
                </a:solidFill>
                <a:effectLst/>
                <a:latin typeface="Söhne"/>
              </a:rPr>
              <a:t>Count-Min Sketch achieves memory efficiency by trading off some accuracy. The more counters and hash functions used, the better the accuracy, but at the cost of increased memory consumption.</a:t>
            </a:r>
            <a:endParaRPr lang="en-US" sz="1800" b="0" i="0" dirty="0">
              <a:solidFill>
                <a:srgbClr val="D1D5DB"/>
              </a:solidFill>
              <a:effectLst/>
            </a:endParaRPr>
          </a:p>
        </p:txBody>
      </p:sp>
    </p:spTree>
    <p:extLst>
      <p:ext uri="{BB962C8B-B14F-4D97-AF65-F5344CB8AC3E}">
        <p14:creationId xmlns:p14="http://schemas.microsoft.com/office/powerpoint/2010/main" val="415824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12" name="Rectangle 11">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8B3C9B7-0DA2-8F63-5DF8-6973E40B8060}"/>
              </a:ext>
            </a:extLst>
          </p:cNvPr>
          <p:cNvSpPr>
            <a:spLocks noGrp="1"/>
          </p:cNvSpPr>
          <p:nvPr>
            <p:ph type="title"/>
          </p:nvPr>
        </p:nvSpPr>
        <p:spPr>
          <a:xfrm>
            <a:off x="876301" y="374534"/>
            <a:ext cx="10477109" cy="1003532"/>
          </a:xfrm>
        </p:spPr>
        <p:txBody>
          <a:bodyPr vert="horz" lIns="91440" tIns="45720" rIns="91440" bIns="45720" rtlCol="0" anchor="ctr">
            <a:normAutofit/>
          </a:bodyPr>
          <a:lstStyle/>
          <a:p>
            <a:r>
              <a:rPr lang="en-US" sz="3200" kern="1200">
                <a:solidFill>
                  <a:srgbClr val="FFFFFF"/>
                </a:solidFill>
                <a:latin typeface="+mj-lt"/>
                <a:ea typeface="+mj-ea"/>
                <a:cs typeface="+mj-cs"/>
              </a:rPr>
              <a:t>How Count-Min Sketch Works</a:t>
            </a:r>
          </a:p>
        </p:txBody>
      </p:sp>
      <p:sp>
        <p:nvSpPr>
          <p:cNvPr id="3" name="Content Placeholder 2">
            <a:extLst>
              <a:ext uri="{FF2B5EF4-FFF2-40B4-BE49-F238E27FC236}">
                <a16:creationId xmlns:a16="http://schemas.microsoft.com/office/drawing/2014/main" id="{CDDCA16A-2D2A-60DB-D01E-E4DD58CAABB0}"/>
              </a:ext>
            </a:extLst>
          </p:cNvPr>
          <p:cNvSpPr>
            <a:spLocks noGrp="1"/>
          </p:cNvSpPr>
          <p:nvPr>
            <p:ph sz="half" idx="1"/>
          </p:nvPr>
        </p:nvSpPr>
        <p:spPr>
          <a:xfrm>
            <a:off x="876301" y="2964426"/>
            <a:ext cx="5025735" cy="2153264"/>
          </a:xfrm>
        </p:spPr>
        <p:txBody>
          <a:bodyPr vert="horz" lIns="91440" tIns="45720" rIns="91440" bIns="45720" rtlCol="0">
            <a:normAutofit/>
          </a:bodyPr>
          <a:lstStyle/>
          <a:p>
            <a:pPr marL="0" indent="0">
              <a:buNone/>
            </a:pPr>
            <a:r>
              <a:rPr lang="en-US" sz="2000" dirty="0"/>
              <a:t>Count-Min sketch</a:t>
            </a:r>
          </a:p>
          <a:p>
            <a:pPr lvl="1"/>
            <a:r>
              <a:rPr lang="en-US" sz="2000" dirty="0"/>
              <a:t>2D Matrix</a:t>
            </a:r>
          </a:p>
          <a:p>
            <a:pPr lvl="1"/>
            <a:r>
              <a:rPr lang="en-US" sz="2000" dirty="0"/>
              <a:t>No of rows = no. of hash functions (more hash function ~ more accuracy)</a:t>
            </a:r>
          </a:p>
          <a:p>
            <a:pPr lvl="1"/>
            <a:r>
              <a:rPr lang="en-US" sz="2000" dirty="0"/>
              <a:t>No. of columns = no. of counters</a:t>
            </a:r>
          </a:p>
        </p:txBody>
      </p:sp>
      <p:pic>
        <p:nvPicPr>
          <p:cNvPr id="6" name="Content Placeholder 5" descr="A diagram of a math problem&#10;&#10;Description automatically generated with medium confidence">
            <a:extLst>
              <a:ext uri="{FF2B5EF4-FFF2-40B4-BE49-F238E27FC236}">
                <a16:creationId xmlns:a16="http://schemas.microsoft.com/office/drawing/2014/main" id="{92960D9F-720C-962E-DDFF-1C0585497A72}"/>
              </a:ext>
            </a:extLst>
          </p:cNvPr>
          <p:cNvPicPr>
            <a:picLocks noGrp="1" noChangeAspect="1"/>
          </p:cNvPicPr>
          <p:nvPr>
            <p:ph sz="half" idx="2"/>
          </p:nvPr>
        </p:nvPicPr>
        <p:blipFill>
          <a:blip r:embed="rId2"/>
          <a:stretch>
            <a:fillRect/>
          </a:stretch>
        </p:blipFill>
        <p:spPr>
          <a:xfrm>
            <a:off x="6096000" y="2654710"/>
            <a:ext cx="5257410" cy="2283204"/>
          </a:xfrm>
          <a:prstGeom prst="rect">
            <a:avLst/>
          </a:prstGeom>
        </p:spPr>
      </p:pic>
    </p:spTree>
    <p:extLst>
      <p:ext uri="{BB962C8B-B14F-4D97-AF65-F5344CB8AC3E}">
        <p14:creationId xmlns:p14="http://schemas.microsoft.com/office/powerpoint/2010/main" val="3226279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97D7E-9C7B-B261-C6C9-027ECAD477F4}"/>
              </a:ext>
            </a:extLst>
          </p:cNvPr>
          <p:cNvSpPr>
            <a:spLocks noGrp="1"/>
          </p:cNvSpPr>
          <p:nvPr>
            <p:ph type="title"/>
          </p:nvPr>
        </p:nvSpPr>
        <p:spPr>
          <a:xfrm>
            <a:off x="1371599" y="279789"/>
            <a:ext cx="9895951" cy="1033669"/>
          </a:xfrm>
        </p:spPr>
        <p:txBody>
          <a:bodyPr>
            <a:normAutofit/>
          </a:bodyPr>
          <a:lstStyle/>
          <a:p>
            <a:r>
              <a:rPr lang="en-US" sz="4000" dirty="0">
                <a:solidFill>
                  <a:srgbClr val="FFFFFF"/>
                </a:solidFill>
              </a:rPr>
              <a:t>Use Case Example: Website Traffic Analysis</a:t>
            </a:r>
          </a:p>
        </p:txBody>
      </p:sp>
      <p:sp>
        <p:nvSpPr>
          <p:cNvPr id="3" name="Content Placeholder 2">
            <a:extLst>
              <a:ext uri="{FF2B5EF4-FFF2-40B4-BE49-F238E27FC236}">
                <a16:creationId xmlns:a16="http://schemas.microsoft.com/office/drawing/2014/main" id="{070C6119-5E4D-06B8-8DA9-7B2A73FDBAE4}"/>
              </a:ext>
            </a:extLst>
          </p:cNvPr>
          <p:cNvSpPr>
            <a:spLocks noGrp="1"/>
          </p:cNvSpPr>
          <p:nvPr>
            <p:ph idx="1"/>
          </p:nvPr>
        </p:nvSpPr>
        <p:spPr>
          <a:xfrm>
            <a:off x="459346" y="1597432"/>
            <a:ext cx="11029647" cy="4980779"/>
          </a:xfrm>
        </p:spPr>
        <p:txBody>
          <a:bodyPr anchor="ctr">
            <a:noAutofit/>
          </a:bodyPr>
          <a:lstStyle/>
          <a:p>
            <a:pPr marL="0" indent="0" algn="l">
              <a:buNone/>
            </a:pPr>
            <a:r>
              <a:rPr lang="en-US" sz="1800" b="0" i="0" dirty="0">
                <a:solidFill>
                  <a:schemeClr val="accent1">
                    <a:lumMod val="60000"/>
                    <a:lumOff val="40000"/>
                  </a:schemeClr>
                </a:solidFill>
                <a:effectLst/>
              </a:rPr>
              <a:t>Problem: </a:t>
            </a:r>
            <a:r>
              <a:rPr lang="en-US" sz="1800" b="0" i="0" dirty="0">
                <a:solidFill>
                  <a:srgbClr val="D1D5DB"/>
                </a:solidFill>
                <a:effectLst/>
              </a:rPr>
              <a:t>Efficiently estimating the popularity of different pages on a high-traffic website.</a:t>
            </a:r>
          </a:p>
          <a:p>
            <a:pPr marL="0" indent="0" algn="l">
              <a:buNone/>
            </a:pPr>
            <a:r>
              <a:rPr lang="en-US" sz="1800" i="0" dirty="0">
                <a:solidFill>
                  <a:schemeClr val="accent1">
                    <a:lumMod val="60000"/>
                    <a:lumOff val="40000"/>
                  </a:schemeClr>
                </a:solidFill>
                <a:effectLst/>
              </a:rPr>
              <a:t>Scenario</a:t>
            </a:r>
            <a:r>
              <a:rPr lang="en-US" sz="1800" b="0" i="0" dirty="0">
                <a:solidFill>
                  <a:srgbClr val="D1D5DB"/>
                </a:solidFill>
                <a:effectLst/>
              </a:rPr>
              <a:t>: Imagine managing a popular e-commerce website with millions of daily visitors. You need to track which pages are most frequently visited to optimize content placement and enhance user experience.</a:t>
            </a:r>
          </a:p>
          <a:p>
            <a:pPr marL="0" indent="0" algn="l">
              <a:buNone/>
            </a:pPr>
            <a:r>
              <a:rPr lang="en-US" sz="1800" i="0" dirty="0">
                <a:solidFill>
                  <a:schemeClr val="accent1">
                    <a:lumMod val="60000"/>
                    <a:lumOff val="40000"/>
                  </a:schemeClr>
                </a:solidFill>
                <a:effectLst/>
              </a:rPr>
              <a:t>Challenge</a:t>
            </a:r>
            <a:r>
              <a:rPr lang="en-US" sz="1800" b="0" i="0" dirty="0">
                <a:solidFill>
                  <a:schemeClr val="accent1">
                    <a:lumMod val="60000"/>
                    <a:lumOff val="40000"/>
                  </a:schemeClr>
                </a:solidFill>
                <a:effectLst/>
              </a:rPr>
              <a:t>: </a:t>
            </a:r>
            <a:r>
              <a:rPr lang="en-US" sz="1800" b="0" i="0" dirty="0">
                <a:solidFill>
                  <a:srgbClr val="D1D5DB"/>
                </a:solidFill>
                <a:effectLst/>
              </a:rPr>
              <a:t>Traditional methods of counting visits for each page can be memory-intensive and slow, especially as the number of distinct pages increases.</a:t>
            </a:r>
          </a:p>
          <a:p>
            <a:pPr marL="0" indent="0" algn="l">
              <a:buNone/>
            </a:pPr>
            <a:r>
              <a:rPr lang="en-US" sz="1800" i="0" dirty="0">
                <a:solidFill>
                  <a:schemeClr val="accent1">
                    <a:lumMod val="60000"/>
                    <a:lumOff val="40000"/>
                  </a:schemeClr>
                </a:solidFill>
                <a:effectLst/>
              </a:rPr>
              <a:t>Solution: </a:t>
            </a:r>
            <a:r>
              <a:rPr lang="en-US" sz="1800" b="0" i="0" dirty="0">
                <a:solidFill>
                  <a:srgbClr val="D1D5DB"/>
                </a:solidFill>
                <a:effectLst/>
              </a:rPr>
              <a:t>Count-Min Sketch comes to the rescue!</a:t>
            </a:r>
          </a:p>
          <a:p>
            <a:pPr marL="0" indent="0" algn="l">
              <a:buNone/>
            </a:pPr>
            <a:r>
              <a:rPr lang="en-US" sz="1800" i="0" dirty="0">
                <a:solidFill>
                  <a:schemeClr val="accent1">
                    <a:lumMod val="60000"/>
                    <a:lumOff val="40000"/>
                  </a:schemeClr>
                </a:solidFill>
                <a:effectLst/>
              </a:rPr>
              <a:t>How Count-Min Sketch Addresses the Problem:</a:t>
            </a:r>
          </a:p>
          <a:p>
            <a:pPr algn="l">
              <a:buFont typeface="Arial" panose="020B0604020202020204" pitchFamily="34" charset="0"/>
              <a:buChar char="•"/>
            </a:pPr>
            <a:r>
              <a:rPr lang="en-US" sz="1800" b="1" i="0" dirty="0">
                <a:solidFill>
                  <a:schemeClr val="accent1">
                    <a:lumMod val="60000"/>
                    <a:lumOff val="40000"/>
                  </a:schemeClr>
                </a:solidFill>
                <a:effectLst/>
              </a:rPr>
              <a:t>Memory Efficiency</a:t>
            </a:r>
            <a:r>
              <a:rPr lang="en-US" sz="1800" b="0" i="0" dirty="0">
                <a:solidFill>
                  <a:schemeClr val="accent1">
                    <a:lumMod val="60000"/>
                    <a:lumOff val="40000"/>
                  </a:schemeClr>
                </a:solidFill>
                <a:effectLst/>
              </a:rPr>
              <a:t>: </a:t>
            </a:r>
            <a:r>
              <a:rPr lang="en-US" sz="1800" b="0" i="0" dirty="0">
                <a:solidFill>
                  <a:srgbClr val="D1D5DB"/>
                </a:solidFill>
                <a:effectLst/>
              </a:rPr>
              <a:t>Count-Min Sketch uses a compact memory structure to estimate page visit frequencies without storing raw visit data.</a:t>
            </a:r>
          </a:p>
          <a:p>
            <a:pPr algn="l">
              <a:buFont typeface="Arial" panose="020B0604020202020204" pitchFamily="34" charset="0"/>
              <a:buChar char="•"/>
            </a:pPr>
            <a:r>
              <a:rPr lang="en-US" sz="1800" b="1" i="0" dirty="0">
                <a:solidFill>
                  <a:schemeClr val="accent1">
                    <a:lumMod val="60000"/>
                    <a:lumOff val="40000"/>
                  </a:schemeClr>
                </a:solidFill>
                <a:effectLst/>
              </a:rPr>
              <a:t>Real-Time Estimation</a:t>
            </a:r>
            <a:r>
              <a:rPr lang="en-US" sz="1800" b="0" i="0" dirty="0">
                <a:solidFill>
                  <a:schemeClr val="accent1">
                    <a:lumMod val="60000"/>
                    <a:lumOff val="40000"/>
                  </a:schemeClr>
                </a:solidFill>
                <a:effectLst/>
              </a:rPr>
              <a:t>: </a:t>
            </a:r>
            <a:r>
              <a:rPr lang="en-US" sz="1800" b="0" i="0" dirty="0">
                <a:solidFill>
                  <a:srgbClr val="D1D5DB"/>
                </a:solidFill>
                <a:effectLst/>
              </a:rPr>
              <a:t>As new visitors arrive, the Count-Min Sketch is updated in real-time, providing timely insights into page popularity.</a:t>
            </a:r>
          </a:p>
          <a:p>
            <a:pPr algn="l">
              <a:buFont typeface="Arial" panose="020B0604020202020204" pitchFamily="34" charset="0"/>
              <a:buChar char="•"/>
            </a:pPr>
            <a:r>
              <a:rPr lang="en-US" sz="1800" b="1" i="0" dirty="0">
                <a:solidFill>
                  <a:schemeClr val="accent1">
                    <a:lumMod val="60000"/>
                    <a:lumOff val="40000"/>
                  </a:schemeClr>
                </a:solidFill>
                <a:effectLst/>
              </a:rPr>
              <a:t>High-Cardinality Handling</a:t>
            </a:r>
            <a:r>
              <a:rPr lang="en-US" sz="1800" b="0" i="0" dirty="0">
                <a:solidFill>
                  <a:schemeClr val="accent1">
                    <a:lumMod val="60000"/>
                    <a:lumOff val="40000"/>
                  </a:schemeClr>
                </a:solidFill>
                <a:effectLst/>
              </a:rPr>
              <a:t>:</a:t>
            </a:r>
            <a:r>
              <a:rPr lang="en-US" sz="1800" b="0" i="0" dirty="0">
                <a:solidFill>
                  <a:srgbClr val="D1D5DB"/>
                </a:solidFill>
                <a:effectLst/>
              </a:rPr>
              <a:t> High-traffic websites often have a large number of distinct pages. Count-Min Sketch's multiple hash functions and counters efficiently estimate frequencies even for high-cardinality datasets.</a:t>
            </a:r>
          </a:p>
          <a:p>
            <a:pPr algn="l">
              <a:buFont typeface="Arial" panose="020B0604020202020204" pitchFamily="34" charset="0"/>
              <a:buChar char="•"/>
            </a:pPr>
            <a:r>
              <a:rPr lang="en-US" sz="1800" b="1" i="0" dirty="0">
                <a:solidFill>
                  <a:schemeClr val="accent1">
                    <a:lumMod val="60000"/>
                    <a:lumOff val="40000"/>
                  </a:schemeClr>
                </a:solidFill>
                <a:effectLst/>
              </a:rPr>
              <a:t>Approximate Estimates</a:t>
            </a:r>
            <a:r>
              <a:rPr lang="en-US" sz="1800" b="0" i="0" dirty="0">
                <a:solidFill>
                  <a:schemeClr val="accent1">
                    <a:lumMod val="60000"/>
                    <a:lumOff val="40000"/>
                  </a:schemeClr>
                </a:solidFill>
                <a:effectLst/>
              </a:rPr>
              <a:t>: </a:t>
            </a:r>
            <a:r>
              <a:rPr lang="en-US" sz="1800" b="0" i="0" dirty="0">
                <a:solidFill>
                  <a:srgbClr val="D1D5DB"/>
                </a:solidFill>
                <a:effectLst/>
              </a:rPr>
              <a:t>While providing fast and memory-efficient results, Count-Min Sketch offers approximate estimates that are sufficiently accurate for optimizing content placement.</a:t>
            </a:r>
          </a:p>
        </p:txBody>
      </p:sp>
    </p:spTree>
    <p:extLst>
      <p:ext uri="{BB962C8B-B14F-4D97-AF65-F5344CB8AC3E}">
        <p14:creationId xmlns:p14="http://schemas.microsoft.com/office/powerpoint/2010/main" val="448020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97D7E-9C7B-B261-C6C9-027ECAD477F4}"/>
              </a:ext>
            </a:extLst>
          </p:cNvPr>
          <p:cNvSpPr>
            <a:spLocks noGrp="1"/>
          </p:cNvSpPr>
          <p:nvPr>
            <p:ph type="title"/>
          </p:nvPr>
        </p:nvSpPr>
        <p:spPr>
          <a:xfrm>
            <a:off x="1371599" y="279789"/>
            <a:ext cx="9895951" cy="1033669"/>
          </a:xfrm>
        </p:spPr>
        <p:txBody>
          <a:bodyPr>
            <a:normAutofit/>
          </a:bodyPr>
          <a:lstStyle/>
          <a:p>
            <a:r>
              <a:rPr lang="en-US" sz="4000" dirty="0">
                <a:solidFill>
                  <a:srgbClr val="FFFFFF"/>
                </a:solidFill>
              </a:rPr>
              <a:t>Implementation Steps</a:t>
            </a:r>
          </a:p>
        </p:txBody>
      </p:sp>
      <p:sp>
        <p:nvSpPr>
          <p:cNvPr id="3" name="Content Placeholder 2">
            <a:extLst>
              <a:ext uri="{FF2B5EF4-FFF2-40B4-BE49-F238E27FC236}">
                <a16:creationId xmlns:a16="http://schemas.microsoft.com/office/drawing/2014/main" id="{070C6119-5E4D-06B8-8DA9-7B2A73FDBAE4}"/>
              </a:ext>
            </a:extLst>
          </p:cNvPr>
          <p:cNvSpPr>
            <a:spLocks noGrp="1"/>
          </p:cNvSpPr>
          <p:nvPr>
            <p:ph idx="1"/>
          </p:nvPr>
        </p:nvSpPr>
        <p:spPr>
          <a:xfrm>
            <a:off x="459346" y="1597432"/>
            <a:ext cx="11029647" cy="4980779"/>
          </a:xfrm>
        </p:spPr>
        <p:txBody>
          <a:bodyPr anchor="ctr">
            <a:noAutofit/>
          </a:bodyPr>
          <a:lstStyle/>
          <a:p>
            <a:pPr algn="l">
              <a:buFont typeface="+mj-lt"/>
              <a:buAutoNum type="arabicPeriod"/>
            </a:pPr>
            <a:r>
              <a:rPr lang="en-US" sz="2400" b="0" i="0" dirty="0">
                <a:solidFill>
                  <a:srgbClr val="D1D5DB"/>
                </a:solidFill>
                <a:effectLst/>
              </a:rPr>
              <a:t>Create a Count-Min Sketch instance with multiple hash functions and counters.</a:t>
            </a:r>
          </a:p>
          <a:p>
            <a:pPr algn="l">
              <a:buFont typeface="+mj-lt"/>
              <a:buAutoNum type="arabicPeriod"/>
            </a:pPr>
            <a:r>
              <a:rPr lang="en-US" sz="2400" b="0" i="0" dirty="0">
                <a:solidFill>
                  <a:srgbClr val="D1D5DB"/>
                </a:solidFill>
                <a:effectLst/>
              </a:rPr>
              <a:t>Simulate website traffic stream by recording pages visited by users.</a:t>
            </a:r>
          </a:p>
          <a:p>
            <a:pPr algn="l">
              <a:buFont typeface="+mj-lt"/>
              <a:buAutoNum type="arabicPeriod"/>
            </a:pPr>
            <a:r>
              <a:rPr lang="en-US" sz="2400" b="0" i="0" dirty="0">
                <a:solidFill>
                  <a:srgbClr val="D1D5DB"/>
                </a:solidFill>
                <a:effectLst/>
              </a:rPr>
              <a:t>Update the Count-Min Sketch with page visit information.</a:t>
            </a:r>
          </a:p>
          <a:p>
            <a:pPr algn="l">
              <a:buFont typeface="+mj-lt"/>
              <a:buAutoNum type="arabicPeriod"/>
            </a:pPr>
            <a:r>
              <a:rPr lang="en-US" sz="2400" b="0" i="0" dirty="0">
                <a:solidFill>
                  <a:srgbClr val="D1D5DB"/>
                </a:solidFill>
                <a:effectLst/>
              </a:rPr>
              <a:t>Estimate the frequency of specific pages to determine their popularity.</a:t>
            </a:r>
          </a:p>
        </p:txBody>
      </p:sp>
    </p:spTree>
    <p:extLst>
      <p:ext uri="{BB962C8B-B14F-4D97-AF65-F5344CB8AC3E}">
        <p14:creationId xmlns:p14="http://schemas.microsoft.com/office/powerpoint/2010/main" val="4029626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97D7E-9C7B-B261-C6C9-027ECAD477F4}"/>
              </a:ext>
            </a:extLst>
          </p:cNvPr>
          <p:cNvSpPr>
            <a:spLocks noGrp="1"/>
          </p:cNvSpPr>
          <p:nvPr>
            <p:ph type="title"/>
          </p:nvPr>
        </p:nvSpPr>
        <p:spPr>
          <a:xfrm>
            <a:off x="1371599" y="279789"/>
            <a:ext cx="9895951" cy="1033669"/>
          </a:xfrm>
        </p:spPr>
        <p:txBody>
          <a:bodyPr>
            <a:normAutofit/>
          </a:bodyPr>
          <a:lstStyle/>
          <a:p>
            <a:r>
              <a:rPr lang="en-US" sz="4000" dirty="0">
                <a:solidFill>
                  <a:srgbClr val="FFFFFF"/>
                </a:solidFill>
              </a:rPr>
              <a:t>Implementation Steps</a:t>
            </a:r>
          </a:p>
        </p:txBody>
      </p:sp>
      <p:pic>
        <p:nvPicPr>
          <p:cNvPr id="5" name="Content Placeholder 4">
            <a:extLst>
              <a:ext uri="{FF2B5EF4-FFF2-40B4-BE49-F238E27FC236}">
                <a16:creationId xmlns:a16="http://schemas.microsoft.com/office/drawing/2014/main" id="{31616DB9-7B79-7176-1518-0403DC9D7C65}"/>
              </a:ext>
            </a:extLst>
          </p:cNvPr>
          <p:cNvPicPr>
            <a:picLocks noGrp="1" noChangeAspect="1"/>
          </p:cNvPicPr>
          <p:nvPr>
            <p:ph idx="1"/>
          </p:nvPr>
        </p:nvPicPr>
        <p:blipFill>
          <a:blip r:embed="rId2"/>
          <a:stretch>
            <a:fillRect/>
          </a:stretch>
        </p:blipFill>
        <p:spPr>
          <a:xfrm>
            <a:off x="1648809" y="2101573"/>
            <a:ext cx="8649907" cy="3972479"/>
          </a:xfrm>
        </p:spPr>
      </p:pic>
    </p:spTree>
    <p:extLst>
      <p:ext uri="{BB962C8B-B14F-4D97-AF65-F5344CB8AC3E}">
        <p14:creationId xmlns:p14="http://schemas.microsoft.com/office/powerpoint/2010/main" val="35297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97D7E-9C7B-B261-C6C9-027ECAD477F4}"/>
              </a:ext>
            </a:extLst>
          </p:cNvPr>
          <p:cNvSpPr>
            <a:spLocks noGrp="1"/>
          </p:cNvSpPr>
          <p:nvPr>
            <p:ph type="title"/>
          </p:nvPr>
        </p:nvSpPr>
        <p:spPr>
          <a:xfrm>
            <a:off x="1371599" y="279789"/>
            <a:ext cx="9895951" cy="1033669"/>
          </a:xfrm>
        </p:spPr>
        <p:txBody>
          <a:bodyPr>
            <a:normAutofit/>
          </a:bodyPr>
          <a:lstStyle/>
          <a:p>
            <a:r>
              <a:rPr lang="en-US" sz="4000" dirty="0">
                <a:solidFill>
                  <a:srgbClr val="FFFFFF"/>
                </a:solidFill>
              </a:rPr>
              <a:t>Implementation Steps</a:t>
            </a:r>
          </a:p>
        </p:txBody>
      </p:sp>
      <p:pic>
        <p:nvPicPr>
          <p:cNvPr id="18" name="Content Placeholder 17">
            <a:extLst>
              <a:ext uri="{FF2B5EF4-FFF2-40B4-BE49-F238E27FC236}">
                <a16:creationId xmlns:a16="http://schemas.microsoft.com/office/drawing/2014/main" id="{87C9A295-00A2-20CD-D4ED-00EEC5627F5F}"/>
              </a:ext>
            </a:extLst>
          </p:cNvPr>
          <p:cNvPicPr>
            <a:picLocks noGrp="1" noChangeAspect="1"/>
          </p:cNvPicPr>
          <p:nvPr>
            <p:ph idx="1"/>
          </p:nvPr>
        </p:nvPicPr>
        <p:blipFill>
          <a:blip r:embed="rId2"/>
          <a:stretch>
            <a:fillRect/>
          </a:stretch>
        </p:blipFill>
        <p:spPr>
          <a:xfrm>
            <a:off x="678426" y="1870531"/>
            <a:ext cx="10368116" cy="4412282"/>
          </a:xfrm>
        </p:spPr>
      </p:pic>
    </p:spTree>
    <p:extLst>
      <p:ext uri="{BB962C8B-B14F-4D97-AF65-F5344CB8AC3E}">
        <p14:creationId xmlns:p14="http://schemas.microsoft.com/office/powerpoint/2010/main" val="2435225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36" name="Rectangle 35">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D397D7E-9C7B-B261-C6C9-027ECAD477F4}"/>
              </a:ext>
            </a:extLst>
          </p:cNvPr>
          <p:cNvSpPr>
            <a:spLocks noGrp="1"/>
          </p:cNvSpPr>
          <p:nvPr>
            <p:ph type="title"/>
          </p:nvPr>
        </p:nvSpPr>
        <p:spPr>
          <a:xfrm>
            <a:off x="876691" y="301843"/>
            <a:ext cx="10477109" cy="1003532"/>
          </a:xfrm>
        </p:spPr>
        <p:txBody>
          <a:bodyPr vert="horz" lIns="91440" tIns="45720" rIns="91440" bIns="45720" rtlCol="0" anchor="ctr">
            <a:normAutofit/>
          </a:bodyPr>
          <a:lstStyle/>
          <a:p>
            <a:r>
              <a:rPr lang="en-US" kern="1200">
                <a:solidFill>
                  <a:srgbClr val="FFFFFF"/>
                </a:solidFill>
                <a:latin typeface="+mj-lt"/>
                <a:ea typeface="+mj-ea"/>
                <a:cs typeface="+mj-cs"/>
              </a:rPr>
              <a:t>Results</a:t>
            </a:r>
          </a:p>
        </p:txBody>
      </p:sp>
      <p:sp>
        <p:nvSpPr>
          <p:cNvPr id="19" name="Text Placeholder 18">
            <a:extLst>
              <a:ext uri="{FF2B5EF4-FFF2-40B4-BE49-F238E27FC236}">
                <a16:creationId xmlns:a16="http://schemas.microsoft.com/office/drawing/2014/main" id="{D5529D26-83D7-73FA-E49F-421C8371807C}"/>
              </a:ext>
            </a:extLst>
          </p:cNvPr>
          <p:cNvSpPr>
            <a:spLocks noGrp="1"/>
          </p:cNvSpPr>
          <p:nvPr>
            <p:ph type="body" sz="half" idx="2"/>
          </p:nvPr>
        </p:nvSpPr>
        <p:spPr>
          <a:xfrm>
            <a:off x="942055" y="3663446"/>
            <a:ext cx="10163480" cy="2318254"/>
          </a:xfrm>
        </p:spPr>
        <p:txBody>
          <a:bodyPr vert="horz" lIns="91440" tIns="45720" rIns="91440" bIns="45720" rtlCol="0">
            <a:normAutofit/>
          </a:bodyPr>
          <a:lstStyle/>
          <a:p>
            <a:r>
              <a:rPr lang="en-US" sz="2000" b="0" i="0" dirty="0">
                <a:solidFill>
                  <a:schemeClr val="accent1">
                    <a:lumMod val="60000"/>
                    <a:lumOff val="40000"/>
                  </a:schemeClr>
                </a:solidFill>
                <a:effectLst/>
              </a:rPr>
              <a:t>Explanation of the output:</a:t>
            </a:r>
          </a:p>
          <a:p>
            <a:pPr marL="342900" indent="-228600">
              <a:buFont typeface="Arial" panose="020B0604020202020204" pitchFamily="34" charset="0"/>
              <a:buChar char="•"/>
            </a:pPr>
            <a:r>
              <a:rPr lang="en-US" sz="1900" b="0" i="0" dirty="0">
                <a:effectLst/>
              </a:rPr>
              <a:t>The word "homepage" appeared 3 times in the simulated website traffic.</a:t>
            </a:r>
          </a:p>
          <a:p>
            <a:pPr marL="342900" indent="-228600">
              <a:buFont typeface="Arial" panose="020B0604020202020204" pitchFamily="34" charset="0"/>
              <a:buChar char="•"/>
            </a:pPr>
            <a:r>
              <a:rPr lang="en-US" sz="1900" b="0" i="0" dirty="0">
                <a:effectLst/>
              </a:rPr>
              <a:t>The word "product" appeared 2 times in the simulated website traffic.</a:t>
            </a:r>
          </a:p>
          <a:p>
            <a:r>
              <a:rPr lang="en-US" sz="1900" b="0" i="0" dirty="0">
                <a:effectLst/>
              </a:rPr>
              <a:t>Keep in mind that the Count-Min Sketch provides approximate frequency estimates, so the estimated frequencies might not be exact but are usually close to the actual frequencies. The actual output could vary slightly due to the probabilistic nature of the Count-Min Sketch.</a:t>
            </a:r>
          </a:p>
          <a:p>
            <a:pPr indent="-228600">
              <a:buFont typeface="Arial" panose="020B0604020202020204" pitchFamily="34" charset="0"/>
              <a:buChar char="•"/>
            </a:pPr>
            <a:endParaRPr lang="en-US" sz="1900" dirty="0"/>
          </a:p>
        </p:txBody>
      </p:sp>
      <p:pic>
        <p:nvPicPr>
          <p:cNvPr id="30" name="Picture 29">
            <a:extLst>
              <a:ext uri="{FF2B5EF4-FFF2-40B4-BE49-F238E27FC236}">
                <a16:creationId xmlns:a16="http://schemas.microsoft.com/office/drawing/2014/main" id="{0530699E-6B9F-8561-DB85-C6CFAFF30023}"/>
              </a:ext>
            </a:extLst>
          </p:cNvPr>
          <p:cNvPicPr>
            <a:picLocks noChangeAspect="1"/>
          </p:cNvPicPr>
          <p:nvPr/>
        </p:nvPicPr>
        <p:blipFill>
          <a:blip r:embed="rId2"/>
          <a:stretch>
            <a:fillRect/>
          </a:stretch>
        </p:blipFill>
        <p:spPr>
          <a:xfrm>
            <a:off x="2875934" y="1821195"/>
            <a:ext cx="5663381" cy="1607805"/>
          </a:xfrm>
          <a:prstGeom prst="rect">
            <a:avLst/>
          </a:prstGeom>
        </p:spPr>
      </p:pic>
    </p:spTree>
    <p:extLst>
      <p:ext uri="{BB962C8B-B14F-4D97-AF65-F5344CB8AC3E}">
        <p14:creationId xmlns:p14="http://schemas.microsoft.com/office/powerpoint/2010/main" val="3443149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97D7E-9C7B-B261-C6C9-027ECAD477F4}"/>
              </a:ext>
            </a:extLst>
          </p:cNvPr>
          <p:cNvSpPr>
            <a:spLocks noGrp="1"/>
          </p:cNvSpPr>
          <p:nvPr>
            <p:ph type="title"/>
          </p:nvPr>
        </p:nvSpPr>
        <p:spPr>
          <a:xfrm>
            <a:off x="1371599" y="279789"/>
            <a:ext cx="9895951" cy="1033669"/>
          </a:xfrm>
        </p:spPr>
        <p:txBody>
          <a:bodyPr>
            <a:normAutofit/>
          </a:bodyPr>
          <a:lstStyle/>
          <a:p>
            <a:r>
              <a:rPr lang="en-US" sz="4000" dirty="0">
                <a:solidFill>
                  <a:srgbClr val="FFFFFF"/>
                </a:solidFill>
              </a:rPr>
              <a:t>Advantages and Limitations</a:t>
            </a:r>
          </a:p>
        </p:txBody>
      </p:sp>
      <p:sp>
        <p:nvSpPr>
          <p:cNvPr id="4" name="Content Placeholder 3">
            <a:extLst>
              <a:ext uri="{FF2B5EF4-FFF2-40B4-BE49-F238E27FC236}">
                <a16:creationId xmlns:a16="http://schemas.microsoft.com/office/drawing/2014/main" id="{960DF8EF-456E-AF03-8CEB-F9FFA2EE9738}"/>
              </a:ext>
            </a:extLst>
          </p:cNvPr>
          <p:cNvSpPr>
            <a:spLocks noGrp="1"/>
          </p:cNvSpPr>
          <p:nvPr>
            <p:ph idx="1"/>
          </p:nvPr>
        </p:nvSpPr>
        <p:spPr/>
        <p:txBody>
          <a:bodyPr>
            <a:noAutofit/>
          </a:bodyPr>
          <a:lstStyle/>
          <a:p>
            <a:pPr marL="0" indent="0">
              <a:buNone/>
            </a:pPr>
            <a:r>
              <a:rPr lang="en-US" sz="2000" dirty="0"/>
              <a:t>Advantages:</a:t>
            </a:r>
          </a:p>
          <a:p>
            <a:r>
              <a:rPr lang="en-US" sz="2000" dirty="0"/>
              <a:t>Requires minimal memory compared to storing individual counts.</a:t>
            </a:r>
          </a:p>
          <a:p>
            <a:r>
              <a:rPr lang="en-US" sz="2000" dirty="0"/>
              <a:t>Works well for large data streams and high cardinality of elements.</a:t>
            </a:r>
          </a:p>
          <a:p>
            <a:r>
              <a:rPr lang="en-US" sz="2000" dirty="0"/>
              <a:t>Supports real-time estimation of element frequencies.</a:t>
            </a:r>
          </a:p>
          <a:p>
            <a:pPr marL="0" indent="0">
              <a:buNone/>
            </a:pPr>
            <a:r>
              <a:rPr lang="en-US" sz="2000" dirty="0"/>
              <a:t>Drawbacks:</a:t>
            </a:r>
          </a:p>
          <a:p>
            <a:r>
              <a:rPr lang="en-US" sz="2000" dirty="0"/>
              <a:t>It can overestimate frequencies due to hash collisions.</a:t>
            </a:r>
          </a:p>
          <a:p>
            <a:r>
              <a:rPr lang="en-US" sz="2000" dirty="0"/>
              <a:t>Cannot provide exact counts.</a:t>
            </a:r>
          </a:p>
          <a:p>
            <a:pPr marL="0" indent="0">
              <a:buNone/>
            </a:pPr>
            <a:r>
              <a:rPr lang="en-US" sz="2000" b="1" i="0" dirty="0">
                <a:effectLst/>
                <a:latin typeface="Söhne"/>
              </a:rPr>
              <a:t>Key Takeaway</a:t>
            </a:r>
            <a:r>
              <a:rPr lang="en-US" sz="2000" b="0" i="0" dirty="0">
                <a:effectLst/>
                <a:latin typeface="Söhne"/>
              </a:rPr>
              <a:t>: The Count-Min Sketch's advantages, such as memory efficiency and real-time processing, make it a valuable tool for frequency estimation in data streams. However, it's essential to consider its approximate nature and limitations in applications requiring precise counts or dealing with skewed data distributions.</a:t>
            </a:r>
            <a:endParaRPr lang="en-US" sz="2000" dirty="0"/>
          </a:p>
        </p:txBody>
      </p:sp>
    </p:spTree>
    <p:extLst>
      <p:ext uri="{BB962C8B-B14F-4D97-AF65-F5344CB8AC3E}">
        <p14:creationId xmlns:p14="http://schemas.microsoft.com/office/powerpoint/2010/main" val="501136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97D7E-9C7B-B261-C6C9-027ECAD477F4}"/>
              </a:ext>
            </a:extLst>
          </p:cNvPr>
          <p:cNvSpPr>
            <a:spLocks noGrp="1"/>
          </p:cNvSpPr>
          <p:nvPr>
            <p:ph type="title"/>
          </p:nvPr>
        </p:nvSpPr>
        <p:spPr>
          <a:xfrm>
            <a:off x="1371599" y="279789"/>
            <a:ext cx="9895951" cy="1033669"/>
          </a:xfrm>
        </p:spPr>
        <p:txBody>
          <a:bodyPr>
            <a:normAutofit/>
          </a:bodyPr>
          <a:lstStyle/>
          <a:p>
            <a:r>
              <a:rPr lang="en-US" sz="4000" dirty="0">
                <a:solidFill>
                  <a:srgbClr val="FFFFFF"/>
                </a:solidFill>
              </a:rPr>
              <a:t>Conclusion</a:t>
            </a:r>
          </a:p>
        </p:txBody>
      </p:sp>
      <p:sp>
        <p:nvSpPr>
          <p:cNvPr id="4" name="Content Placeholder 3">
            <a:extLst>
              <a:ext uri="{FF2B5EF4-FFF2-40B4-BE49-F238E27FC236}">
                <a16:creationId xmlns:a16="http://schemas.microsoft.com/office/drawing/2014/main" id="{960DF8EF-456E-AF03-8CEB-F9FFA2EE9738}"/>
              </a:ext>
            </a:extLst>
          </p:cNvPr>
          <p:cNvSpPr>
            <a:spLocks noGrp="1"/>
          </p:cNvSpPr>
          <p:nvPr>
            <p:ph idx="1"/>
          </p:nvPr>
        </p:nvSpPr>
        <p:spPr>
          <a:xfrm>
            <a:off x="838200" y="1825624"/>
            <a:ext cx="10515600" cy="4884891"/>
          </a:xfrm>
        </p:spPr>
        <p:txBody>
          <a:bodyPr>
            <a:noAutofit/>
          </a:bodyPr>
          <a:lstStyle/>
          <a:p>
            <a:r>
              <a:rPr lang="en-US" sz="1800" dirty="0"/>
              <a:t>The Count-Min Sketch is a probabilistic data structure used for estimating the frequency of elements in a data stream.</a:t>
            </a:r>
          </a:p>
          <a:p>
            <a:r>
              <a:rPr lang="en-US" sz="1800" dirty="0"/>
              <a:t>The Count-Min Sketch addresses situations where the exact frequency of elements is not needed, but approximate counts are sufficient.</a:t>
            </a:r>
          </a:p>
          <a:p>
            <a:r>
              <a:rPr lang="en-US" sz="1800" dirty="0"/>
              <a:t>Initialization: The Count-Min Sketch is initialized with a fixed number of hash functions and a fixed number of counters (buckets).</a:t>
            </a:r>
          </a:p>
          <a:p>
            <a:r>
              <a:rPr lang="en-US" sz="1800" dirty="0"/>
              <a:t>Updating Counts: As elements flow through the stream, the Count-Min Sketch is updated. For each element, it is hashed using each of the hash functions, and the corresponding counters are incremented.</a:t>
            </a:r>
          </a:p>
          <a:p>
            <a:r>
              <a:rPr lang="en-US" sz="1800" dirty="0"/>
              <a:t>Querying Frequencies: To estimate the frequency of an element, you hash it using the same hash functions and retrieve the values in the corresponding counters. The minimum value among these counters provides an estimate of the element's frequency.</a:t>
            </a:r>
          </a:p>
          <a:p>
            <a:r>
              <a:rPr lang="en-US" sz="1800" dirty="0"/>
              <a:t>Requires minimal memory compared to storing individual counts.</a:t>
            </a:r>
          </a:p>
          <a:p>
            <a:r>
              <a:rPr lang="en-US" sz="1800" dirty="0"/>
              <a:t>Works well for large data streams and high cardinality of elements.</a:t>
            </a:r>
          </a:p>
          <a:p>
            <a:r>
              <a:rPr lang="en-US" sz="1800" dirty="0"/>
              <a:t>It can overestimate frequencies due to hash collisions.</a:t>
            </a:r>
          </a:p>
          <a:p>
            <a:r>
              <a:rPr lang="en-US" sz="1800" dirty="0"/>
              <a:t>Cannot provide exact counts.</a:t>
            </a:r>
          </a:p>
        </p:txBody>
      </p:sp>
    </p:spTree>
    <p:extLst>
      <p:ext uri="{BB962C8B-B14F-4D97-AF65-F5344CB8AC3E}">
        <p14:creationId xmlns:p14="http://schemas.microsoft.com/office/powerpoint/2010/main" val="401697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9AF8E-CAD3-163D-F971-C0D1548934C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Introduction to Count-Min Sketch</a:t>
            </a:r>
          </a:p>
        </p:txBody>
      </p:sp>
      <p:sp>
        <p:nvSpPr>
          <p:cNvPr id="3" name="Content Placeholder 2">
            <a:extLst>
              <a:ext uri="{FF2B5EF4-FFF2-40B4-BE49-F238E27FC236}">
                <a16:creationId xmlns:a16="http://schemas.microsoft.com/office/drawing/2014/main" id="{2FB7F0B3-8976-25C5-D2AE-404FDD8FB7E5}"/>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t>The Count-Min Sketch is a probabilistic data structure used for approximate frequency estimation in streaming data. It efficiently addresses the challenge of estimating the frequencies of various elements in a large data stream using limited memory. By employing multiple hash functions and an array of counters, the Count-Min Sketch provides a memory-efficient way to estimate frequencies while sacrificing some accuracy. It finds applications in scenarios where real-time processing of high-cardinality data is required, such as website traffic analysis, network monitoring, and more.</a:t>
            </a:r>
          </a:p>
        </p:txBody>
      </p:sp>
    </p:spTree>
    <p:extLst>
      <p:ext uri="{BB962C8B-B14F-4D97-AF65-F5344CB8AC3E}">
        <p14:creationId xmlns:p14="http://schemas.microsoft.com/office/powerpoint/2010/main" val="967943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97D7E-9C7B-B261-C6C9-027ECAD477F4}"/>
              </a:ext>
            </a:extLst>
          </p:cNvPr>
          <p:cNvSpPr>
            <a:spLocks noGrp="1"/>
          </p:cNvSpPr>
          <p:nvPr>
            <p:ph type="title"/>
          </p:nvPr>
        </p:nvSpPr>
        <p:spPr>
          <a:xfrm>
            <a:off x="1371599" y="265041"/>
            <a:ext cx="9895951" cy="1033669"/>
          </a:xfrm>
        </p:spPr>
        <p:txBody>
          <a:bodyPr>
            <a:normAutofit/>
          </a:bodyPr>
          <a:lstStyle/>
          <a:p>
            <a:r>
              <a:rPr lang="en-US" sz="4000" dirty="0">
                <a:solidFill>
                  <a:srgbClr val="FFFFFF"/>
                </a:solidFill>
              </a:rPr>
              <a:t>References</a:t>
            </a:r>
          </a:p>
        </p:txBody>
      </p:sp>
      <p:sp>
        <p:nvSpPr>
          <p:cNvPr id="4" name="Content Placeholder 3">
            <a:extLst>
              <a:ext uri="{FF2B5EF4-FFF2-40B4-BE49-F238E27FC236}">
                <a16:creationId xmlns:a16="http://schemas.microsoft.com/office/drawing/2014/main" id="{960DF8EF-456E-AF03-8CEB-F9FFA2EE9738}"/>
              </a:ext>
            </a:extLst>
          </p:cNvPr>
          <p:cNvSpPr>
            <a:spLocks noGrp="1"/>
          </p:cNvSpPr>
          <p:nvPr>
            <p:ph idx="1"/>
          </p:nvPr>
        </p:nvSpPr>
        <p:spPr>
          <a:xfrm>
            <a:off x="838200" y="1825624"/>
            <a:ext cx="10515600" cy="2864363"/>
          </a:xfrm>
        </p:spPr>
        <p:txBody>
          <a:bodyPr>
            <a:noAutofit/>
          </a:bodyPr>
          <a:lstStyle/>
          <a:p>
            <a:r>
              <a:rPr lang="en-US" sz="2000" dirty="0">
                <a:hlinkClick r:id="rId2"/>
              </a:rPr>
              <a:t>https://cse163.github.io/book/module-9-miscellaneous-topics/lesson-26-reading-hashing/optional-count-min-sketch.html</a:t>
            </a:r>
            <a:endParaRPr lang="en-US" sz="2000" dirty="0"/>
          </a:p>
          <a:p>
            <a:r>
              <a:rPr lang="en-US" sz="2000" dirty="0">
                <a:hlinkClick r:id="rId3"/>
              </a:rPr>
              <a:t>https://en.wikipedia.org/wiki/Count%E2%80%93min_sketch</a:t>
            </a:r>
            <a:endParaRPr lang="en-US" sz="2000" dirty="0"/>
          </a:p>
          <a:p>
            <a:r>
              <a:rPr lang="en-US" sz="2000" dirty="0">
                <a:hlinkClick r:id="rId4"/>
              </a:rPr>
              <a:t>https://www.geeksforgeeks.org/count-min-sketch-in-java-with-examples/</a:t>
            </a:r>
            <a:endParaRPr lang="en-US" sz="2000" dirty="0"/>
          </a:p>
          <a:p>
            <a:r>
              <a:rPr lang="en-US" sz="2000" dirty="0">
                <a:hlinkClick r:id="rId5"/>
              </a:rPr>
              <a:t>https://florian.github.io/count-min-sketch/</a:t>
            </a:r>
            <a:endParaRPr lang="en-US" sz="2000" dirty="0"/>
          </a:p>
          <a:p>
            <a:endParaRPr lang="en-US" sz="2000" dirty="0"/>
          </a:p>
        </p:txBody>
      </p:sp>
    </p:spTree>
    <p:extLst>
      <p:ext uri="{BB962C8B-B14F-4D97-AF65-F5344CB8AC3E}">
        <p14:creationId xmlns:p14="http://schemas.microsoft.com/office/powerpoint/2010/main" val="67392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313561-F538-056B-7FBB-1898CEEC339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Purpose and benefits</a:t>
            </a:r>
          </a:p>
        </p:txBody>
      </p:sp>
      <p:sp>
        <p:nvSpPr>
          <p:cNvPr id="3" name="Content Placeholder 2">
            <a:extLst>
              <a:ext uri="{FF2B5EF4-FFF2-40B4-BE49-F238E27FC236}">
                <a16:creationId xmlns:a16="http://schemas.microsoft.com/office/drawing/2014/main" id="{FC41D7F3-D0B5-997B-0585-2B0F58CF80A5}"/>
              </a:ext>
            </a:extLst>
          </p:cNvPr>
          <p:cNvSpPr>
            <a:spLocks noGrp="1"/>
          </p:cNvSpPr>
          <p:nvPr>
            <p:ph idx="1"/>
          </p:nvPr>
        </p:nvSpPr>
        <p:spPr>
          <a:xfrm>
            <a:off x="1371599" y="2318197"/>
            <a:ext cx="9724031" cy="3683358"/>
          </a:xfrm>
        </p:spPr>
        <p:txBody>
          <a:bodyPr anchor="ctr">
            <a:normAutofit/>
          </a:bodyPr>
          <a:lstStyle/>
          <a:p>
            <a:pPr marL="0" indent="0">
              <a:buNone/>
            </a:pPr>
            <a:r>
              <a:rPr lang="en-US" sz="1700" dirty="0"/>
              <a:t>The Count-Min Sketch serves the purpose of efficiently estimating the frequencies of elements in streaming data while offering several key benefits:</a:t>
            </a:r>
          </a:p>
          <a:p>
            <a:pPr marL="514350" indent="-514350">
              <a:buFont typeface="+mj-lt"/>
              <a:buAutoNum type="arabicPeriod"/>
            </a:pPr>
            <a:r>
              <a:rPr lang="en-US" sz="1700" b="1" dirty="0">
                <a:solidFill>
                  <a:schemeClr val="accent1">
                    <a:lumMod val="60000"/>
                    <a:lumOff val="40000"/>
                  </a:schemeClr>
                </a:solidFill>
              </a:rPr>
              <a:t>Memory Efficiency: </a:t>
            </a:r>
            <a:r>
              <a:rPr lang="en-US" sz="1700" dirty="0"/>
              <a:t>The Count-Min Sketch uses a fixed amount of memory regardless of the number of distinct elements in the data stream. This makes it suitable for scenarios where memory is limited, as it can handle high-cardinality data streams without significantly increasing memory requirements.</a:t>
            </a:r>
          </a:p>
          <a:p>
            <a:pPr marL="514350" indent="-514350">
              <a:buFont typeface="+mj-lt"/>
              <a:buAutoNum type="arabicPeriod"/>
            </a:pPr>
            <a:r>
              <a:rPr lang="en-US" sz="1700" b="1" dirty="0">
                <a:solidFill>
                  <a:schemeClr val="accent1">
                    <a:lumMod val="60000"/>
                    <a:lumOff val="40000"/>
                  </a:schemeClr>
                </a:solidFill>
              </a:rPr>
              <a:t>Real-Time Processing: </a:t>
            </a:r>
            <a:r>
              <a:rPr lang="en-US" sz="1700" dirty="0"/>
              <a:t>The Count-Min Sketch allows for real-time processing of streaming data. It incrementally updates its counters as new elements are encountered in the data stream, enabling timely estimations of element frequencies without requiring access to the entire data history.</a:t>
            </a:r>
          </a:p>
          <a:p>
            <a:pPr marL="514350" indent="-514350">
              <a:buFont typeface="+mj-lt"/>
              <a:buAutoNum type="arabicPeriod"/>
            </a:pPr>
            <a:r>
              <a:rPr lang="en-US" sz="1700" b="1" dirty="0">
                <a:solidFill>
                  <a:schemeClr val="accent1">
                    <a:lumMod val="60000"/>
                    <a:lumOff val="40000"/>
                  </a:schemeClr>
                </a:solidFill>
              </a:rPr>
              <a:t>High Cardinality Support: </a:t>
            </a:r>
            <a:r>
              <a:rPr lang="en-US" sz="1700" dirty="0"/>
              <a:t>Count-Min Sketch is effective in estimating frequencies even when dealing with a large number of distinct elements. It spreads the counts across multiple hash functions and counters, mitigating the issue of hash collisions and providing accurate estimations for high-cardinality datasets.</a:t>
            </a:r>
          </a:p>
        </p:txBody>
      </p:sp>
    </p:spTree>
    <p:extLst>
      <p:ext uri="{BB962C8B-B14F-4D97-AF65-F5344CB8AC3E}">
        <p14:creationId xmlns:p14="http://schemas.microsoft.com/office/powerpoint/2010/main" val="2049382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313561-F538-056B-7FBB-1898CEEC339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Purpose and benefits</a:t>
            </a:r>
          </a:p>
        </p:txBody>
      </p:sp>
      <p:sp>
        <p:nvSpPr>
          <p:cNvPr id="3" name="Content Placeholder 2">
            <a:extLst>
              <a:ext uri="{FF2B5EF4-FFF2-40B4-BE49-F238E27FC236}">
                <a16:creationId xmlns:a16="http://schemas.microsoft.com/office/drawing/2014/main" id="{FC41D7F3-D0B5-997B-0585-2B0F58CF80A5}"/>
              </a:ext>
            </a:extLst>
          </p:cNvPr>
          <p:cNvSpPr>
            <a:spLocks noGrp="1"/>
          </p:cNvSpPr>
          <p:nvPr>
            <p:ph idx="1"/>
          </p:nvPr>
        </p:nvSpPr>
        <p:spPr>
          <a:xfrm>
            <a:off x="1371599" y="1885278"/>
            <a:ext cx="9724031" cy="4678183"/>
          </a:xfrm>
        </p:spPr>
        <p:txBody>
          <a:bodyPr anchor="ctr">
            <a:normAutofit/>
          </a:bodyPr>
          <a:lstStyle/>
          <a:p>
            <a:pPr marL="514350" indent="-514350">
              <a:buFont typeface="+mj-lt"/>
              <a:buAutoNum type="arabicPeriod" startAt="4"/>
            </a:pPr>
            <a:r>
              <a:rPr lang="en-US" sz="1600" b="1" dirty="0">
                <a:solidFill>
                  <a:schemeClr val="accent1">
                    <a:lumMod val="60000"/>
                    <a:lumOff val="40000"/>
                  </a:schemeClr>
                </a:solidFill>
              </a:rPr>
              <a:t>Approximate Frequency Estimation:</a:t>
            </a:r>
            <a:r>
              <a:rPr lang="en-US" sz="1600" dirty="0">
                <a:solidFill>
                  <a:schemeClr val="accent1">
                    <a:lumMod val="60000"/>
                    <a:lumOff val="40000"/>
                  </a:schemeClr>
                </a:solidFill>
              </a:rPr>
              <a:t> </a:t>
            </a:r>
            <a:r>
              <a:rPr lang="en-US" sz="1600" dirty="0"/>
              <a:t>While not providing exact counts, the Count-Min Sketch delivers approximate frequency estimates with controlled error bounds. This trade-off between accuracy and memory efficiency makes it suitable for scenarios where precise counts are not essential.</a:t>
            </a:r>
          </a:p>
          <a:p>
            <a:pPr marL="514350" indent="-514350">
              <a:buFont typeface="+mj-lt"/>
              <a:buAutoNum type="arabicPeriod" startAt="4"/>
            </a:pPr>
            <a:r>
              <a:rPr lang="en-US" sz="1600" b="1" dirty="0">
                <a:solidFill>
                  <a:schemeClr val="accent1">
                    <a:lumMod val="60000"/>
                    <a:lumOff val="40000"/>
                  </a:schemeClr>
                </a:solidFill>
              </a:rPr>
              <a:t>Parallel Processing:</a:t>
            </a:r>
            <a:r>
              <a:rPr lang="en-US" sz="1600" b="1" dirty="0"/>
              <a:t> </a:t>
            </a:r>
            <a:r>
              <a:rPr lang="en-US" sz="1600" dirty="0"/>
              <a:t>Count-Min Sketch can be easily parallelized across multiple processors or nodes, making it well-suited for distributed computing environments where data streams need to be processed concurrently.</a:t>
            </a:r>
          </a:p>
          <a:p>
            <a:pPr marL="514350" indent="-514350">
              <a:buFont typeface="+mj-lt"/>
              <a:buAutoNum type="arabicPeriod" startAt="4"/>
            </a:pPr>
            <a:r>
              <a:rPr lang="en-US" sz="1600" b="1" dirty="0">
                <a:solidFill>
                  <a:schemeClr val="accent1">
                    <a:lumMod val="60000"/>
                    <a:lumOff val="40000"/>
                  </a:schemeClr>
                </a:solidFill>
              </a:rPr>
              <a:t>Scalability:</a:t>
            </a:r>
            <a:r>
              <a:rPr lang="en-US" sz="1600" dirty="0"/>
              <a:t> As the size of the data stream increases, the Count-Min Sketch's accuracy can be enhanced by increasing the number of hash functions and counters, allowing it to adapt to changing data characteristics.</a:t>
            </a:r>
          </a:p>
          <a:p>
            <a:pPr marL="514350" indent="-514350">
              <a:buFont typeface="+mj-lt"/>
              <a:buAutoNum type="arabicPeriod" startAt="4"/>
            </a:pPr>
            <a:r>
              <a:rPr lang="en-US" sz="1600" b="1" dirty="0">
                <a:solidFill>
                  <a:schemeClr val="accent1">
                    <a:lumMod val="60000"/>
                    <a:lumOff val="40000"/>
                  </a:schemeClr>
                </a:solidFill>
              </a:rPr>
              <a:t>Diversity of Applications: </a:t>
            </a:r>
            <a:r>
              <a:rPr lang="en-US" sz="1600" dirty="0"/>
              <a:t>Count-Min Sketch finds applications in various domains, including website traffic analysis, network traffic monitoring, social media trend detection, recommendation systems, and more. Its ability to handle large data streams and provide quick insights is valuable in many real-world scenarios.</a:t>
            </a:r>
          </a:p>
          <a:p>
            <a:pPr marL="0" indent="0">
              <a:buNone/>
            </a:pPr>
            <a:r>
              <a:rPr lang="en-US" sz="1600" dirty="0"/>
              <a:t>In essence, the Count-Min Sketch balances memory efficiency and accuracy, making it a powerful tool for processing and analyzing massive data streams in situations where precise counts are not necessary but timely insights are crucial.</a:t>
            </a:r>
          </a:p>
        </p:txBody>
      </p:sp>
    </p:spTree>
    <p:extLst>
      <p:ext uri="{BB962C8B-B14F-4D97-AF65-F5344CB8AC3E}">
        <p14:creationId xmlns:p14="http://schemas.microsoft.com/office/powerpoint/2010/main" val="350212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97D7E-9C7B-B261-C6C9-027ECAD477F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Use cases</a:t>
            </a:r>
          </a:p>
        </p:txBody>
      </p:sp>
      <p:sp>
        <p:nvSpPr>
          <p:cNvPr id="3" name="Content Placeholder 2">
            <a:extLst>
              <a:ext uri="{FF2B5EF4-FFF2-40B4-BE49-F238E27FC236}">
                <a16:creationId xmlns:a16="http://schemas.microsoft.com/office/drawing/2014/main" id="{070C6119-5E4D-06B8-8DA9-7B2A73FDBAE4}"/>
              </a:ext>
            </a:extLst>
          </p:cNvPr>
          <p:cNvSpPr>
            <a:spLocks noGrp="1"/>
          </p:cNvSpPr>
          <p:nvPr>
            <p:ph idx="1"/>
          </p:nvPr>
        </p:nvSpPr>
        <p:spPr>
          <a:xfrm>
            <a:off x="1371599" y="1885279"/>
            <a:ext cx="9724031" cy="4161560"/>
          </a:xfrm>
        </p:spPr>
        <p:txBody>
          <a:bodyPr anchor="ctr">
            <a:normAutofit/>
          </a:bodyPr>
          <a:lstStyle/>
          <a:p>
            <a:pPr marL="0" indent="0">
              <a:buNone/>
            </a:pPr>
            <a:r>
              <a:rPr lang="en-US" sz="2000" dirty="0"/>
              <a:t>The Count-Min Sketch has versatile use cases across various domains due to its ability to efficiently estimate frequencies in data streams. Here are some notable use cases:</a:t>
            </a:r>
          </a:p>
          <a:p>
            <a:pPr marL="514350" indent="-514350">
              <a:buFont typeface="+mj-lt"/>
              <a:buAutoNum type="arabicPeriod"/>
            </a:pPr>
            <a:r>
              <a:rPr lang="en-US" sz="2000" b="1" dirty="0">
                <a:solidFill>
                  <a:schemeClr val="accent1">
                    <a:lumMod val="60000"/>
                    <a:lumOff val="40000"/>
                  </a:schemeClr>
                </a:solidFill>
              </a:rPr>
              <a:t>Website Traffic Analysis: </a:t>
            </a:r>
            <a:r>
              <a:rPr lang="en-US" sz="2000" dirty="0"/>
              <a:t>In high-traffic websites, the Count-Min Sketch can estimate the popularity of different pages or content in real-time. This helps in optimizing content placement and enhancing user experience.</a:t>
            </a:r>
          </a:p>
          <a:p>
            <a:pPr marL="514350" indent="-514350">
              <a:buFont typeface="+mj-lt"/>
              <a:buAutoNum type="arabicPeriod"/>
            </a:pPr>
            <a:r>
              <a:rPr lang="en-US" sz="2000" b="1" dirty="0">
                <a:solidFill>
                  <a:schemeClr val="accent1">
                    <a:lumMod val="60000"/>
                    <a:lumOff val="40000"/>
                  </a:schemeClr>
                </a:solidFill>
              </a:rPr>
              <a:t>Network Traffic Monitoring: </a:t>
            </a:r>
            <a:r>
              <a:rPr lang="en-US" sz="2000" dirty="0"/>
              <a:t>Count-Min Sketch is used to analyze network traffic patterns, identifying the most frequent network requests or potential security threats in large-scale network environments. </a:t>
            </a:r>
          </a:p>
          <a:p>
            <a:pPr marL="514350" indent="-514350">
              <a:buFont typeface="+mj-lt"/>
              <a:buAutoNum type="arabicPeriod"/>
            </a:pPr>
            <a:r>
              <a:rPr lang="en-US" sz="2000" b="1" dirty="0">
                <a:solidFill>
                  <a:schemeClr val="accent1">
                    <a:lumMod val="60000"/>
                    <a:lumOff val="40000"/>
                  </a:schemeClr>
                </a:solidFill>
              </a:rPr>
              <a:t>Social Media Trend Detection: </a:t>
            </a:r>
            <a:r>
              <a:rPr lang="en-US" sz="2000" dirty="0"/>
              <a:t>By estimating the frequency of specific hashtags, keywords, or topics in social media feeds, the Count-Min Sketch aids in detecting trending discussions and popular content.</a:t>
            </a:r>
          </a:p>
        </p:txBody>
      </p:sp>
    </p:spTree>
    <p:extLst>
      <p:ext uri="{BB962C8B-B14F-4D97-AF65-F5344CB8AC3E}">
        <p14:creationId xmlns:p14="http://schemas.microsoft.com/office/powerpoint/2010/main" val="1095618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97D7E-9C7B-B261-C6C9-027ECAD477F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Use cases</a:t>
            </a:r>
          </a:p>
        </p:txBody>
      </p:sp>
      <p:sp>
        <p:nvSpPr>
          <p:cNvPr id="3" name="Content Placeholder 2">
            <a:extLst>
              <a:ext uri="{FF2B5EF4-FFF2-40B4-BE49-F238E27FC236}">
                <a16:creationId xmlns:a16="http://schemas.microsoft.com/office/drawing/2014/main" id="{070C6119-5E4D-06B8-8DA9-7B2A73FDBAE4}"/>
              </a:ext>
            </a:extLst>
          </p:cNvPr>
          <p:cNvSpPr>
            <a:spLocks noGrp="1"/>
          </p:cNvSpPr>
          <p:nvPr>
            <p:ph idx="1"/>
          </p:nvPr>
        </p:nvSpPr>
        <p:spPr>
          <a:xfrm>
            <a:off x="1371599" y="1885279"/>
            <a:ext cx="9724031" cy="4161560"/>
          </a:xfrm>
        </p:spPr>
        <p:txBody>
          <a:bodyPr anchor="ctr">
            <a:normAutofit/>
          </a:bodyPr>
          <a:lstStyle/>
          <a:p>
            <a:pPr marL="514350" indent="-514350">
              <a:buFont typeface="+mj-lt"/>
              <a:buAutoNum type="arabicPeriod" startAt="4"/>
            </a:pPr>
            <a:r>
              <a:rPr lang="en-US" sz="2000" b="1" dirty="0">
                <a:solidFill>
                  <a:schemeClr val="accent1">
                    <a:lumMod val="60000"/>
                    <a:lumOff val="40000"/>
                  </a:schemeClr>
                </a:solidFill>
              </a:rPr>
              <a:t>Recommendation Systems: </a:t>
            </a:r>
            <a:r>
              <a:rPr lang="en-US" sz="2000" dirty="0"/>
              <a:t>Count-Min Sketch can estimate user interactions with products, videos, or articles, supporting recommendation algorithms that suggest relevant items based on their estimated popularity. </a:t>
            </a:r>
          </a:p>
          <a:p>
            <a:pPr marL="514350" indent="-514350">
              <a:buFont typeface="+mj-lt"/>
              <a:buAutoNum type="arabicPeriod" startAt="4"/>
            </a:pPr>
            <a:r>
              <a:rPr lang="en-US" sz="2000" b="1" dirty="0">
                <a:solidFill>
                  <a:schemeClr val="accent1">
                    <a:lumMod val="60000"/>
                    <a:lumOff val="40000"/>
                  </a:schemeClr>
                </a:solidFill>
              </a:rPr>
              <a:t>Click-Through Rate Analysis: </a:t>
            </a:r>
            <a:r>
              <a:rPr lang="en-US" sz="2000" dirty="0"/>
              <a:t>In online advertising, the Count-Min Sketch helps estimate the click-through rates of different ads or campaigns, assisting advertisers in optimizing their marketing strategies. </a:t>
            </a:r>
          </a:p>
          <a:p>
            <a:pPr marL="514350" indent="-514350">
              <a:buFont typeface="+mj-lt"/>
              <a:buAutoNum type="arabicPeriod" startAt="4"/>
            </a:pPr>
            <a:r>
              <a:rPr lang="en-US" sz="2000" b="1" dirty="0">
                <a:solidFill>
                  <a:schemeClr val="accent1">
                    <a:lumMod val="60000"/>
                    <a:lumOff val="40000"/>
                  </a:schemeClr>
                </a:solidFill>
              </a:rPr>
              <a:t>Stream Analytics: </a:t>
            </a:r>
            <a:r>
              <a:rPr lang="en-US" sz="2000" dirty="0"/>
              <a:t>Count-Min Sketch is used in stream analytics platforms to analyze data flows in real-time, providing insights into the frequency of various events or data points. </a:t>
            </a:r>
          </a:p>
          <a:p>
            <a:pPr marL="514350" indent="-514350">
              <a:buFont typeface="+mj-lt"/>
              <a:buAutoNum type="arabicPeriod" startAt="4"/>
            </a:pPr>
            <a:r>
              <a:rPr lang="en-US" sz="2000" b="1" dirty="0">
                <a:solidFill>
                  <a:schemeClr val="accent1">
                    <a:lumMod val="60000"/>
                    <a:lumOff val="40000"/>
                  </a:schemeClr>
                </a:solidFill>
              </a:rPr>
              <a:t>Distributed Data Aggregation: </a:t>
            </a:r>
            <a:r>
              <a:rPr lang="en-US" sz="2000" dirty="0"/>
              <a:t>In distributed systems, the Count-Min Sketch is employed to aggregate data across multiple nodes while minimizing communication overhead and memory usage.</a:t>
            </a:r>
          </a:p>
        </p:txBody>
      </p:sp>
    </p:spTree>
    <p:extLst>
      <p:ext uri="{BB962C8B-B14F-4D97-AF65-F5344CB8AC3E}">
        <p14:creationId xmlns:p14="http://schemas.microsoft.com/office/powerpoint/2010/main" val="277364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97D7E-9C7B-B261-C6C9-027ECAD477F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Use cases</a:t>
            </a:r>
          </a:p>
        </p:txBody>
      </p:sp>
      <p:sp>
        <p:nvSpPr>
          <p:cNvPr id="3" name="Content Placeholder 2">
            <a:extLst>
              <a:ext uri="{FF2B5EF4-FFF2-40B4-BE49-F238E27FC236}">
                <a16:creationId xmlns:a16="http://schemas.microsoft.com/office/drawing/2014/main" id="{070C6119-5E4D-06B8-8DA9-7B2A73FDBAE4}"/>
              </a:ext>
            </a:extLst>
          </p:cNvPr>
          <p:cNvSpPr>
            <a:spLocks noGrp="1"/>
          </p:cNvSpPr>
          <p:nvPr>
            <p:ph idx="1"/>
          </p:nvPr>
        </p:nvSpPr>
        <p:spPr>
          <a:xfrm>
            <a:off x="1371599" y="1885279"/>
            <a:ext cx="9724031" cy="4161560"/>
          </a:xfrm>
        </p:spPr>
        <p:txBody>
          <a:bodyPr anchor="ctr">
            <a:normAutofit/>
          </a:bodyPr>
          <a:lstStyle/>
          <a:p>
            <a:pPr marL="514350" indent="-514350">
              <a:buFont typeface="+mj-lt"/>
              <a:buAutoNum type="arabicPeriod" startAt="8"/>
            </a:pPr>
            <a:r>
              <a:rPr lang="en-US" sz="2000" b="1" dirty="0">
                <a:solidFill>
                  <a:schemeClr val="accent1">
                    <a:lumMod val="60000"/>
                    <a:lumOff val="40000"/>
                  </a:schemeClr>
                </a:solidFill>
              </a:rPr>
              <a:t>Traffic Engineering: </a:t>
            </a:r>
            <a:r>
              <a:rPr lang="en-US" sz="2000" dirty="0"/>
              <a:t>Count-Min Sketch can estimate traffic patterns in road networks, helping in traffic management, route optimization, and congestion prediction. </a:t>
            </a:r>
          </a:p>
          <a:p>
            <a:pPr marL="514350" indent="-514350">
              <a:buFont typeface="+mj-lt"/>
              <a:buAutoNum type="arabicPeriod" startAt="8"/>
            </a:pPr>
            <a:r>
              <a:rPr lang="en-US" sz="2000" b="1" dirty="0">
                <a:solidFill>
                  <a:schemeClr val="accent1">
                    <a:lumMod val="60000"/>
                    <a:lumOff val="40000"/>
                  </a:schemeClr>
                </a:solidFill>
              </a:rPr>
              <a:t>Monitoring System Health:</a:t>
            </a:r>
            <a:r>
              <a:rPr lang="en-US" sz="2000" dirty="0"/>
              <a:t> The Count-Min Sketch aids in monitoring the frequency of system events, errors, or anomalies in IT infrastructure, allowing timely responses to issues. </a:t>
            </a:r>
          </a:p>
          <a:p>
            <a:pPr marL="514350" indent="-514350">
              <a:buFont typeface="+mj-lt"/>
              <a:buAutoNum type="arabicPeriod" startAt="8"/>
            </a:pPr>
            <a:r>
              <a:rPr lang="en-US" sz="2000" b="1" dirty="0">
                <a:solidFill>
                  <a:schemeClr val="accent1">
                    <a:lumMod val="60000"/>
                    <a:lumOff val="40000"/>
                  </a:schemeClr>
                </a:solidFill>
              </a:rPr>
              <a:t>DNA Sequence Analysis:</a:t>
            </a:r>
            <a:r>
              <a:rPr lang="en-US" sz="2000" dirty="0">
                <a:solidFill>
                  <a:schemeClr val="accent1">
                    <a:lumMod val="60000"/>
                    <a:lumOff val="40000"/>
                  </a:schemeClr>
                </a:solidFill>
              </a:rPr>
              <a:t> </a:t>
            </a:r>
            <a:r>
              <a:rPr lang="en-US" sz="2000" dirty="0"/>
              <a:t>Count-Min Sketch is used to estimate the frequency of DNA sequences in bioinformatics, aiding in sequence comparison and analysis.</a:t>
            </a:r>
          </a:p>
          <a:p>
            <a:pPr marL="0" indent="0">
              <a:buNone/>
            </a:pPr>
            <a:r>
              <a:rPr lang="en-US" sz="2000" dirty="0"/>
              <a:t>These use cases showcase the Count-Min Sketch's versatility in addressing challenges related to frequency estimation in various data streams, making it a valuable tool in data analysis, real-time processing, and decision-making across diverse industries.</a:t>
            </a:r>
          </a:p>
        </p:txBody>
      </p:sp>
    </p:spTree>
    <p:extLst>
      <p:ext uri="{BB962C8B-B14F-4D97-AF65-F5344CB8AC3E}">
        <p14:creationId xmlns:p14="http://schemas.microsoft.com/office/powerpoint/2010/main" val="3106384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97D7E-9C7B-B261-C6C9-027ECAD477F4}"/>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Key Takeaway:</a:t>
            </a:r>
          </a:p>
        </p:txBody>
      </p:sp>
      <p:sp>
        <p:nvSpPr>
          <p:cNvPr id="3" name="Content Placeholder 2">
            <a:extLst>
              <a:ext uri="{FF2B5EF4-FFF2-40B4-BE49-F238E27FC236}">
                <a16:creationId xmlns:a16="http://schemas.microsoft.com/office/drawing/2014/main" id="{070C6119-5E4D-06B8-8DA9-7B2A73FDBAE4}"/>
              </a:ext>
            </a:extLst>
          </p:cNvPr>
          <p:cNvSpPr>
            <a:spLocks noGrp="1"/>
          </p:cNvSpPr>
          <p:nvPr>
            <p:ph idx="1"/>
          </p:nvPr>
        </p:nvSpPr>
        <p:spPr>
          <a:xfrm>
            <a:off x="1371599" y="1885279"/>
            <a:ext cx="9724031" cy="4161560"/>
          </a:xfrm>
        </p:spPr>
        <p:txBody>
          <a:bodyPr anchor="ctr">
            <a:normAutofit/>
          </a:bodyPr>
          <a:lstStyle/>
          <a:p>
            <a:pPr marL="0" indent="0">
              <a:buNone/>
            </a:pPr>
            <a:r>
              <a:rPr lang="en-US" sz="2400" b="0" i="0" dirty="0">
                <a:solidFill>
                  <a:srgbClr val="D1D5DB"/>
                </a:solidFill>
                <a:effectLst/>
              </a:rPr>
              <a:t>The Count-Min Sketch is a valuable tool for estimating element frequencies in streaming data, offering memory efficiency, real-time processing, and versatility in various applications</a:t>
            </a:r>
            <a:r>
              <a:rPr lang="en-US" sz="2400" b="0" i="0" dirty="0">
                <a:solidFill>
                  <a:srgbClr val="D1D5DB"/>
                </a:solidFill>
                <a:effectLst/>
                <a:latin typeface="Söhne"/>
              </a:rPr>
              <a:t>.</a:t>
            </a:r>
            <a:endParaRPr lang="en-US" sz="2400" dirty="0"/>
          </a:p>
        </p:txBody>
      </p:sp>
    </p:spTree>
    <p:extLst>
      <p:ext uri="{BB962C8B-B14F-4D97-AF65-F5344CB8AC3E}">
        <p14:creationId xmlns:p14="http://schemas.microsoft.com/office/powerpoint/2010/main" val="420906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397D7E-9C7B-B261-C6C9-027ECAD477F4}"/>
              </a:ext>
            </a:extLst>
          </p:cNvPr>
          <p:cNvSpPr>
            <a:spLocks noGrp="1"/>
          </p:cNvSpPr>
          <p:nvPr>
            <p:ph type="title"/>
          </p:nvPr>
        </p:nvSpPr>
        <p:spPr>
          <a:xfrm>
            <a:off x="1371599" y="279789"/>
            <a:ext cx="9895951" cy="1033669"/>
          </a:xfrm>
        </p:spPr>
        <p:txBody>
          <a:bodyPr>
            <a:normAutofit/>
          </a:bodyPr>
          <a:lstStyle/>
          <a:p>
            <a:r>
              <a:rPr lang="en-US" sz="4000" dirty="0">
                <a:solidFill>
                  <a:srgbClr val="FFFFFF"/>
                </a:solidFill>
              </a:rPr>
              <a:t>How Count-Min Sketch Works</a:t>
            </a:r>
          </a:p>
        </p:txBody>
      </p:sp>
      <p:sp>
        <p:nvSpPr>
          <p:cNvPr id="3" name="Content Placeholder 2">
            <a:extLst>
              <a:ext uri="{FF2B5EF4-FFF2-40B4-BE49-F238E27FC236}">
                <a16:creationId xmlns:a16="http://schemas.microsoft.com/office/drawing/2014/main" id="{070C6119-5E4D-06B8-8DA9-7B2A73FDBAE4}"/>
              </a:ext>
            </a:extLst>
          </p:cNvPr>
          <p:cNvSpPr>
            <a:spLocks noGrp="1"/>
          </p:cNvSpPr>
          <p:nvPr>
            <p:ph idx="1"/>
          </p:nvPr>
        </p:nvSpPr>
        <p:spPr>
          <a:xfrm>
            <a:off x="1371599" y="1885278"/>
            <a:ext cx="9724031" cy="4500773"/>
          </a:xfrm>
        </p:spPr>
        <p:txBody>
          <a:bodyPr anchor="ctr">
            <a:noAutofit/>
          </a:bodyPr>
          <a:lstStyle/>
          <a:p>
            <a:pPr marL="0" indent="0">
              <a:buNone/>
            </a:pPr>
            <a:r>
              <a:rPr lang="en-US" sz="2000" dirty="0">
                <a:solidFill>
                  <a:schemeClr val="accent1">
                    <a:lumMod val="60000"/>
                    <a:lumOff val="40000"/>
                  </a:schemeClr>
                </a:solidFill>
              </a:rPr>
              <a:t>Structure Overview:</a:t>
            </a:r>
          </a:p>
          <a:p>
            <a:pPr lvl="1"/>
            <a:r>
              <a:rPr lang="en-US" sz="1800" dirty="0"/>
              <a:t>The Count-Min Sketch consists of an array of counters organized into rows and columns.</a:t>
            </a:r>
          </a:p>
          <a:p>
            <a:pPr lvl="1"/>
            <a:r>
              <a:rPr lang="en-US" sz="1800" dirty="0"/>
              <a:t>Multiple hash functions are employed to map elements to specific counters.</a:t>
            </a:r>
          </a:p>
          <a:p>
            <a:pPr marL="0" indent="0" algn="l">
              <a:buNone/>
            </a:pPr>
            <a:r>
              <a:rPr lang="en-US" sz="2000" i="0" dirty="0">
                <a:solidFill>
                  <a:schemeClr val="accent1">
                    <a:lumMod val="60000"/>
                    <a:lumOff val="40000"/>
                  </a:schemeClr>
                </a:solidFill>
                <a:effectLst/>
              </a:rPr>
              <a:t>Hash Functions:</a:t>
            </a:r>
          </a:p>
          <a:p>
            <a:pPr lvl="1"/>
            <a:r>
              <a:rPr lang="en-US" sz="1800" b="0" i="0" dirty="0">
                <a:solidFill>
                  <a:srgbClr val="D1D5DB"/>
                </a:solidFill>
                <a:effectLst/>
              </a:rPr>
              <a:t>The key to the Count-Min Sketch's efficiency lies in the use of multiple hash functions.</a:t>
            </a:r>
          </a:p>
          <a:p>
            <a:pPr lvl="1"/>
            <a:r>
              <a:rPr lang="en-US" sz="1800" b="0" i="0" dirty="0">
                <a:solidFill>
                  <a:srgbClr val="D1D5DB"/>
                </a:solidFill>
                <a:effectLst/>
              </a:rPr>
              <a:t>For each element, multiple hash functions are applied to generate multiple hash values.</a:t>
            </a:r>
          </a:p>
          <a:p>
            <a:pPr lvl="1"/>
            <a:r>
              <a:rPr lang="en-US" sz="1800" b="0" i="0" dirty="0">
                <a:solidFill>
                  <a:srgbClr val="D1D5DB"/>
                </a:solidFill>
                <a:effectLst/>
              </a:rPr>
              <a:t>Each hash function corresponds to a specific row of counters.</a:t>
            </a:r>
          </a:p>
          <a:p>
            <a:pPr marL="0" indent="0">
              <a:buNone/>
            </a:pPr>
            <a:r>
              <a:rPr lang="en-US" sz="2000" dirty="0">
                <a:solidFill>
                  <a:schemeClr val="accent1">
                    <a:lumMod val="60000"/>
                    <a:lumOff val="40000"/>
                  </a:schemeClr>
                </a:solidFill>
              </a:rPr>
              <a:t>Counters and Hashing:</a:t>
            </a:r>
          </a:p>
          <a:p>
            <a:pPr marL="742950" lvl="1" indent="-285750" algn="l">
              <a:buFont typeface="Arial" panose="020B0604020202020204" pitchFamily="34" charset="0"/>
              <a:buChar char="•"/>
            </a:pPr>
            <a:r>
              <a:rPr lang="en-US" sz="1800" b="0" i="0" dirty="0">
                <a:solidFill>
                  <a:srgbClr val="D1D5DB"/>
                </a:solidFill>
                <a:effectLst/>
              </a:rPr>
              <a:t>Hash values are used as indices to access counters within each row.</a:t>
            </a:r>
          </a:p>
          <a:p>
            <a:pPr marL="742950" lvl="1" indent="-285750" algn="l">
              <a:buFont typeface="Arial" panose="020B0604020202020204" pitchFamily="34" charset="0"/>
              <a:buChar char="•"/>
            </a:pPr>
            <a:r>
              <a:rPr lang="en-US" sz="1800" b="0" i="0" dirty="0">
                <a:solidFill>
                  <a:srgbClr val="D1D5DB"/>
                </a:solidFill>
                <a:effectLst/>
              </a:rPr>
              <a:t>Elements are hashed to different counters across various rows.</a:t>
            </a:r>
          </a:p>
        </p:txBody>
      </p:sp>
    </p:spTree>
    <p:extLst>
      <p:ext uri="{BB962C8B-B14F-4D97-AF65-F5344CB8AC3E}">
        <p14:creationId xmlns:p14="http://schemas.microsoft.com/office/powerpoint/2010/main" val="2272271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01F883A-FB19-4E7C-A4E2-ABDD863590EE}">
  <we:reference id="c5523a33-b9ac-4e01-bd6f-21be1b4d5ea2" version="1.0.1.0" store="EXCatalog" storeType="EXCatalog"/>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193</TotalTime>
  <Words>1877</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Söhne</vt:lpstr>
      <vt:lpstr>Office Theme</vt:lpstr>
      <vt:lpstr>Count-Min Sketch: An Introduction and Use Case</vt:lpstr>
      <vt:lpstr>Introduction to Count-Min Sketch</vt:lpstr>
      <vt:lpstr>Purpose and benefits</vt:lpstr>
      <vt:lpstr>Purpose and benefits</vt:lpstr>
      <vt:lpstr>Use cases</vt:lpstr>
      <vt:lpstr>Use cases</vt:lpstr>
      <vt:lpstr>Use cases</vt:lpstr>
      <vt:lpstr>Key Takeaway:</vt:lpstr>
      <vt:lpstr>How Count-Min Sketch Works</vt:lpstr>
      <vt:lpstr>How Count-Min Sketch Works</vt:lpstr>
      <vt:lpstr>How Count-Min Sketch Works</vt:lpstr>
      <vt:lpstr>How Count-Min Sketch Works</vt:lpstr>
      <vt:lpstr>Use Case Example: Website Traffic Analysis</vt:lpstr>
      <vt:lpstr>Implementation Steps</vt:lpstr>
      <vt:lpstr>Implementation Steps</vt:lpstr>
      <vt:lpstr>Implementation Steps</vt:lpstr>
      <vt:lpstr>Results</vt:lpstr>
      <vt:lpstr>Advantages and Limitations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Count-Min Sketch: An Introduction and Use Case</dc:title>
  <dc:creator>Indla Suman</dc:creator>
  <cp:lastModifiedBy>Indla Suman</cp:lastModifiedBy>
  <cp:revision>1</cp:revision>
  <dcterms:created xsi:type="dcterms:W3CDTF">2023-08-30T09:52:34Z</dcterms:created>
  <dcterms:modified xsi:type="dcterms:W3CDTF">2023-08-30T13:06:17Z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2023-08-30T09:52:39Z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e9b4fc5f-7e43-4d63-a8a8-21de95649abd</vt:lpwstr>
  </property>
  <property fmtid="{D5CDD505-2E9C-101B-9397-08002B2CF9AE}" pid="8" name="MSIP_Label_a0819fa7-4367-4500-ba88-dd630d977609_ContentBits">
    <vt:lpwstr>0</vt:lpwstr>
  </property>
</Properties>
</file>