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6" d="100"/>
          <a:sy n="86" d="100"/>
        </p:scale>
        <p:origin x="533"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2" cy="7620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5/9/2024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0363810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71552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1341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75057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48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764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89683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205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80690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2929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3566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5186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1981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5/9/2024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49699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411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6490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5/9/2024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392138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3"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2"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61"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60"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6"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7"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5/9/2024</a:t>
            </a:fld>
            <a:endParaRPr lang="zh-CN" altLang="en-US" sz="900">
              <a:solidFill>
                <a:srgbClr val="404040"/>
              </a:solidFill>
              <a:latin typeface="Franklin Gothic Book" charset="0"/>
              <a:ea typeface="华文中宋" charset="0"/>
              <a:cs typeface="Franklin Gothic Book" charset="0"/>
            </a:endParaRPr>
          </a:p>
        </p:txBody>
      </p:sp>
      <p:sp>
        <p:nvSpPr>
          <p:cNvPr id="58"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9"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27662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004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807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426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9787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8448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416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855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8951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5/9/2024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4478463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rgbClr val="1481AC"/>
                </a:solidFill>
                <a:latin typeface="Arial" charset="0"/>
                <a:ea typeface="华文中宋" charset="0"/>
                <a:cs typeface="Arial" charset="0"/>
              </a:rPr>
              <a:t>MOVIE RATING</a:t>
            </a:r>
            <a:endParaRPr lang="zh-CN" altLang="en-US" sz="3600" b="1" i="0" u="none" strike="noStrike" kern="1200" cap="all" spc="0" baseline="0">
              <a:solidFill>
                <a:schemeClr val="accent1"/>
              </a:solidFill>
              <a:latin typeface="Arial" charset="0"/>
              <a:ea typeface="华文中宋" charset="0"/>
              <a:cs typeface="Arial"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charset="0"/>
                <a:ea typeface="华文中宋" charset="0"/>
                <a:cs typeface="Arial" charset="0"/>
              </a:rPr>
              <a:t>PROJECT</a:t>
            </a:r>
            <a:endParaRPr lang="zh-CN" altLang="en-US" sz="3200" b="1" i="0" u="none" strike="noStrike" kern="1200" cap="none" spc="0" baseline="0">
              <a:solidFill>
                <a:srgbClr val="1481AC"/>
              </a:solidFill>
              <a:latin typeface="Arial" charset="0"/>
              <a:ea typeface="华文中宋" charset="0"/>
              <a:cs typeface="Arial" charset="0"/>
            </a:endParaRPr>
          </a:p>
        </p:txBody>
      </p:sp>
      <p:sp>
        <p:nvSpPr>
          <p:cNvPr id="28" name="矩形"/>
          <p:cNvSpPr>
            <a:spLocks/>
          </p:cNvSpPr>
          <p:nvPr/>
        </p:nvSpPr>
        <p:spPr>
          <a:xfrm>
            <a:off x="1069274" y="4557790"/>
            <a:ext cx="10043055"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charset="0"/>
                <a:ea typeface="华文中宋" charset="0"/>
                <a:cs typeface="Arial" charset="0"/>
              </a:rPr>
              <a:t>Presented By:</a:t>
            </a:r>
          </a:p>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charset="0"/>
                <a:ea typeface="华文中宋" charset="0"/>
                <a:cs typeface="Arial" charset="0"/>
              </a:rPr>
              <a:t>1. </a:t>
            </a:r>
            <a:r>
              <a:rPr lang="en-US" altLang="zh-CN" sz="2000" b="1" i="0" u="none" strike="noStrike" kern="1200" cap="none" spc="0" baseline="0">
                <a:solidFill>
                  <a:srgbClr val="1481AC"/>
                </a:solidFill>
                <a:latin typeface="Arial" charset="0"/>
                <a:ea typeface="华文中宋" charset="0"/>
                <a:cs typeface="Arial" charset="0"/>
              </a:rPr>
              <a:t>SUMA</a:t>
            </a:r>
            <a:r>
              <a:rPr lang="en-US" altLang="zh-CN" sz="2000" b="1">
                <a:solidFill>
                  <a:srgbClr val="1481AC"/>
                </a:solidFill>
                <a:latin typeface="Arial" charset="0"/>
                <a:ea typeface="华文中宋" charset="0"/>
                <a:cs typeface="Arial" charset="0"/>
              </a:rPr>
              <a:t>N.M </a:t>
            </a:r>
            <a:r>
              <a:rPr lang="en-US" altLang="zh-CN" sz="2000" b="1" i="0" u="none" strike="noStrike" kern="1200" cap="none" spc="0" baseline="0">
                <a:solidFill>
                  <a:srgbClr val="1481AC"/>
                </a:solidFill>
                <a:latin typeface="Arial" charset="0"/>
                <a:ea typeface="华文中宋" charset="0"/>
                <a:cs typeface="Arial" charset="0"/>
              </a:rPr>
              <a:t> </a:t>
            </a:r>
            <a:r>
              <a:rPr lang="en-US" altLang="zh-CN" sz="2000" b="1" i="0" u="none" strike="noStrike" kern="1200" cap="none" spc="0" baseline="0" dirty="0">
                <a:solidFill>
                  <a:srgbClr val="1481AC"/>
                </a:solidFill>
                <a:latin typeface="Arial" charset="0"/>
                <a:ea typeface="华文中宋" charset="0"/>
                <a:cs typeface="Arial" charset="0"/>
              </a:rPr>
              <a:t>PAAVAI College of Engineering-ELECTRICAL AND ELECTRONICS ENGINEERING</a:t>
            </a:r>
            <a:endParaRPr lang="zh-CN" altLang="en-US" sz="2000" b="1" i="0" u="none" strike="noStrike" kern="1200" cap="none" spc="0" baseline="0" dirty="0">
              <a:solidFill>
                <a:srgbClr val="1481AC"/>
              </a:solidFill>
              <a:latin typeface="Arial" charset="0"/>
              <a:ea typeface="华文中宋" charset="0"/>
              <a:cs typeface="Arial" charset="0"/>
            </a:endParaRPr>
          </a:p>
        </p:txBody>
      </p:sp>
    </p:spTree>
    <p:extLst>
      <p:ext uri="{BB962C8B-B14F-4D97-AF65-F5344CB8AC3E}">
        <p14:creationId xmlns:p14="http://schemas.microsoft.com/office/powerpoint/2010/main" val="176982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Advanced Recommendation Algorithms.</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User Interaction Features</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Social Integration </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Internationalization</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Monetization Strategies</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Data Analytics and Insights:</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Accessibility Improvements. </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Virtual Reality (VR) Integration</a:t>
            </a: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3"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charset="0"/>
                <a:ea typeface="华文中宋" charset="0"/>
                <a:cs typeface="Arial" charset="0"/>
              </a:rPr>
              <a:t>Future scope</a:t>
            </a:r>
            <a:endParaRPr lang="zh-CN" altLang="en-US" sz="3300" b="1" i="0" u="none" strike="noStrike" kern="1200" cap="all" spc="0" baseline="0">
              <a:solidFill>
                <a:schemeClr val="accent1"/>
              </a:solidFill>
              <a:latin typeface="Arial" charset="0"/>
              <a:ea typeface="华文中宋" charset="0"/>
              <a:cs typeface="Arial" charset="0"/>
            </a:endParaRPr>
          </a:p>
        </p:txBody>
      </p:sp>
    </p:spTree>
    <p:extLst>
      <p:ext uri="{BB962C8B-B14F-4D97-AF65-F5344CB8AC3E}">
        <p14:creationId xmlns:p14="http://schemas.microsoft.com/office/powerpoint/2010/main" val="100111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charset="0"/>
                <a:ea typeface="华文中宋" charset="0"/>
                <a:cs typeface="Lucida Sans"/>
              </a:rPr>
              <a:t>Movie Lens: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charset="0"/>
                <a:ea typeface="华文中宋" charset="0"/>
                <a:cs typeface="Lucida Sans"/>
              </a:rPr>
              <a:t>IMDb</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charset="0"/>
                <a:ea typeface="华文中宋" charset="0"/>
                <a:cs typeface="Lucida Sans"/>
              </a:rPr>
              <a:t>TMDB</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charset="0"/>
                <a:ea typeface="华文中宋" charset="0"/>
                <a:cs typeface="Lucida Sans"/>
              </a:rPr>
              <a:t>Kaggle</a:t>
            </a: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4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4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1"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41668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charset="0"/>
                <a:ea typeface="华文中宋" charset="0"/>
                <a:cs typeface="Arial" charset="0"/>
              </a:rPr>
              <a:t>THANK YOU</a:t>
            </a:r>
            <a:endParaRPr lang="zh-CN" altLang="en-US" sz="2800" b="1" i="0" u="none" strike="noStrike" kern="1200" cap="all" spc="0" baseline="0">
              <a:solidFill>
                <a:srgbClr val="002060"/>
              </a:solidFill>
              <a:latin typeface="Arial" charset="0"/>
              <a:ea typeface="华文中宋" charset="0"/>
              <a:cs typeface="Arial" charset="0"/>
            </a:endParaRPr>
          </a:p>
        </p:txBody>
      </p:sp>
    </p:spTree>
    <p:extLst>
      <p:ext uri="{BB962C8B-B14F-4D97-AF65-F5344CB8AC3E}">
        <p14:creationId xmlns:p14="http://schemas.microsoft.com/office/powerpoint/2010/main" val="63533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charset="0"/>
                <a:ea typeface="华文中宋" charset="0"/>
                <a:cs typeface="Arial" charset="0"/>
              </a:rPr>
              <a:t>OUTLINE</a:t>
            </a:r>
            <a:endParaRPr lang="zh-CN" altLang="en-US" sz="2800" b="1" i="0" u="none" strike="noStrike" kern="1200" cap="all" spc="0" baseline="0">
              <a:solidFill>
                <a:srgbClr val="002060"/>
              </a:solidFill>
              <a:latin typeface="Arial" charset="0"/>
              <a:ea typeface="华文中宋" charset="0"/>
              <a:cs typeface="Arial"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charset="0"/>
                <a:ea typeface="Franklin Gothic Book" charset="0"/>
                <a:cs typeface="Arial" charset="0"/>
              </a:rPr>
              <a:t>  </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Proposed System/Solution</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Calibri" charset="0"/>
              </a:rPr>
              <a:t>System </a:t>
            </a:r>
            <a:r>
              <a:rPr lang="en-US" altLang="zh-CN" sz="2000" b="1" i="0" u="none" strike="noStrike" kern="1200" cap="none" spc="0" baseline="0">
                <a:solidFill>
                  <a:srgbClr val="404040"/>
                </a:solidFill>
                <a:latin typeface="Arial" charset="0"/>
                <a:ea typeface="Franklin Gothic Book" charset="0"/>
                <a:cs typeface="Franklin Gothic Book" charset="0"/>
              </a:rPr>
              <a:t>Development Approach</a:t>
            </a:r>
            <a:endParaRPr lang="en-US" altLang="zh-CN" sz="1700" b="0" i="0" u="none" strike="noStrike" kern="1200" cap="none" spc="0" baseline="0">
              <a:solidFill>
                <a:srgbClr val="404040"/>
              </a:solidFill>
              <a:latin typeface="Arial"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Conclusion</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References</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charset="0"/>
              <a:ea typeface="华文中宋" charset="0"/>
              <a:cs typeface="Arial" charset="0"/>
            </a:endParaRPr>
          </a:p>
        </p:txBody>
      </p:sp>
    </p:spTree>
    <p:extLst>
      <p:ext uri="{BB962C8B-B14F-4D97-AF65-F5344CB8AC3E}">
        <p14:creationId xmlns:p14="http://schemas.microsoft.com/office/powerpoint/2010/main" val="139111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华文中宋" charset="0"/>
                <a:cs typeface="Arial"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3600" b="0" i="0" u="none" strike="noStrike" kern="1200" cap="none" spc="0" baseline="0">
                <a:solidFill>
                  <a:srgbClr val="404040"/>
                </a:solidFill>
                <a:latin typeface="Franklin Gothic Book" charset="0"/>
                <a:ea typeface="华文中宋" charset="0"/>
                <a:cs typeface="Lucida Sans"/>
              </a:rPr>
              <a:t>Design and implement a movie rating project that allows users to rate and review movies, as well as discover new films based on their preferences.</a:t>
            </a:r>
            <a:endParaRPr lang="zh-CN" altLang="en-US" sz="36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55554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华文中宋" charset="0"/>
                <a:cs typeface="Arial"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3600" b="0" i="0" u="none" strike="noStrike" kern="1200" cap="none" spc="0" baseline="0">
                <a:solidFill>
                  <a:srgbClr val="404040"/>
                </a:solidFill>
                <a:latin typeface="Calibri" charset="0"/>
                <a:ea typeface="华文中宋" charset="0"/>
                <a:cs typeface="Calibri" charset="0"/>
              </a:rPr>
              <a:t>The output is a dynamic and interactive platform that enhances users' movie-watching experience by providing a comprehensive database, personalized recommendations, and social interaction features.</a:t>
            </a:r>
            <a:endParaRPr lang="zh-CN" altLang="en-US" sz="4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59147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charset="0"/>
                <a:ea typeface="华文中宋" charset="0"/>
                <a:cs typeface="Lucida Sans"/>
              </a:rPr>
              <a:t>Requirement Analysis:   - Understand the project goals, features, and user expectations.   - Gather detailed requirements through discussions with stakeholders.</a:t>
            </a:r>
          </a:p>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charset="0"/>
                <a:ea typeface="华文中宋" charset="0"/>
                <a:cs typeface="Lucida Sans"/>
              </a:rPr>
              <a:t> Database Design: - Design a relational database schema to store movie details, user information, ratings, reviews, and other relevant data.   - Normalize the database to minimize redundancy and ensure data integrity.</a:t>
            </a:r>
          </a:p>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charset="0"/>
                <a:ea typeface="华文中宋" charset="0"/>
                <a:cs typeface="Lucida Sans"/>
              </a:rPr>
              <a:t> Backend Development:  - Choose a suitable backend technology stack (e.g., Node.js, Python/Django, Ruby on Rails) based on project requirements and team expertise.   - Develop REST ful APIs to handle user authentication, movie CRUD operations, rating submission, review posting, and recommendation generation.   - Implement business logic to calculate average ratings, generate recommendations, and handle user interactions.</a:t>
            </a:r>
          </a:p>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charset="0"/>
                <a:ea typeface="华文中宋" charset="0"/>
                <a:cs typeface="Lucida Sans"/>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zh-CN" altLang="en-US" sz="1800" b="0" i="0" u="none" strike="noStrike" kern="1200" cap="none" spc="0" baseline="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54611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1. User Preferences Initialization:   - When a new user signs up, initialize their preferences by assigning weights to different movie genres, directors, actors, etc. These weights will determine the user's initial preference profile.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2. User Ratings Collection: - Collect ratings from users for movies they have watched. Ratings can be on a scale of 1 to 5 stars.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3. Rating Normalization:  - Normalize user ratings to adjust for individual rating scales and biases. For example, if a user tends to rate movies higher or lower than average, normalize their ratings to a common scale.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4. Similarity Calculation:   - Calculate the similarity between users based on their rating patterns. Use similarity metrics such as cosine similarity, Pearson correlation coefficient, or Jaccard similarity.   - For each pair of users, compute their similarity score by comparing their normalized rating vectors.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5. Neighborhood Selection:   - Select a neighborhood of similar users for each target user. Define a threshold or fixed number of nearest neighbors to consider.   - Identify the users whose rating patterns are most similar to the target user's pattern.</a:t>
            </a: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90422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charset="0"/>
                <a:ea typeface="Franklin Gothic Demi" charset="0"/>
                <a:cs typeface="Arial" charset="0"/>
              </a:rPr>
              <a:t>Algorithm &amp; Deployment</a:t>
            </a:r>
            <a:endParaRPr lang="zh-CN" altLang="en-US" sz="28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8. Cold Start Handling: - Handle the "cold start" problem for new users or movies with limited ratings by using alternative approaches such as content-based recommendations or popularity-based recommendations.</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9. Feedback Incorporation:  - Continuously update user preferences and refine recommendations based on user feedback. Allow users to provide explicit feedback (e.g., like/dislike) on recommended movies to improve future recommendations.</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p>
          <a:p>
            <a:pPr marL="305943" indent="-305943" algn="l">
              <a:lnSpc>
                <a:spcPct val="90000"/>
              </a:lnSpc>
              <a:spcBef>
                <a:spcPct val="20000"/>
              </a:spcBef>
              <a:spcAft>
                <a:spcPts val="600"/>
              </a:spcAft>
              <a:buClr>
                <a:schemeClr val="accent1"/>
              </a:buClr>
              <a:buSzPct val="92000"/>
              <a:buFont typeface="Wingdings 2" pitchFamily="18" charset="2"/>
              <a:buChar char=""/>
            </a:pPr>
            <a:endParaRPr lang="zh-CN" altLang="en-US" sz="16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86572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457200" indent="-457200" algn="l">
              <a:lnSpc>
                <a:spcPct val="110000"/>
              </a:lnSpc>
              <a:spcBef>
                <a:spcPct val="20000"/>
              </a:spcBef>
              <a:spcAft>
                <a:spcPts val="600"/>
              </a:spcAft>
              <a:buClr>
                <a:schemeClr val="accent1"/>
              </a:buClr>
              <a:buSzPct val="92000"/>
              <a:buFontTx/>
              <a:buAutoNum type="arabicPeriod"/>
            </a:pPr>
            <a:r>
              <a:rPr lang="en-US" altLang="zh-CN" sz="2400" b="0" i="0" u="none" strike="noStrike" kern="1200" cap="none" spc="0" baseline="0">
                <a:solidFill>
                  <a:srgbClr val="404040"/>
                </a:solidFill>
                <a:latin typeface="Franklin Gothic Book" charset="0"/>
                <a:ea typeface="华文中宋" charset="0"/>
                <a:cs typeface="Lucida Sans"/>
              </a:rPr>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lgn="l">
              <a:lnSpc>
                <a:spcPct val="110000"/>
              </a:lnSpc>
              <a:spcBef>
                <a:spcPct val="20000"/>
              </a:spcBef>
              <a:spcAft>
                <a:spcPts val="600"/>
              </a:spcAft>
              <a:buClr>
                <a:schemeClr val="accent1"/>
              </a:buClr>
              <a:buSzPct val="92000"/>
              <a:buFontTx/>
              <a:buAutoNum type="arabicPeriod"/>
            </a:pPr>
            <a:r>
              <a:rPr lang="en-US" altLang="zh-CN" sz="2400" b="0" i="0" u="none" strike="noStrike" kern="1200" cap="none" spc="0" baseline="0">
                <a:solidFill>
                  <a:srgbClr val="404040"/>
                </a:solidFill>
                <a:latin typeface="Franklin Gothic Book" charset="0"/>
                <a:ea typeface="华文中宋" charset="0"/>
                <a:cs typeface="Lucida Sans"/>
              </a:rPr>
              <a:t>Data Cleaning and Preprocessing:   - Processed and cleaned dataset free from inconsistencies, missing values, and outliers. Preprocessing steps may include data normalization, handling null values, and resolving duplicate entries.</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202910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1"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华文中宋" charset="0"/>
                <a:cs typeface="Lucida Sans"/>
              </a:rPr>
              <a:t>User Engagement: The project witnessed high user engagement, as evidenced by the number of active users, ratings, reviews, and interactions within the platform.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华文中宋" charset="0"/>
                <a:cs typeface="Lucida Sans"/>
              </a:rPr>
              <a:t>Personalized Recommendations: The recommendation engine effectively generated personalized movie recommendations for users, enhancing their movie-watching experience and satisfaction.</a:t>
            </a:r>
            <a:endParaRPr lang="zh-CN" altLang="en-US" sz="20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909376854"/>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36</TotalTime>
  <Words>956</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Droid Sans</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John J Jasho</cp:lastModifiedBy>
  <cp:revision>30</cp:revision>
  <dcterms:created xsi:type="dcterms:W3CDTF">2021-05-26T16:50:10Z</dcterms:created>
  <dcterms:modified xsi:type="dcterms:W3CDTF">2024-05-09T05:33:38Z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