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91F11-FD47-B2D5-E543-004E121B42D0}" v="706" dt="2024-04-28T20:20:39.954"/>
    <p1510:client id="{AD1A75D3-91A6-F28A-5FEF-B02FFE5A6906}" v="20" dt="2024-04-28T20:27:36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svg"/><Relationship Id="rId1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E4AA8-68C2-49F6-95A1-9321D66AEC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AE2231-1D1C-4CD4-9930-26A66BE90C1E}">
      <dgm:prSet/>
      <dgm:spPr/>
      <dgm:t>
        <a:bodyPr/>
        <a:lstStyle/>
        <a:p>
          <a:r>
            <a:rPr lang="en-US"/>
            <a:t>Diabetes is a chronic metabolic disorder characterized by abnormal blood glucose levels, represents a significant global health concern, with a growing prevalence and profound impact on individual health outcomes and healthcare systems worldwide</a:t>
          </a:r>
        </a:p>
      </dgm:t>
    </dgm:pt>
    <dgm:pt modelId="{741455DB-5E18-46EC-BA33-E7BFA2ECFE69}" type="parTrans" cxnId="{A5DACD38-752A-4337-A872-73452602FDDE}">
      <dgm:prSet/>
      <dgm:spPr/>
      <dgm:t>
        <a:bodyPr/>
        <a:lstStyle/>
        <a:p>
          <a:endParaRPr lang="en-US"/>
        </a:p>
      </dgm:t>
    </dgm:pt>
    <dgm:pt modelId="{F4AA67A0-7D92-4929-92E3-52D04F284536}" type="sibTrans" cxnId="{A5DACD38-752A-4337-A872-73452602FDDE}">
      <dgm:prSet/>
      <dgm:spPr/>
      <dgm:t>
        <a:bodyPr/>
        <a:lstStyle/>
        <a:p>
          <a:endParaRPr lang="en-US"/>
        </a:p>
      </dgm:t>
    </dgm:pt>
    <dgm:pt modelId="{CC370E86-280F-4F0C-B588-6444B4B11DC9}">
      <dgm:prSet/>
      <dgm:spPr/>
      <dgm:t>
        <a:bodyPr/>
        <a:lstStyle/>
        <a:p>
          <a:r>
            <a:rPr lang="en-US"/>
            <a:t>To develop a predictive model for diabetes classification utilizing a dataset comprising several key clinical and demographic features: 'Pregnancies', 'Glucose', 'BloodPressure', 'SkinThickness', 'Insulin', 'BMI', 'DiabetesPedigreeFunction', and 'Age'. These features encompass a diverse array of factors known to influence diabetes risk, progression, and prognosis.</a:t>
          </a:r>
        </a:p>
      </dgm:t>
    </dgm:pt>
    <dgm:pt modelId="{594C19D5-B162-4CCA-B635-421F8E8D40E3}" type="parTrans" cxnId="{238416FB-5F1E-4A7F-8A0F-0E26958B98AD}">
      <dgm:prSet/>
      <dgm:spPr/>
      <dgm:t>
        <a:bodyPr/>
        <a:lstStyle/>
        <a:p>
          <a:endParaRPr lang="en-US"/>
        </a:p>
      </dgm:t>
    </dgm:pt>
    <dgm:pt modelId="{469F723D-91FF-41D7-8C42-875CB31B0AB7}" type="sibTrans" cxnId="{238416FB-5F1E-4A7F-8A0F-0E26958B98AD}">
      <dgm:prSet/>
      <dgm:spPr/>
      <dgm:t>
        <a:bodyPr/>
        <a:lstStyle/>
        <a:p>
          <a:endParaRPr lang="en-US"/>
        </a:p>
      </dgm:t>
    </dgm:pt>
    <dgm:pt modelId="{FABD3EC9-6EE3-4BBA-9CA2-581E2C0B70AD}" type="pres">
      <dgm:prSet presAssocID="{82CE4AA8-68C2-49F6-95A1-9321D66AECA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B97F2F-873E-40E3-BCC6-18726ACAA03A}" type="pres">
      <dgm:prSet presAssocID="{03AE2231-1D1C-4CD4-9930-26A66BE90C1E}" presName="compNode" presStyleCnt="0"/>
      <dgm:spPr/>
    </dgm:pt>
    <dgm:pt modelId="{D47187FF-7045-41E5-9742-7FD4D5FC66D9}" type="pres">
      <dgm:prSet presAssocID="{03AE2231-1D1C-4CD4-9930-26A66BE90C1E}" presName="bgRect" presStyleLbl="bgShp" presStyleIdx="0" presStyleCnt="2"/>
      <dgm:spPr/>
    </dgm:pt>
    <dgm:pt modelId="{7C93FC19-4CEB-4D8E-B2EE-3D3A0993DA5B}" type="pres">
      <dgm:prSet presAssocID="{03AE2231-1D1C-4CD4-9930-26A66BE90C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Kidney"/>
        </a:ext>
      </dgm:extLst>
    </dgm:pt>
    <dgm:pt modelId="{EC858A7B-C94F-4E6E-A4FB-64DD16038A75}" type="pres">
      <dgm:prSet presAssocID="{03AE2231-1D1C-4CD4-9930-26A66BE90C1E}" presName="spaceRect" presStyleCnt="0"/>
      <dgm:spPr/>
    </dgm:pt>
    <dgm:pt modelId="{8915A623-F167-424B-94DF-CF4F8BA6CD11}" type="pres">
      <dgm:prSet presAssocID="{03AE2231-1D1C-4CD4-9930-26A66BE90C1E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EBD78BE-A68B-460C-8DC4-4B777DB4329B}" type="pres">
      <dgm:prSet presAssocID="{F4AA67A0-7D92-4929-92E3-52D04F284536}" presName="sibTrans" presStyleCnt="0"/>
      <dgm:spPr/>
    </dgm:pt>
    <dgm:pt modelId="{B2094B94-FD39-47BF-91FF-2AF6CFE5BA43}" type="pres">
      <dgm:prSet presAssocID="{CC370E86-280F-4F0C-B588-6444B4B11DC9}" presName="compNode" presStyleCnt="0"/>
      <dgm:spPr/>
    </dgm:pt>
    <dgm:pt modelId="{09B90FE7-E069-4D24-A685-95321D36641F}" type="pres">
      <dgm:prSet presAssocID="{CC370E86-280F-4F0C-B588-6444B4B11DC9}" presName="bgRect" presStyleLbl="bgShp" presStyleIdx="1" presStyleCnt="2"/>
      <dgm:spPr/>
    </dgm:pt>
    <dgm:pt modelId="{7313AB7B-60D1-4B07-8960-DB7A75196542}" type="pres">
      <dgm:prSet presAssocID="{CC370E86-280F-4F0C-B588-6444B4B11D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tatistics"/>
        </a:ext>
      </dgm:extLst>
    </dgm:pt>
    <dgm:pt modelId="{464261E8-F6BD-410C-BE31-C72DA25F199B}" type="pres">
      <dgm:prSet presAssocID="{CC370E86-280F-4F0C-B588-6444B4B11DC9}" presName="spaceRect" presStyleCnt="0"/>
      <dgm:spPr/>
    </dgm:pt>
    <dgm:pt modelId="{B980005E-F8D1-41CA-9DD3-BC36139D47F3}" type="pres">
      <dgm:prSet presAssocID="{CC370E86-280F-4F0C-B588-6444B4B11DC9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C6276-536F-433C-B850-0294D068FA14}" type="presOf" srcId="{03AE2231-1D1C-4CD4-9930-26A66BE90C1E}" destId="{8915A623-F167-424B-94DF-CF4F8BA6CD11}" srcOrd="0" destOrd="0" presId="urn:microsoft.com/office/officeart/2018/2/layout/IconVerticalSolidList"/>
    <dgm:cxn modelId="{0D44E113-EA42-4596-B39F-FEAA5122E7BF}" type="presOf" srcId="{CC370E86-280F-4F0C-B588-6444B4B11DC9}" destId="{B980005E-F8D1-41CA-9DD3-BC36139D47F3}" srcOrd="0" destOrd="0" presId="urn:microsoft.com/office/officeart/2018/2/layout/IconVerticalSolidList"/>
    <dgm:cxn modelId="{A5DACD38-752A-4337-A872-73452602FDDE}" srcId="{82CE4AA8-68C2-49F6-95A1-9321D66AECA6}" destId="{03AE2231-1D1C-4CD4-9930-26A66BE90C1E}" srcOrd="0" destOrd="0" parTransId="{741455DB-5E18-46EC-BA33-E7BFA2ECFE69}" sibTransId="{F4AA67A0-7D92-4929-92E3-52D04F284536}"/>
    <dgm:cxn modelId="{238416FB-5F1E-4A7F-8A0F-0E26958B98AD}" srcId="{82CE4AA8-68C2-49F6-95A1-9321D66AECA6}" destId="{CC370E86-280F-4F0C-B588-6444B4B11DC9}" srcOrd="1" destOrd="0" parTransId="{594C19D5-B162-4CCA-B635-421F8E8D40E3}" sibTransId="{469F723D-91FF-41D7-8C42-875CB31B0AB7}"/>
    <dgm:cxn modelId="{18706340-92E2-47C1-A842-24FA0886B227}" type="presOf" srcId="{82CE4AA8-68C2-49F6-95A1-9321D66AECA6}" destId="{FABD3EC9-6EE3-4BBA-9CA2-581E2C0B70AD}" srcOrd="0" destOrd="0" presId="urn:microsoft.com/office/officeart/2018/2/layout/IconVerticalSolidList"/>
    <dgm:cxn modelId="{96E5C1ED-907B-4D74-8E79-D49CDF6AE254}" type="presParOf" srcId="{FABD3EC9-6EE3-4BBA-9CA2-581E2C0B70AD}" destId="{47B97F2F-873E-40E3-BCC6-18726ACAA03A}" srcOrd="0" destOrd="0" presId="urn:microsoft.com/office/officeart/2018/2/layout/IconVerticalSolidList"/>
    <dgm:cxn modelId="{95EC08D3-732E-46AD-B445-97F59D20E478}" type="presParOf" srcId="{47B97F2F-873E-40E3-BCC6-18726ACAA03A}" destId="{D47187FF-7045-41E5-9742-7FD4D5FC66D9}" srcOrd="0" destOrd="0" presId="urn:microsoft.com/office/officeart/2018/2/layout/IconVerticalSolidList"/>
    <dgm:cxn modelId="{8816F9D6-5BAC-488E-B3CD-B82348A9189D}" type="presParOf" srcId="{47B97F2F-873E-40E3-BCC6-18726ACAA03A}" destId="{7C93FC19-4CEB-4D8E-B2EE-3D3A0993DA5B}" srcOrd="1" destOrd="0" presId="urn:microsoft.com/office/officeart/2018/2/layout/IconVerticalSolidList"/>
    <dgm:cxn modelId="{790725C9-CF98-4E4A-95AC-A1EEF7E921F5}" type="presParOf" srcId="{47B97F2F-873E-40E3-BCC6-18726ACAA03A}" destId="{EC858A7B-C94F-4E6E-A4FB-64DD16038A75}" srcOrd="2" destOrd="0" presId="urn:microsoft.com/office/officeart/2018/2/layout/IconVerticalSolidList"/>
    <dgm:cxn modelId="{74BD1201-CECF-47AD-81C7-728B0B6293D5}" type="presParOf" srcId="{47B97F2F-873E-40E3-BCC6-18726ACAA03A}" destId="{8915A623-F167-424B-94DF-CF4F8BA6CD11}" srcOrd="3" destOrd="0" presId="urn:microsoft.com/office/officeart/2018/2/layout/IconVerticalSolidList"/>
    <dgm:cxn modelId="{CA07ABC1-A297-4E1F-BAE8-708D139B972E}" type="presParOf" srcId="{FABD3EC9-6EE3-4BBA-9CA2-581E2C0B70AD}" destId="{4EBD78BE-A68B-460C-8DC4-4B777DB4329B}" srcOrd="1" destOrd="0" presId="urn:microsoft.com/office/officeart/2018/2/layout/IconVerticalSolidList"/>
    <dgm:cxn modelId="{CD611FEC-0C0B-4FBB-8D7A-C2F80348B87E}" type="presParOf" srcId="{FABD3EC9-6EE3-4BBA-9CA2-581E2C0B70AD}" destId="{B2094B94-FD39-47BF-91FF-2AF6CFE5BA43}" srcOrd="2" destOrd="0" presId="urn:microsoft.com/office/officeart/2018/2/layout/IconVerticalSolidList"/>
    <dgm:cxn modelId="{B5F644B0-7AE5-46D4-9AF8-3C9F3ECE13FD}" type="presParOf" srcId="{B2094B94-FD39-47BF-91FF-2AF6CFE5BA43}" destId="{09B90FE7-E069-4D24-A685-95321D36641F}" srcOrd="0" destOrd="0" presId="urn:microsoft.com/office/officeart/2018/2/layout/IconVerticalSolidList"/>
    <dgm:cxn modelId="{AF3D952C-F4CF-4689-BC6F-4E87628392AD}" type="presParOf" srcId="{B2094B94-FD39-47BF-91FF-2AF6CFE5BA43}" destId="{7313AB7B-60D1-4B07-8960-DB7A75196542}" srcOrd="1" destOrd="0" presId="urn:microsoft.com/office/officeart/2018/2/layout/IconVerticalSolidList"/>
    <dgm:cxn modelId="{AD288DBC-C870-44BC-A2DD-C1828A42542D}" type="presParOf" srcId="{B2094B94-FD39-47BF-91FF-2AF6CFE5BA43}" destId="{464261E8-F6BD-410C-BE31-C72DA25F199B}" srcOrd="2" destOrd="0" presId="urn:microsoft.com/office/officeart/2018/2/layout/IconVerticalSolidList"/>
    <dgm:cxn modelId="{FF66CF8D-5674-4A11-B070-3B521E0E6CF2}" type="presParOf" srcId="{B2094B94-FD39-47BF-91FF-2AF6CFE5BA43}" destId="{B980005E-F8D1-41CA-9DD3-BC36139D47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51690-6C5F-45CB-81E9-9F9C9FBF88C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2B00B1-DDF5-444F-9FDC-D53EC9AC0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dataset containing clinical and demographic features  is obtained from </a:t>
          </a:r>
          <a:r>
            <a:rPr lang="en-US" dirty="0" err="1"/>
            <a:t>kaggle</a:t>
          </a:r>
          <a:r>
            <a:rPr lang="en-US" dirty="0"/>
            <a:t>.</a:t>
          </a:r>
        </a:p>
      </dgm:t>
    </dgm:pt>
    <dgm:pt modelId="{03DC7B95-6A9D-49C1-9BF8-76C1C0BB3E26}" type="parTrans" cxnId="{5BB735ED-7C59-45BF-8919-6357AE5B3785}">
      <dgm:prSet/>
      <dgm:spPr/>
      <dgm:t>
        <a:bodyPr/>
        <a:lstStyle/>
        <a:p>
          <a:endParaRPr lang="en-US"/>
        </a:p>
      </dgm:t>
    </dgm:pt>
    <dgm:pt modelId="{3F757138-662C-438D-99E4-AECA7181C3C1}" type="sibTrans" cxnId="{5BB735ED-7C59-45BF-8919-6357AE5B37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62E8D9-A029-4519-B0F5-EDAC4B529D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preprocessed dataset is split into training and test sets using a stratified approach</a:t>
          </a:r>
        </a:p>
      </dgm:t>
    </dgm:pt>
    <dgm:pt modelId="{BDE3DE59-E581-48DD-869A-9773E921D207}" type="parTrans" cxnId="{1BE9939D-057E-49CF-BCE7-7931B7CB7923}">
      <dgm:prSet/>
      <dgm:spPr/>
      <dgm:t>
        <a:bodyPr/>
        <a:lstStyle/>
        <a:p>
          <a:endParaRPr lang="en-US"/>
        </a:p>
      </dgm:t>
    </dgm:pt>
    <dgm:pt modelId="{D9BA7497-8E46-4AEA-B395-ED7FE20A3FE7}" type="sibTrans" cxnId="{1BE9939D-057E-49CF-BCE7-7931B7CB79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19345E-3D9C-425C-8460-961620234B6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random forest </a:t>
          </a:r>
          <a:r>
            <a:rPr lang="en-US" dirty="0">
              <a:latin typeface="Calibri Light" panose="020F0302020204030204"/>
            </a:rPr>
            <a:t>model build </a:t>
          </a:r>
        </a:p>
      </dgm:t>
    </dgm:pt>
    <dgm:pt modelId="{1F9794E8-6336-452B-89ED-4E9CA170752E}" type="parTrans" cxnId="{C9C7C357-EFD8-4911-A95D-21C9EE983FFB}">
      <dgm:prSet/>
      <dgm:spPr/>
      <dgm:t>
        <a:bodyPr/>
        <a:lstStyle/>
        <a:p>
          <a:endParaRPr lang="en-US"/>
        </a:p>
      </dgm:t>
    </dgm:pt>
    <dgm:pt modelId="{390B3CE7-5618-48D5-A2BE-FEAA7C09FE9C}" type="sibTrans" cxnId="{C9C7C357-EFD8-4911-A95D-21C9EE983F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817BC3-7166-4EC1-98E8-7737BEB35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trained random forest model is evaluated using the test set to assess its performance in classifying diabetes types.</a:t>
          </a:r>
        </a:p>
      </dgm:t>
    </dgm:pt>
    <dgm:pt modelId="{7DCA28D7-51AB-4918-B484-368642737183}" type="parTrans" cxnId="{6DB6917F-90E0-45D8-BBF6-9C2526AEE427}">
      <dgm:prSet/>
      <dgm:spPr/>
      <dgm:t>
        <a:bodyPr/>
        <a:lstStyle/>
        <a:p>
          <a:endParaRPr lang="en-US"/>
        </a:p>
      </dgm:t>
    </dgm:pt>
    <dgm:pt modelId="{01AA4D90-9C2E-4A42-AC45-DA4A6CEF1722}" type="sibTrans" cxnId="{6DB6917F-90E0-45D8-BBF6-9C2526AEE427}">
      <dgm:prSet/>
      <dgm:spPr/>
      <dgm:t>
        <a:bodyPr/>
        <a:lstStyle/>
        <a:p>
          <a:endParaRPr lang="en-US"/>
        </a:p>
      </dgm:t>
    </dgm:pt>
    <dgm:pt modelId="{7F0BF055-CDCF-4920-A149-44C0789B044E}">
      <dgm:prSet phldr="0"/>
      <dgm:spPr/>
      <dgm:t>
        <a:bodyPr/>
        <a:lstStyle/>
        <a:p>
          <a:pPr rtl="0"/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Grid search  techniques are employed to tune the hyperparameters of the random forest model. </a:t>
          </a:r>
        </a:p>
      </dgm:t>
    </dgm:pt>
    <dgm:pt modelId="{AB7BDFE6-94C8-4429-923E-CC4ABEBD3F82}" type="parTrans" cxnId="{C0ACD920-3FFE-4395-BB8F-52E011B0A6B1}">
      <dgm:prSet/>
      <dgm:spPr/>
    </dgm:pt>
    <dgm:pt modelId="{E50DE8B8-0342-411E-AAF0-D25C4C04102A}" type="sibTrans" cxnId="{C0ACD920-3FFE-4395-BB8F-52E011B0A6B1}">
      <dgm:prSet/>
      <dgm:spPr/>
      <dgm:t>
        <a:bodyPr/>
        <a:lstStyle/>
        <a:p>
          <a:endParaRPr lang="en-US"/>
        </a:p>
      </dgm:t>
    </dgm:pt>
    <dgm:pt modelId="{CD3BB933-A99B-4361-9998-A2294BC740C1}" type="pres">
      <dgm:prSet presAssocID="{9B051690-6C5F-45CB-81E9-9F9C9FBF88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F772D-3E0A-4BBC-8C32-91E3A326AFE7}" type="pres">
      <dgm:prSet presAssocID="{9E2B00B1-DDF5-444F-9FDC-D53EC9AC0F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2AD7B-0705-421A-A82E-EAE3E5A10B79}" type="pres">
      <dgm:prSet presAssocID="{3F757138-662C-438D-99E4-AECA7181C3C1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220809C-B5E1-4B5C-ABDD-630E014118BB}" type="pres">
      <dgm:prSet presAssocID="{3F757138-662C-438D-99E4-AECA7181C3C1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0183F055-AF22-49A6-99E0-A8CD31DEE3C1}" type="pres">
      <dgm:prSet presAssocID="{EF62E8D9-A029-4519-B0F5-EDAC4B529D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66B0E-3E3F-4EDC-AB77-D357D05ECD50}" type="pres">
      <dgm:prSet presAssocID="{D9BA7497-8E46-4AEA-B395-ED7FE20A3FE7}" presName="sibTrans" presStyleLbl="sibTrans1D1" presStyleIdx="1" presStyleCnt="4"/>
      <dgm:spPr/>
      <dgm:t>
        <a:bodyPr/>
        <a:lstStyle/>
        <a:p>
          <a:endParaRPr lang="en-US"/>
        </a:p>
      </dgm:t>
    </dgm:pt>
    <dgm:pt modelId="{30E3DCC4-6CA1-423F-8735-5684B595AAFB}" type="pres">
      <dgm:prSet presAssocID="{D9BA7497-8E46-4AEA-B395-ED7FE20A3FE7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CEDFA257-EF52-461F-8F5F-8B8A82522BB1}" type="pres">
      <dgm:prSet presAssocID="{8719345E-3D9C-425C-8460-961620234B6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0CE0F-E629-42F1-A257-45759F2428C3}" type="pres">
      <dgm:prSet presAssocID="{390B3CE7-5618-48D5-A2BE-FEAA7C09FE9C}" presName="sibTrans" presStyleLbl="sibTrans1D1" presStyleIdx="2" presStyleCnt="4"/>
      <dgm:spPr/>
      <dgm:t>
        <a:bodyPr/>
        <a:lstStyle/>
        <a:p>
          <a:endParaRPr lang="en-US"/>
        </a:p>
      </dgm:t>
    </dgm:pt>
    <dgm:pt modelId="{9D62F997-81AF-429F-8372-3085B0680315}" type="pres">
      <dgm:prSet presAssocID="{390B3CE7-5618-48D5-A2BE-FEAA7C09FE9C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273D2D74-8A88-4009-A02B-40294373ABE2}" type="pres">
      <dgm:prSet presAssocID="{7F0BF055-CDCF-4920-A149-44C0789B044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78EA9-BF29-48D5-9E7E-2AD6DF5CC866}" type="pres">
      <dgm:prSet presAssocID="{E50DE8B8-0342-411E-AAF0-D25C4C04102A}" presName="sibTrans" presStyleLbl="sibTrans1D1" presStyleIdx="3" presStyleCnt="4"/>
      <dgm:spPr/>
      <dgm:t>
        <a:bodyPr/>
        <a:lstStyle/>
        <a:p>
          <a:endParaRPr lang="en-US"/>
        </a:p>
      </dgm:t>
    </dgm:pt>
    <dgm:pt modelId="{04B2614A-8E01-4A6B-8512-A6C77B02F05F}" type="pres">
      <dgm:prSet presAssocID="{E50DE8B8-0342-411E-AAF0-D25C4C04102A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71FCA275-3EAA-4619-AD8E-E12D73EADF76}" type="pres">
      <dgm:prSet presAssocID="{3F817BC3-7166-4EC1-98E8-7737BEB35FF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ACD920-3FFE-4395-BB8F-52E011B0A6B1}" srcId="{9B051690-6C5F-45CB-81E9-9F9C9FBF88C8}" destId="{7F0BF055-CDCF-4920-A149-44C0789B044E}" srcOrd="3" destOrd="0" parTransId="{AB7BDFE6-94C8-4429-923E-CC4ABEBD3F82}" sibTransId="{E50DE8B8-0342-411E-AAF0-D25C4C04102A}"/>
    <dgm:cxn modelId="{F02EBEA3-E996-4665-B39F-755919E14930}" type="presOf" srcId="{3F757138-662C-438D-99E4-AECA7181C3C1}" destId="{DD42AD7B-0705-421A-A82E-EAE3E5A10B79}" srcOrd="0" destOrd="0" presId="urn:microsoft.com/office/officeart/2016/7/layout/RepeatingBendingProcessNew"/>
    <dgm:cxn modelId="{9E9B34EE-C35D-47C7-AB38-52B5794B8D88}" type="presOf" srcId="{EF62E8D9-A029-4519-B0F5-EDAC4B529D76}" destId="{0183F055-AF22-49A6-99E0-A8CD31DEE3C1}" srcOrd="0" destOrd="0" presId="urn:microsoft.com/office/officeart/2016/7/layout/RepeatingBendingProcessNew"/>
    <dgm:cxn modelId="{820DE407-2C1A-4B6B-9124-50C94D1214D5}" type="presOf" srcId="{7F0BF055-CDCF-4920-A149-44C0789B044E}" destId="{273D2D74-8A88-4009-A02B-40294373ABE2}" srcOrd="0" destOrd="0" presId="urn:microsoft.com/office/officeart/2016/7/layout/RepeatingBendingProcessNew"/>
    <dgm:cxn modelId="{212D0CEC-EF9E-4E53-A69B-1516DC9EA335}" type="presOf" srcId="{E50DE8B8-0342-411E-AAF0-D25C4C04102A}" destId="{04B2614A-8E01-4A6B-8512-A6C77B02F05F}" srcOrd="1" destOrd="0" presId="urn:microsoft.com/office/officeart/2016/7/layout/RepeatingBendingProcessNew"/>
    <dgm:cxn modelId="{BE20F378-2D9C-4836-A595-AF66EAA2AB48}" type="presOf" srcId="{3F817BC3-7166-4EC1-98E8-7737BEB35FF0}" destId="{71FCA275-3EAA-4619-AD8E-E12D73EADF76}" srcOrd="0" destOrd="0" presId="urn:microsoft.com/office/officeart/2016/7/layout/RepeatingBendingProcessNew"/>
    <dgm:cxn modelId="{CB38DE64-32B7-42F4-A4AC-850A835AE3A3}" type="presOf" srcId="{E50DE8B8-0342-411E-AAF0-D25C4C04102A}" destId="{A2E78EA9-BF29-48D5-9E7E-2AD6DF5CC866}" srcOrd="0" destOrd="0" presId="urn:microsoft.com/office/officeart/2016/7/layout/RepeatingBendingProcessNew"/>
    <dgm:cxn modelId="{C4FDD124-2F1C-4612-948D-6D9113F95D3E}" type="presOf" srcId="{D9BA7497-8E46-4AEA-B395-ED7FE20A3FE7}" destId="{FBC66B0E-3E3F-4EDC-AB77-D357D05ECD50}" srcOrd="0" destOrd="0" presId="urn:microsoft.com/office/officeart/2016/7/layout/RepeatingBendingProcessNew"/>
    <dgm:cxn modelId="{C9C7C357-EFD8-4911-A95D-21C9EE983FFB}" srcId="{9B051690-6C5F-45CB-81E9-9F9C9FBF88C8}" destId="{8719345E-3D9C-425C-8460-961620234B64}" srcOrd="2" destOrd="0" parTransId="{1F9794E8-6336-452B-89ED-4E9CA170752E}" sibTransId="{390B3CE7-5618-48D5-A2BE-FEAA7C09FE9C}"/>
    <dgm:cxn modelId="{1BE9939D-057E-49CF-BCE7-7931B7CB7923}" srcId="{9B051690-6C5F-45CB-81E9-9F9C9FBF88C8}" destId="{EF62E8D9-A029-4519-B0F5-EDAC4B529D76}" srcOrd="1" destOrd="0" parTransId="{BDE3DE59-E581-48DD-869A-9773E921D207}" sibTransId="{D9BA7497-8E46-4AEA-B395-ED7FE20A3FE7}"/>
    <dgm:cxn modelId="{5BB735ED-7C59-45BF-8919-6357AE5B3785}" srcId="{9B051690-6C5F-45CB-81E9-9F9C9FBF88C8}" destId="{9E2B00B1-DDF5-444F-9FDC-D53EC9AC0F62}" srcOrd="0" destOrd="0" parTransId="{03DC7B95-6A9D-49C1-9BF8-76C1C0BB3E26}" sibTransId="{3F757138-662C-438D-99E4-AECA7181C3C1}"/>
    <dgm:cxn modelId="{1B159165-8945-4053-86F2-9EAF111232A9}" type="presOf" srcId="{390B3CE7-5618-48D5-A2BE-FEAA7C09FE9C}" destId="{9D62F997-81AF-429F-8372-3085B0680315}" srcOrd="1" destOrd="0" presId="urn:microsoft.com/office/officeart/2016/7/layout/RepeatingBendingProcessNew"/>
    <dgm:cxn modelId="{529B7F6F-0DED-435B-8004-862A08DA7F42}" type="presOf" srcId="{9B051690-6C5F-45CB-81E9-9F9C9FBF88C8}" destId="{CD3BB933-A99B-4361-9998-A2294BC740C1}" srcOrd="0" destOrd="0" presId="urn:microsoft.com/office/officeart/2016/7/layout/RepeatingBendingProcessNew"/>
    <dgm:cxn modelId="{455B55D5-18F2-4362-A54A-2655227062CA}" type="presOf" srcId="{3F757138-662C-438D-99E4-AECA7181C3C1}" destId="{9220809C-B5E1-4B5C-ABDD-630E014118BB}" srcOrd="1" destOrd="0" presId="urn:microsoft.com/office/officeart/2016/7/layout/RepeatingBendingProcessNew"/>
    <dgm:cxn modelId="{5E309B35-C724-476F-9B62-F805DCB01470}" type="presOf" srcId="{9E2B00B1-DDF5-444F-9FDC-D53EC9AC0F62}" destId="{7DBF772D-3E0A-4BBC-8C32-91E3A326AFE7}" srcOrd="0" destOrd="0" presId="urn:microsoft.com/office/officeart/2016/7/layout/RepeatingBendingProcessNew"/>
    <dgm:cxn modelId="{DE2D9E79-7EAC-496B-86AE-4A8D952F2215}" type="presOf" srcId="{D9BA7497-8E46-4AEA-B395-ED7FE20A3FE7}" destId="{30E3DCC4-6CA1-423F-8735-5684B595AAFB}" srcOrd="1" destOrd="0" presId="urn:microsoft.com/office/officeart/2016/7/layout/RepeatingBendingProcessNew"/>
    <dgm:cxn modelId="{A537ACB4-D699-4485-B6C9-BD89848EB030}" type="presOf" srcId="{8719345E-3D9C-425C-8460-961620234B64}" destId="{CEDFA257-EF52-461F-8F5F-8B8A82522BB1}" srcOrd="0" destOrd="0" presId="urn:microsoft.com/office/officeart/2016/7/layout/RepeatingBendingProcessNew"/>
    <dgm:cxn modelId="{6DB6917F-90E0-45D8-BBF6-9C2526AEE427}" srcId="{9B051690-6C5F-45CB-81E9-9F9C9FBF88C8}" destId="{3F817BC3-7166-4EC1-98E8-7737BEB35FF0}" srcOrd="4" destOrd="0" parTransId="{7DCA28D7-51AB-4918-B484-368642737183}" sibTransId="{01AA4D90-9C2E-4A42-AC45-DA4A6CEF1722}"/>
    <dgm:cxn modelId="{20A9BE25-0313-401E-9962-40C5CF15CFE0}" type="presOf" srcId="{390B3CE7-5618-48D5-A2BE-FEAA7C09FE9C}" destId="{1B50CE0F-E629-42F1-A257-45759F2428C3}" srcOrd="0" destOrd="0" presId="urn:microsoft.com/office/officeart/2016/7/layout/RepeatingBendingProcessNew"/>
    <dgm:cxn modelId="{E38F925D-718A-4C72-828F-9F8DCA6F6CA1}" type="presParOf" srcId="{CD3BB933-A99B-4361-9998-A2294BC740C1}" destId="{7DBF772D-3E0A-4BBC-8C32-91E3A326AFE7}" srcOrd="0" destOrd="0" presId="urn:microsoft.com/office/officeart/2016/7/layout/RepeatingBendingProcessNew"/>
    <dgm:cxn modelId="{5D187957-27B8-4B2C-B148-95740D388BB3}" type="presParOf" srcId="{CD3BB933-A99B-4361-9998-A2294BC740C1}" destId="{DD42AD7B-0705-421A-A82E-EAE3E5A10B79}" srcOrd="1" destOrd="0" presId="urn:microsoft.com/office/officeart/2016/7/layout/RepeatingBendingProcessNew"/>
    <dgm:cxn modelId="{D24467D8-E96C-4057-950D-BBA149C49E2F}" type="presParOf" srcId="{DD42AD7B-0705-421A-A82E-EAE3E5A10B79}" destId="{9220809C-B5E1-4B5C-ABDD-630E014118BB}" srcOrd="0" destOrd="0" presId="urn:microsoft.com/office/officeart/2016/7/layout/RepeatingBendingProcessNew"/>
    <dgm:cxn modelId="{E70BAD18-AB87-41AF-923F-3047901656AD}" type="presParOf" srcId="{CD3BB933-A99B-4361-9998-A2294BC740C1}" destId="{0183F055-AF22-49A6-99E0-A8CD31DEE3C1}" srcOrd="2" destOrd="0" presId="urn:microsoft.com/office/officeart/2016/7/layout/RepeatingBendingProcessNew"/>
    <dgm:cxn modelId="{1EDE0384-8C88-4053-AB8D-D2D1A6D37136}" type="presParOf" srcId="{CD3BB933-A99B-4361-9998-A2294BC740C1}" destId="{FBC66B0E-3E3F-4EDC-AB77-D357D05ECD50}" srcOrd="3" destOrd="0" presId="urn:microsoft.com/office/officeart/2016/7/layout/RepeatingBendingProcessNew"/>
    <dgm:cxn modelId="{EB574253-2BCA-4E3A-A2CA-036D32142A93}" type="presParOf" srcId="{FBC66B0E-3E3F-4EDC-AB77-D357D05ECD50}" destId="{30E3DCC4-6CA1-423F-8735-5684B595AAFB}" srcOrd="0" destOrd="0" presId="urn:microsoft.com/office/officeart/2016/7/layout/RepeatingBendingProcessNew"/>
    <dgm:cxn modelId="{205AFA61-EC7F-4C01-B849-411DBB33F750}" type="presParOf" srcId="{CD3BB933-A99B-4361-9998-A2294BC740C1}" destId="{CEDFA257-EF52-461F-8F5F-8B8A82522BB1}" srcOrd="4" destOrd="0" presId="urn:microsoft.com/office/officeart/2016/7/layout/RepeatingBendingProcessNew"/>
    <dgm:cxn modelId="{804707C4-CA39-4159-83CF-7B23F7C595F3}" type="presParOf" srcId="{CD3BB933-A99B-4361-9998-A2294BC740C1}" destId="{1B50CE0F-E629-42F1-A257-45759F2428C3}" srcOrd="5" destOrd="0" presId="urn:microsoft.com/office/officeart/2016/7/layout/RepeatingBendingProcessNew"/>
    <dgm:cxn modelId="{12831847-ED44-4807-9A4A-C4AB0C326ABF}" type="presParOf" srcId="{1B50CE0F-E629-42F1-A257-45759F2428C3}" destId="{9D62F997-81AF-429F-8372-3085B0680315}" srcOrd="0" destOrd="0" presId="urn:microsoft.com/office/officeart/2016/7/layout/RepeatingBendingProcessNew"/>
    <dgm:cxn modelId="{C1963965-22AA-4E62-A56E-0F9185E18AFC}" type="presParOf" srcId="{CD3BB933-A99B-4361-9998-A2294BC740C1}" destId="{273D2D74-8A88-4009-A02B-40294373ABE2}" srcOrd="6" destOrd="0" presId="urn:microsoft.com/office/officeart/2016/7/layout/RepeatingBendingProcessNew"/>
    <dgm:cxn modelId="{2B8ECD40-EED0-476E-8A30-87EA86FA97B0}" type="presParOf" srcId="{CD3BB933-A99B-4361-9998-A2294BC740C1}" destId="{A2E78EA9-BF29-48D5-9E7E-2AD6DF5CC866}" srcOrd="7" destOrd="0" presId="urn:microsoft.com/office/officeart/2016/7/layout/RepeatingBendingProcessNew"/>
    <dgm:cxn modelId="{88D69939-4877-4655-9D03-B3112ED6C3AC}" type="presParOf" srcId="{A2E78EA9-BF29-48D5-9E7E-2AD6DF5CC866}" destId="{04B2614A-8E01-4A6B-8512-A6C77B02F05F}" srcOrd="0" destOrd="0" presId="urn:microsoft.com/office/officeart/2016/7/layout/RepeatingBendingProcessNew"/>
    <dgm:cxn modelId="{0A8E935B-37C5-4D7A-8DB0-3525BC8E667B}" type="presParOf" srcId="{CD3BB933-A99B-4361-9998-A2294BC740C1}" destId="{71FCA275-3EAA-4619-AD8E-E12D73EADF7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187FF-7045-41E5-9742-7FD4D5FC66D9}">
      <dsp:nvSpPr>
        <dsp:cNvPr id="0" name=""/>
        <dsp:cNvSpPr/>
      </dsp:nvSpPr>
      <dsp:spPr>
        <a:xfrm>
          <a:off x="0" y="771178"/>
          <a:ext cx="11277600" cy="1423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3FC19-4CEB-4D8E-B2EE-3D3A0993DA5B}">
      <dsp:nvSpPr>
        <dsp:cNvPr id="0" name=""/>
        <dsp:cNvSpPr/>
      </dsp:nvSpPr>
      <dsp:spPr>
        <a:xfrm>
          <a:off x="430673" y="1091513"/>
          <a:ext cx="783042" cy="7830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5A623-F167-424B-94DF-CF4F8BA6CD11}">
      <dsp:nvSpPr>
        <dsp:cNvPr id="0" name=""/>
        <dsp:cNvSpPr/>
      </dsp:nvSpPr>
      <dsp:spPr>
        <a:xfrm>
          <a:off x="1644389" y="771178"/>
          <a:ext cx="9633210" cy="142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676" tIns="150676" rIns="150676" bIns="1506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Diabetes is a chronic metabolic disorder characterized by abnormal blood glucose levels, represents a significant global health concern, with a growing prevalence and profound impact on individual health outcomes and healthcare systems worldwide</a:t>
          </a:r>
        </a:p>
      </dsp:txBody>
      <dsp:txXfrm>
        <a:off x="1644389" y="771178"/>
        <a:ext cx="9633210" cy="1423713"/>
      </dsp:txXfrm>
    </dsp:sp>
    <dsp:sp modelId="{09B90FE7-E069-4D24-A685-95321D36641F}">
      <dsp:nvSpPr>
        <dsp:cNvPr id="0" name=""/>
        <dsp:cNvSpPr/>
      </dsp:nvSpPr>
      <dsp:spPr>
        <a:xfrm>
          <a:off x="0" y="2550820"/>
          <a:ext cx="11277600" cy="14237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3AB7B-60D1-4B07-8960-DB7A75196542}">
      <dsp:nvSpPr>
        <dsp:cNvPr id="0" name=""/>
        <dsp:cNvSpPr/>
      </dsp:nvSpPr>
      <dsp:spPr>
        <a:xfrm>
          <a:off x="430673" y="2871155"/>
          <a:ext cx="783042" cy="7830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0005E-F8D1-41CA-9DD3-BC36139D47F3}">
      <dsp:nvSpPr>
        <dsp:cNvPr id="0" name=""/>
        <dsp:cNvSpPr/>
      </dsp:nvSpPr>
      <dsp:spPr>
        <a:xfrm>
          <a:off x="1644389" y="2550820"/>
          <a:ext cx="9633210" cy="142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676" tIns="150676" rIns="150676" bIns="1506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develop a predictive model for diabetes classification utilizing a dataset comprising several key clinical and demographic features: 'Pregnancies', 'Glucose', 'BloodPressure', 'SkinThickness', 'Insulin', 'BMI', 'DiabetesPedigreeFunction', and 'Age'. These features encompass a diverse array of factors known to influence diabetes risk, progression, and prognosis.</a:t>
          </a:r>
        </a:p>
      </dsp:txBody>
      <dsp:txXfrm>
        <a:off x="1644389" y="2550820"/>
        <a:ext cx="9633210" cy="142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2AD7B-0705-421A-A82E-EAE3E5A10B79}">
      <dsp:nvSpPr>
        <dsp:cNvPr id="0" name=""/>
        <dsp:cNvSpPr/>
      </dsp:nvSpPr>
      <dsp:spPr>
        <a:xfrm>
          <a:off x="3040792" y="87371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5941"/>
        <a:ext cx="34897" cy="6979"/>
      </dsp:txXfrm>
    </dsp:sp>
    <dsp:sp modelId="{7DBF772D-3E0A-4BBC-8C32-91E3A326AFE7}">
      <dsp:nvSpPr>
        <dsp:cNvPr id="0" name=""/>
        <dsp:cNvSpPr/>
      </dsp:nvSpPr>
      <dsp:spPr>
        <a:xfrm>
          <a:off x="8061" y="9072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dataset containing clinical and demographic features  is obtained from </a:t>
          </a:r>
          <a:r>
            <a:rPr lang="en-US" sz="1900" kern="1200" dirty="0" err="1"/>
            <a:t>kaggle</a:t>
          </a:r>
          <a:r>
            <a:rPr lang="en-US" sz="1900" kern="1200" dirty="0"/>
            <a:t>.</a:t>
          </a:r>
        </a:p>
      </dsp:txBody>
      <dsp:txXfrm>
        <a:off x="8061" y="9072"/>
        <a:ext cx="3034531" cy="1820718"/>
      </dsp:txXfrm>
    </dsp:sp>
    <dsp:sp modelId="{FBC66B0E-3E3F-4EDC-AB77-D357D05ECD50}">
      <dsp:nvSpPr>
        <dsp:cNvPr id="0" name=""/>
        <dsp:cNvSpPr/>
      </dsp:nvSpPr>
      <dsp:spPr>
        <a:xfrm>
          <a:off x="6773265" y="87371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5941"/>
        <a:ext cx="34897" cy="6979"/>
      </dsp:txXfrm>
    </dsp:sp>
    <dsp:sp modelId="{0183F055-AF22-49A6-99E0-A8CD31DEE3C1}">
      <dsp:nvSpPr>
        <dsp:cNvPr id="0" name=""/>
        <dsp:cNvSpPr/>
      </dsp:nvSpPr>
      <dsp:spPr>
        <a:xfrm>
          <a:off x="3740534" y="9072"/>
          <a:ext cx="3034531" cy="1820718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preprocessed dataset is split into training and test sets using a stratified approach</a:t>
          </a:r>
        </a:p>
      </dsp:txBody>
      <dsp:txXfrm>
        <a:off x="3740534" y="9072"/>
        <a:ext cx="3034531" cy="1820718"/>
      </dsp:txXfrm>
    </dsp:sp>
    <dsp:sp modelId="{1B50CE0F-E629-42F1-A257-45759F2428C3}">
      <dsp:nvSpPr>
        <dsp:cNvPr id="0" name=""/>
        <dsp:cNvSpPr/>
      </dsp:nvSpPr>
      <dsp:spPr>
        <a:xfrm>
          <a:off x="1525326" y="1827990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8172"/>
        <a:ext cx="374875" cy="6979"/>
      </dsp:txXfrm>
    </dsp:sp>
    <dsp:sp modelId="{CEDFA257-EF52-461F-8F5F-8B8A82522BB1}">
      <dsp:nvSpPr>
        <dsp:cNvPr id="0" name=""/>
        <dsp:cNvSpPr/>
      </dsp:nvSpPr>
      <dsp:spPr>
        <a:xfrm>
          <a:off x="7473007" y="9072"/>
          <a:ext cx="3034531" cy="182071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random forest </a:t>
          </a:r>
          <a:r>
            <a:rPr lang="en-US" sz="1900" kern="1200" dirty="0">
              <a:latin typeface="Calibri Light" panose="020F0302020204030204"/>
            </a:rPr>
            <a:t>model build </a:t>
          </a:r>
        </a:p>
      </dsp:txBody>
      <dsp:txXfrm>
        <a:off x="7473007" y="9072"/>
        <a:ext cx="3034531" cy="1820718"/>
      </dsp:txXfrm>
    </dsp:sp>
    <dsp:sp modelId="{A2E78EA9-BF29-48D5-9E7E-2AD6DF5CC866}">
      <dsp:nvSpPr>
        <dsp:cNvPr id="0" name=""/>
        <dsp:cNvSpPr/>
      </dsp:nvSpPr>
      <dsp:spPr>
        <a:xfrm>
          <a:off x="3040792" y="339237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4602"/>
        <a:ext cx="34897" cy="6979"/>
      </dsp:txXfrm>
    </dsp:sp>
    <dsp:sp modelId="{273D2D74-8A88-4009-A02B-40294373ABE2}">
      <dsp:nvSpPr>
        <dsp:cNvPr id="0" name=""/>
        <dsp:cNvSpPr/>
      </dsp:nvSpPr>
      <dsp:spPr>
        <a:xfrm>
          <a:off x="8061" y="2527733"/>
          <a:ext cx="3034531" cy="1820718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44444"/>
              </a:solidFill>
              <a:latin typeface="Calibri"/>
              <a:cs typeface="Calibri"/>
            </a:rPr>
            <a:t>Grid search  techniques are employed to tune the hyperparameters of the random forest model. </a:t>
          </a:r>
        </a:p>
      </dsp:txBody>
      <dsp:txXfrm>
        <a:off x="8061" y="2527733"/>
        <a:ext cx="3034531" cy="1820718"/>
      </dsp:txXfrm>
    </dsp:sp>
    <dsp:sp modelId="{71FCA275-3EAA-4619-AD8E-E12D73EADF76}">
      <dsp:nvSpPr>
        <dsp:cNvPr id="0" name=""/>
        <dsp:cNvSpPr/>
      </dsp:nvSpPr>
      <dsp:spPr>
        <a:xfrm>
          <a:off x="3740534" y="2527733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trained random forest model is evaluated using the test set to assess its performance in classifying diabetes types.</a:t>
          </a:r>
        </a:p>
      </dsp:txBody>
      <dsp:txXfrm>
        <a:off x="3740534" y="2527733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38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22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77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890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95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12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60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13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1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90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254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83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dical drug vials with red lids">
            <a:extLst>
              <a:ext uri="{FF2B5EF4-FFF2-40B4-BE49-F238E27FC236}">
                <a16:creationId xmlns:a16="http://schemas.microsoft.com/office/drawing/2014/main" xmlns="" id="{B464427D-8EB8-6D55-CEB2-38C04D2AA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414" r="-2" b="121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Diabetes</a:t>
            </a:r>
            <a:r>
              <a:rPr lang="en-US" sz="7000" dirty="0">
                <a:ea typeface="+mj-lt"/>
                <a:cs typeface="+mj-lt"/>
              </a:rPr>
              <a:t> Classification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Sumanraj C [ </a:t>
            </a:r>
            <a:r>
              <a:rPr lang="en-US" sz="2400">
                <a:latin typeface="Calibri"/>
                <a:cs typeface="Calibri"/>
              </a:rPr>
              <a:t>2021503308</a:t>
            </a:r>
            <a:r>
              <a:rPr lang="en-US" sz="2400" smtClean="0">
                <a:latin typeface="Calibri"/>
                <a:cs typeface="Calibri"/>
              </a:rPr>
              <a:t>]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B2949-7466-3014-D9B8-ADF71E42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08527"/>
            <a:ext cx="7686627" cy="1417206"/>
          </a:xfrm>
        </p:spPr>
        <p:txBody>
          <a:bodyPr anchor="ctr">
            <a:normAutofit/>
          </a:bodyPr>
          <a:lstStyle/>
          <a:p>
            <a:r>
              <a:rPr lang="en-US" sz="7200" baseline="0">
                <a:latin typeface="Calibri Light"/>
              </a:rPr>
              <a:t>MODEL BUILDING</a:t>
            </a:r>
            <a:r>
              <a:rPr lang="en-US" sz="7200">
                <a:latin typeface="Calibri Light"/>
                <a:ea typeface="Calibri Light"/>
                <a:cs typeface="Calibri Light"/>
              </a:rPr>
              <a:t>​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0EE2A-4BEF-7426-7BDD-1751B7DC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20295"/>
            <a:ext cx="8448626" cy="2843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/>
                <a:ea typeface="Arial"/>
                <a:cs typeface="Arial"/>
              </a:rPr>
              <a:t> </a:t>
            </a:r>
            <a:r>
              <a:rPr lang="en-US" sz="1600" b="1" baseline="0" dirty="0">
                <a:latin typeface="Calibri"/>
                <a:ea typeface="Arial"/>
                <a:cs typeface="Arial"/>
              </a:rPr>
              <a:t>Model Evaluation:</a:t>
            </a:r>
            <a:r>
              <a:rPr lang="en-US" sz="1600" baseline="0" dirty="0">
                <a:latin typeface="Calibri"/>
                <a:ea typeface="Arial"/>
                <a:cs typeface="Arial"/>
              </a:rPr>
              <a:t>​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  <a:endParaRPr lang="en-US" sz="1600" dirty="0">
              <a:cs typeface="Calibri"/>
            </a:endParaRPr>
          </a:p>
          <a:p>
            <a:pPr>
              <a:buFont typeface=""/>
              <a:buChar char="•"/>
            </a:pPr>
            <a:r>
              <a:rPr lang="en-US" sz="1600" baseline="0" dirty="0">
                <a:latin typeface="Calibri"/>
                <a:ea typeface="Arial"/>
                <a:cs typeface="Arial"/>
              </a:rPr>
              <a:t>The trained random forest model with optimized hyperparameters is evaluated using the scaled test data (X</a:t>
            </a:r>
            <a:r>
              <a:rPr lang="en-US" sz="1600" dirty="0">
                <a:latin typeface="Calibri"/>
                <a:ea typeface="Arial"/>
                <a:cs typeface="Arial"/>
              </a:rPr>
              <a:t> </a:t>
            </a:r>
            <a:r>
              <a:rPr lang="en-US" sz="1600" baseline="0" dirty="0">
                <a:latin typeface="Calibri"/>
                <a:ea typeface="Arial"/>
                <a:cs typeface="Arial"/>
              </a:rPr>
              <a:t>test</a:t>
            </a:r>
            <a:r>
              <a:rPr lang="en-US" sz="1600" dirty="0">
                <a:latin typeface="Calibri"/>
                <a:ea typeface="Arial"/>
                <a:cs typeface="Arial"/>
              </a:rPr>
              <a:t> </a:t>
            </a:r>
            <a:r>
              <a:rPr lang="en-US" sz="1600" baseline="0" dirty="0">
                <a:latin typeface="Calibri"/>
                <a:ea typeface="Arial"/>
                <a:cs typeface="Arial"/>
              </a:rPr>
              <a:t>scaled, </a:t>
            </a:r>
            <a:r>
              <a:rPr lang="en-US" sz="1600" dirty="0">
                <a:latin typeface="Calibri"/>
                <a:ea typeface="Arial"/>
                <a:cs typeface="Arial"/>
              </a:rPr>
              <a:t>y test</a:t>
            </a:r>
            <a:r>
              <a:rPr lang="en-US" sz="1600" baseline="0" dirty="0">
                <a:latin typeface="Calibri"/>
                <a:ea typeface="Arial"/>
                <a:cs typeface="Arial"/>
              </a:rPr>
              <a:t>) to assess its generalization performance.​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1600" baseline="0" dirty="0">
                <a:latin typeface="Calibri"/>
                <a:ea typeface="Arial"/>
                <a:cs typeface="Arial"/>
              </a:rPr>
              <a:t>Evaluation metrics such as accuracy, precision, recall, F1-score, and area under the receiver operating characteristic curve (AUC-ROC) are computed to quantify the model's performance.​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1600" baseline="0" dirty="0">
                <a:latin typeface="Calibri"/>
                <a:ea typeface="Arial"/>
                <a:cs typeface="Arial"/>
              </a:rPr>
              <a:t>Additionally, a confusion matrix may be generated to visualize the model's predictions and compare them to the true labels in the test set.​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xmlns="" val="211120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FEF8B-7358-1826-DF05-65D61E35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10EAD41-5A57-9995-30A0-AB85C7416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53470735"/>
              </p:ext>
            </p:extLst>
          </p:nvPr>
        </p:nvGraphicFramePr>
        <p:xfrm>
          <a:off x="450011" y="1653097"/>
          <a:ext cx="11277600" cy="474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430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xmlns="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266A2-A771-E9F1-E7D1-CC4A2C34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METHOD</a:t>
            </a:r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xmlns="" id="{96BE5122-C352-4EB0-64C7-F18975D7B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61777236"/>
              </p:ext>
            </p:extLst>
          </p:nvPr>
        </p:nvGraphicFramePr>
        <p:xfrm>
          <a:off x="1111370" y="2026908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7553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AE2F9-D0AA-B9B4-7BF8-8ACEE269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cs typeface="Calibri Light"/>
              </a:rPr>
              <a:t>DATA COLLECTION</a:t>
            </a:r>
            <a:endParaRPr lang="en-US" sz="4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3AAC9B5-8015-485C-ACF9-A750390E9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27FA3-866C-6EEA-35B9-0D6F1673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883" y="1706379"/>
            <a:ext cx="5263564" cy="37615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dataset containing clinical and demographic features ('Pregnancies', 'Glucose', 'Blood Pressure', 'Skin thickness', 'Insulin', 'BMI', 'Diabetes Pedigree Function', 'Age') is obtained from </a:t>
            </a:r>
            <a:r>
              <a:rPr lang="en-US" sz="2400" dirty="0" err="1">
                <a:ea typeface="+mn-lt"/>
                <a:cs typeface="+mn-lt"/>
              </a:rPr>
              <a:t>kaggle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8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01AFF-CD28-A961-6505-5449B83C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DATA PREPROCESSING</a:t>
            </a:r>
            <a:endParaRPr lang="en-US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EC644FD5-17D7-86E5-69F2-01459BBD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3" y="1958139"/>
            <a:ext cx="10515600" cy="4697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Before training the random forest model, it is essential to perform thorough pre-processing of the dataset to ensure its quality and suitability for analysis. This section outlines the pre-processing steps undertaken, including examining column information, handling null values, and determining the distribution of the output classes.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Column Information: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Before proceeding with pre-processing, it important  to examine the information contained within each column of the dataset. This involves inspecting the data types of the features (e.g., numerical, String).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For numerical features, statistical summaries such as mean, median, standard deviation, minimum, and maximum values can provide insights into their distribution and potential outliers.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Categorical features should be examined to determine the unique categories present and their respective frequencies.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Output Class Count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In classification tasks, it is essential to assess the distribution of the output classes to understand the balance or imbalance among different classes.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Counting the occurrences of each class label in the dataset helps identify any class imbalance issues that may need to be addressed during model training and evaluation.</a:t>
            </a:r>
            <a:endParaRPr lang="en-US" sz="1600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91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AA85D-E15D-664A-7E0D-78982777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endParaRPr lang="en-US" sz="1600" b="1" dirty="0">
              <a:latin typeface="Calibri"/>
              <a:ea typeface="Arial"/>
              <a:cs typeface="Arial"/>
            </a:endParaRPr>
          </a:p>
          <a:p>
            <a:pPr lvl="1">
              <a:buFont typeface="Arial"/>
              <a:buChar char="•"/>
            </a:pPr>
            <a:endParaRPr lang="en-US" sz="1600" dirty="0">
              <a:latin typeface="Calibri"/>
              <a:ea typeface="Arial"/>
              <a:cs typeface="Calibri"/>
            </a:endParaRPr>
          </a:p>
          <a:p>
            <a:pPr marL="0" indent="0">
              <a:buNone/>
            </a:pPr>
            <a:r>
              <a:rPr lang="en-US" sz="1600" b="1" baseline="0" dirty="0">
                <a:latin typeface="Calibri"/>
                <a:ea typeface="Arial"/>
                <a:cs typeface="Arial"/>
              </a:rPr>
              <a:t>Handling Null Values: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  <a:endParaRPr lang="en-US" sz="1600" dirty="0">
              <a:cs typeface="Calibri"/>
            </a:endParaRPr>
          </a:p>
          <a:p>
            <a:pPr marL="228600" lvl="1" indent="-228600" rtl="0">
              <a:buFont typeface=""/>
              <a:buChar char="•"/>
            </a:pPr>
            <a:r>
              <a:rPr lang="en-US" sz="1600" baseline="0" dirty="0">
                <a:latin typeface="Calibri"/>
                <a:ea typeface="Arial"/>
                <a:cs typeface="Arial"/>
              </a:rPr>
              <a:t>Null values, or missing data, can adversely affect the performance of machine learning models if not appropriately addressed.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</a:p>
          <a:p>
            <a:pPr marL="228600" lvl="1" indent="-228600" rtl="0">
              <a:buFont typeface=""/>
              <a:buChar char="•"/>
            </a:pPr>
            <a:r>
              <a:rPr lang="en-US" sz="1600" baseline="0" dirty="0">
                <a:latin typeface="Calibri"/>
                <a:ea typeface="Arial"/>
                <a:cs typeface="Arial"/>
              </a:rPr>
              <a:t>Before proceeding with model training, it is essential to identify and handle null values in the dataset.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</a:p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Statistical Summaries: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Statistical summaries such as mean, standard deviation, minimum, maximum, and quartiles are computed for each numerical feature.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These summaries provide insights into the central tendency, spread, and distribution of the data, aiding in identifying outliers and assessing data quality.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Mean and standard deviation are particularly useful for understanding the average value and variability of each feature across the dataset.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  <a:endParaRPr lang="en-US" sz="1600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7BF1327-C760-5620-FB86-5B7086D4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DATA PREPROCESSING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426714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57C43-D1FE-D572-D4B0-3275D468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7284061" cy="1129659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F5484E-8EC1-C2E4-2E97-A8FAB0DB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93092"/>
            <a:ext cx="8362362" cy="3619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Train-Test Data Splitting:</a:t>
            </a:r>
            <a:endParaRPr lang="en-US" sz="160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The preprocessed dataset is split into training and test sets using a stratified approach to maintain class distribution in both sets. Common ratios include 4:1 or 3:2  for training and testing, respectively.</a:t>
            </a:r>
            <a:endParaRPr lang="en-US" sz="1600"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The training set (X train, y train) consists of input features and corresponding target labels, while the test set (X test, y test) is held out for final evaluation.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 Standard Scalar:</a:t>
            </a:r>
            <a:endParaRPr lang="en-US" sz="1600"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The numerical features in the training and test sets are scaled using a standard scalar to ensure that they have a mean of 0 and a standard deviation of 1. </a:t>
            </a:r>
          </a:p>
          <a:p>
            <a:r>
              <a:rPr lang="en-US" sz="1600" dirty="0">
                <a:ea typeface="+mn-lt"/>
                <a:cs typeface="+mn-lt"/>
              </a:rPr>
              <a:t>This step facilitates model convergence and improves performance, especially for algorithms sensitive to feature scales.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592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BB3EED1-781A-8824-5C35-6105C424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973103"/>
            <a:ext cx="7557231" cy="1273433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E67DDF-D331-8BFF-91C5-94FA68DA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46458"/>
            <a:ext cx="8074815" cy="34761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/>
                <a:ea typeface="Arial"/>
                <a:cs typeface="Arial"/>
              </a:rPr>
              <a:t> </a:t>
            </a:r>
            <a:r>
              <a:rPr lang="en-US" sz="1600" b="1" baseline="0" dirty="0">
                <a:latin typeface="Calibri"/>
                <a:ea typeface="Arial"/>
                <a:cs typeface="Arial"/>
              </a:rPr>
              <a:t>Random Forest Model Building: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  <a:endParaRPr lang="en-US" sz="1600">
              <a:cs typeface="Calibri"/>
            </a:endParaRPr>
          </a:p>
          <a:p>
            <a:pPr marL="228600" lvl="0" indent="-228600" rtl="0">
              <a:buFont typeface=""/>
              <a:buChar char="•"/>
            </a:pPr>
            <a:r>
              <a:rPr lang="en-US" sz="1600" baseline="0" dirty="0">
                <a:latin typeface="Calibri"/>
                <a:ea typeface="Arial"/>
                <a:cs typeface="Arial"/>
              </a:rPr>
              <a:t>A random forest classifier is instantiated using a machine learning library such as scikit-learn in Python.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</a:p>
          <a:p>
            <a:pPr>
              <a:buFont typeface=""/>
              <a:buChar char="•"/>
            </a:pPr>
            <a:r>
              <a:rPr lang="en-US" sz="1600" baseline="0" dirty="0">
                <a:latin typeface="Calibri"/>
                <a:ea typeface="Arial"/>
                <a:cs typeface="Arial"/>
              </a:rPr>
              <a:t>The hyperparameters of the random forest model, such as the number of trees (</a:t>
            </a:r>
            <a:r>
              <a:rPr lang="en-US" sz="1600" dirty="0">
                <a:latin typeface="Calibri"/>
                <a:ea typeface="Arial"/>
                <a:cs typeface="Arial"/>
              </a:rPr>
              <a:t>n estimators</a:t>
            </a:r>
            <a:r>
              <a:rPr lang="en-US" sz="1600" baseline="0" dirty="0">
                <a:latin typeface="Calibri"/>
                <a:ea typeface="Arial"/>
                <a:cs typeface="Arial"/>
              </a:rPr>
              <a:t>), maximum depth of trees (max</a:t>
            </a:r>
            <a:r>
              <a:rPr lang="en-US" sz="1600" dirty="0">
                <a:latin typeface="Calibri"/>
                <a:ea typeface="Arial"/>
                <a:cs typeface="Arial"/>
              </a:rPr>
              <a:t> </a:t>
            </a:r>
            <a:r>
              <a:rPr lang="en-US" sz="1600" baseline="0" dirty="0">
                <a:latin typeface="Calibri"/>
                <a:ea typeface="Arial"/>
                <a:cs typeface="Arial"/>
              </a:rPr>
              <a:t>depth), and minimum samples per leaf node (</a:t>
            </a:r>
            <a:r>
              <a:rPr lang="en-US" sz="1600" dirty="0">
                <a:latin typeface="Calibri"/>
                <a:ea typeface="Arial"/>
                <a:cs typeface="Arial"/>
              </a:rPr>
              <a:t>min samples leaf</a:t>
            </a:r>
            <a:r>
              <a:rPr lang="en-US" sz="1600" baseline="0" dirty="0">
                <a:latin typeface="Calibri"/>
                <a:ea typeface="Arial"/>
                <a:cs typeface="Arial"/>
              </a:rPr>
              <a:t>), are specified.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</a:p>
          <a:p>
            <a:pPr marL="0" indent="0">
              <a:buNone/>
            </a:pPr>
            <a:r>
              <a:rPr lang="en-US" sz="1600" b="1" dirty="0">
                <a:latin typeface="Calibri"/>
                <a:ea typeface="Arial"/>
                <a:cs typeface="Arial"/>
              </a:rPr>
              <a:t> </a:t>
            </a:r>
            <a:r>
              <a:rPr lang="en-US" sz="1600" b="1" baseline="0" dirty="0">
                <a:latin typeface="Calibri"/>
                <a:ea typeface="Arial"/>
                <a:cs typeface="Arial"/>
              </a:rPr>
              <a:t>Grid Search for Hyperparameter Tuning: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1600" baseline="0" dirty="0">
                <a:latin typeface="Calibri"/>
                <a:ea typeface="Arial"/>
                <a:cs typeface="Arial"/>
              </a:rPr>
              <a:t>Grid search is employed to systematically search the hyperparameter space and identify the optimal combination of hyperparameters that maximizes model performance.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1600" baseline="0" dirty="0">
                <a:latin typeface="Calibri"/>
                <a:ea typeface="Arial"/>
                <a:cs typeface="Arial"/>
              </a:rPr>
              <a:t>The hyperparameter combination yielding the highest cross-validated performance score is selected as the optimal set of hyperparameters for the random forest model.</a:t>
            </a:r>
            <a:r>
              <a:rPr lang="en-US" sz="1600" dirty="0">
                <a:latin typeface="Calibri"/>
                <a:ea typeface="Arial"/>
                <a:cs typeface="Arial"/>
              </a:rPr>
              <a:t>​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37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395FF-1CE3-A25A-185F-AE68B6CC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67" y="879060"/>
            <a:ext cx="8446238" cy="1180285"/>
          </a:xfrm>
        </p:spPr>
        <p:txBody>
          <a:bodyPr>
            <a:normAutofit/>
          </a:bodyPr>
          <a:lstStyle/>
          <a:p>
            <a:r>
              <a:rPr lang="en-US" sz="7200" baseline="0" dirty="0">
                <a:latin typeface="Calibri Light"/>
              </a:rPr>
              <a:t>MODEL BUILDING</a:t>
            </a:r>
            <a:r>
              <a:rPr lang="en-US" sz="7200" dirty="0">
                <a:latin typeface="Calibri Light"/>
                <a:ea typeface="Calibri Light"/>
                <a:cs typeface="Calibri Light"/>
              </a:rPr>
              <a:t>​</a:t>
            </a:r>
            <a:endParaRPr lang="en-US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9E9AAA-2FA7-5A9E-C640-157CBFDF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66" y="2398792"/>
            <a:ext cx="3829481" cy="29454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81302-8ADC-A1BE-1916-E9A08BF45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131" y="2399135"/>
            <a:ext cx="6645025" cy="3341719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cs typeface="Calibri" panose="020F0502020204030204"/>
              </a:rPr>
              <a:t>Confusion matrix:</a:t>
            </a:r>
            <a:endParaRPr lang="en-US" sz="1500" b="1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True Positive (TP):</a:t>
            </a:r>
            <a:r>
              <a:rPr lang="en-US" sz="1500" dirty="0">
                <a:solidFill>
                  <a:srgbClr val="0D0D0D"/>
                </a:solidFill>
                <a:ea typeface="+mn-lt"/>
                <a:cs typeface="+mn-lt"/>
              </a:rPr>
              <a:t> Instances that are correctly predicted as positive (diabetes) by the model.</a:t>
            </a:r>
            <a:endParaRPr lang="en-US" sz="15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True Negative (TN):</a:t>
            </a:r>
            <a:r>
              <a:rPr lang="en-US" sz="1500" dirty="0">
                <a:solidFill>
                  <a:srgbClr val="0D0D0D"/>
                </a:solidFill>
                <a:ea typeface="+mn-lt"/>
                <a:cs typeface="+mn-lt"/>
              </a:rPr>
              <a:t> Instances that are correctly predicted as negative (non-diabetes) by the model.</a:t>
            </a:r>
            <a:endParaRPr lang="en-US" sz="15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False Positive (FP):</a:t>
            </a:r>
            <a:r>
              <a:rPr lang="en-US" sz="1500" dirty="0">
                <a:solidFill>
                  <a:srgbClr val="0D0D0D"/>
                </a:solidFill>
                <a:ea typeface="+mn-lt"/>
                <a:cs typeface="+mn-lt"/>
              </a:rPr>
              <a:t> Instances that are incorrectly predicted as positive (diabetes) by the model (Type I error).</a:t>
            </a:r>
            <a:endParaRPr lang="en-US" sz="15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False Negative (FN):</a:t>
            </a:r>
            <a:r>
              <a:rPr lang="en-US" sz="1500" dirty="0">
                <a:solidFill>
                  <a:srgbClr val="0D0D0D"/>
                </a:solidFill>
                <a:ea typeface="+mn-lt"/>
                <a:cs typeface="+mn-lt"/>
              </a:rPr>
              <a:t> Instances that are incorrectly predicted as negative (non-diabetes) by the model (Type II error).</a:t>
            </a:r>
            <a:endParaRPr lang="en-US" sz="1500">
              <a:cs typeface="Calibri"/>
            </a:endParaRPr>
          </a:p>
          <a:p>
            <a:pPr>
              <a:buFont typeface="Arial"/>
              <a:buChar char="•"/>
            </a:pPr>
            <a:endParaRPr lang="en-US" sz="1500" dirty="0">
              <a:solidFill>
                <a:srgbClr val="0D0D0D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1400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18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496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Diabetes Classification</vt:lpstr>
      <vt:lpstr>INTRODUCTION</vt:lpstr>
      <vt:lpstr>METHOD</vt:lpstr>
      <vt:lpstr>DATA COLLECTION</vt:lpstr>
      <vt:lpstr>DATA PREPROCESSING</vt:lpstr>
      <vt:lpstr>DATA PREPROCESSING</vt:lpstr>
      <vt:lpstr>MODEL BUILDING</vt:lpstr>
      <vt:lpstr>MODEL BUILDING</vt:lpstr>
      <vt:lpstr>MODEL BUILDING​</vt:lpstr>
      <vt:lpstr>MODEL BUILDING​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SUMANRAJ</cp:lastModifiedBy>
  <cp:revision>328</cp:revision>
  <dcterms:created xsi:type="dcterms:W3CDTF">2024-04-28T18:53:40Z</dcterms:created>
  <dcterms:modified xsi:type="dcterms:W3CDTF">2024-04-29T17:41:20Z</dcterms:modified>
</cp:coreProperties>
</file>