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798" y="-96"/>
      </p:cViewPr>
      <p:guideLst>
        <p:guide orient="horz" pos="2868"/>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3" name="Title 12"/>
          <p:cNvSpPr>
            <a:spLocks noGrp="1"/>
          </p:cNvSpPr>
          <p:nvPr>
            <p:ph type="ctrTitle"/>
          </p:nvPr>
        </p:nvSpPr>
        <p:spPr>
          <a:xfrm>
            <a:off x="2514812" y="2819219"/>
            <a:ext cx="7766936" cy="1107440"/>
          </a:xfrm>
        </p:spPr>
        <p:txBody>
          <a:bodyPr/>
          <a:lstStyle/>
          <a:p>
            <a:r>
              <a:rPr lang="en-US" sz="3600" b="1" dirty="0" smtClean="0">
                <a:solidFill>
                  <a:schemeClr val="tx1"/>
                </a:solidFill>
                <a:latin typeface="+mj-lt"/>
              </a:rPr>
              <a:t>Heart Disease Prediction Using-Machine Learning</a:t>
            </a:r>
          </a:p>
        </p:txBody>
      </p:sp>
      <p:sp>
        <p:nvSpPr>
          <p:cNvPr id="15" name="Subtitle 14"/>
          <p:cNvSpPr>
            <a:spLocks noGrp="1"/>
          </p:cNvSpPr>
          <p:nvPr>
            <p:ph type="subTitle" idx="1"/>
          </p:nvPr>
        </p:nvSpPr>
        <p:spPr>
          <a:xfrm>
            <a:off x="1676611" y="4114968"/>
            <a:ext cx="7766937" cy="1508138"/>
          </a:xfrm>
        </p:spPr>
        <p:txBody>
          <a:bodyPr>
            <a:noAutofit/>
          </a:bodyPr>
          <a:lstStyle/>
          <a:p>
            <a:pPr algn="r"/>
            <a:r>
              <a:rPr lang="en-IN" sz="2400" dirty="0" smtClean="0">
                <a:solidFill>
                  <a:schemeClr val="tx1"/>
                </a:solidFill>
              </a:rPr>
              <a:t>Sumanraj C </a:t>
            </a:r>
          </a:p>
          <a:p>
            <a:pPr algn="r"/>
            <a:r>
              <a:rPr lang="en-IN" sz="2400" dirty="0" smtClean="0">
                <a:solidFill>
                  <a:schemeClr val="tx1"/>
                </a:solidFill>
              </a:rPr>
              <a:t>2021503308</a:t>
            </a:r>
            <a:endParaRPr lang="en-IN"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5115"/>
            <a:ext cx="458470" cy="45466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5" name="object 5"/>
          <p:cNvSpPr/>
          <p:nvPr/>
        </p:nvSpPr>
        <p:spPr>
          <a:xfrm>
            <a:off x="9353550" y="5896610"/>
            <a:ext cx="180975" cy="18034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6" name="object 6"/>
          <p:cNvPicPr/>
          <p:nvPr/>
        </p:nvPicPr>
        <p:blipFill>
          <a:blip r:embed="rId2" cstate="print"/>
          <a:stretch>
            <a:fillRect/>
          </a:stretch>
        </p:blipFill>
        <p:spPr>
          <a:xfrm>
            <a:off x="1666875" y="6468110"/>
            <a:ext cx="76200" cy="177165"/>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latin typeface="+mj-lt"/>
              </a:rPr>
              <a:t>RESULTS</a:t>
            </a: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mj-lt"/>
              </a:rPr>
              <a:pPr marL="38100">
                <a:lnSpc>
                  <a:spcPct val="100000"/>
                </a:lnSpc>
                <a:spcBef>
                  <a:spcPts val="55"/>
                </a:spcBef>
              </a:pPr>
              <a:t>10</a:t>
            </a:fld>
            <a:endParaRPr spc="-25" dirty="0">
              <a:latin typeface="+mj-lt"/>
            </a:endParaRPr>
          </a:p>
        </p:txBody>
      </p:sp>
      <p:sp>
        <p:nvSpPr>
          <p:cNvPr id="4" name="Text Box 3"/>
          <p:cNvSpPr txBox="1"/>
          <p:nvPr/>
        </p:nvSpPr>
        <p:spPr>
          <a:xfrm>
            <a:off x="2286000" y="1247775"/>
            <a:ext cx="7703820" cy="2030095"/>
          </a:xfrm>
          <a:prstGeom prst="rect">
            <a:avLst/>
          </a:prstGeom>
          <a:noFill/>
        </p:spPr>
        <p:txBody>
          <a:bodyPr wrap="square" rtlCol="0">
            <a:spAutoFit/>
          </a:bodyPr>
          <a:lstStyle/>
          <a:p>
            <a:pPr marL="342900" indent="-342900">
              <a:buFont typeface="Arial" panose="020B0604020202020204" pitchFamily="34" charset="0"/>
              <a:buChar char="•"/>
            </a:pPr>
            <a:r>
              <a:rPr lang="en-US" sz="1800" b="1" dirty="0">
                <a:latin typeface="+mj-lt"/>
                <a:cs typeface="Times New Roman" panose="02020603050405020304" charset="0"/>
              </a:rPr>
              <a:t>Through our project, we successfully developed a predictive model for heart disease detection utilizing a variety of machine learning algorithms. By meticulously preprocessing the dataset and training diverse models including Logistic Regression, Naive </a:t>
            </a:r>
            <a:r>
              <a:rPr lang="en-US" sz="1800" b="1" dirty="0" err="1">
                <a:latin typeface="+mj-lt"/>
                <a:cs typeface="Times New Roman" panose="02020603050405020304" charset="0"/>
              </a:rPr>
              <a:t>Bayes</a:t>
            </a:r>
            <a:r>
              <a:rPr lang="en-US" sz="1800" b="1" dirty="0">
                <a:latin typeface="+mj-lt"/>
                <a:cs typeface="Times New Roman" panose="02020603050405020304" charset="0"/>
              </a:rPr>
              <a:t>, Support Vector Machine, K-Nearest </a:t>
            </a:r>
            <a:r>
              <a:rPr lang="en-US" sz="1800" b="1" dirty="0" err="1">
                <a:latin typeface="+mj-lt"/>
                <a:cs typeface="Times New Roman" panose="02020603050405020304" charset="0"/>
              </a:rPr>
              <a:t>Neighbours</a:t>
            </a:r>
            <a:r>
              <a:rPr lang="en-US" sz="1800" b="1" dirty="0">
                <a:latin typeface="+mj-lt"/>
                <a:cs typeface="Times New Roman" panose="02020603050405020304" charset="0"/>
              </a:rPr>
              <a:t>, Decision Tree, Random Forest, </a:t>
            </a:r>
            <a:r>
              <a:rPr lang="en-US" sz="1800" b="1" dirty="0" err="1">
                <a:latin typeface="+mj-lt"/>
                <a:cs typeface="Times New Roman" panose="02020603050405020304" charset="0"/>
              </a:rPr>
              <a:t>XGBoost</a:t>
            </a:r>
            <a:r>
              <a:rPr lang="en-US" sz="1800" b="1" dirty="0">
                <a:latin typeface="+mj-lt"/>
                <a:cs typeface="Times New Roman" panose="02020603050405020304" charset="0"/>
              </a:rPr>
              <a:t>, and Artificial Neural Network, we achieved comprehensive coverage of predictive techniques</a:t>
            </a:r>
          </a:p>
        </p:txBody>
      </p:sp>
      <p:pic>
        <p:nvPicPr>
          <p:cNvPr id="11" name="Content Placeholder 10"/>
          <p:cNvPicPr>
            <a:picLocks noGrp="1" noChangeAspect="1"/>
          </p:cNvPicPr>
          <p:nvPr>
            <p:ph sz="half" idx="2"/>
          </p:nvPr>
        </p:nvPicPr>
        <p:blipFill>
          <a:blip r:embed="rId3"/>
          <a:stretch>
            <a:fillRect/>
          </a:stretch>
        </p:blipFill>
        <p:spPr>
          <a:xfrm>
            <a:off x="152400" y="3277870"/>
            <a:ext cx="6348730" cy="2896235"/>
          </a:xfrm>
          <a:prstGeom prst="rect">
            <a:avLst/>
          </a:prstGeom>
        </p:spPr>
      </p:pic>
      <p:pic>
        <p:nvPicPr>
          <p:cNvPr id="13" name="Picture 12"/>
          <p:cNvPicPr>
            <a:picLocks noChangeAspect="1"/>
          </p:cNvPicPr>
          <p:nvPr/>
        </p:nvPicPr>
        <p:blipFill>
          <a:blip r:embed="rId4"/>
          <a:stretch>
            <a:fillRect/>
          </a:stretch>
        </p:blipFill>
        <p:spPr>
          <a:xfrm>
            <a:off x="6705600" y="3277870"/>
            <a:ext cx="5448935" cy="2896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oAutofit/>
          </a:bodyPr>
          <a:lstStyle/>
          <a:p>
            <a:pPr marL="193675">
              <a:lnSpc>
                <a:spcPct val="100000"/>
              </a:lnSpc>
              <a:spcBef>
                <a:spcPts val="130"/>
              </a:spcBef>
            </a:pPr>
            <a:r>
              <a:rPr lang="en-US" sz="4000" dirty="0" smtClean="0">
                <a:latin typeface="Times New Roman" panose="02020603050405020304" charset="0"/>
                <a:cs typeface="Times New Roman" panose="02020603050405020304" charset="0"/>
                <a:sym typeface="+mn-ea"/>
              </a:rPr>
              <a:t>PROJECT TITLE</a:t>
            </a:r>
            <a:r>
              <a:rPr lang="en-IN" sz="4000" b="1" dirty="0">
                <a:solidFill>
                  <a:schemeClr val="tx1"/>
                </a:solidFill>
                <a:latin typeface="Times New Roman" panose="02020603050405020304" charset="0"/>
                <a:cs typeface="Times New Roman" panose="02020603050405020304" charset="0"/>
              </a:rPr>
              <a:t/>
            </a:r>
            <a:br>
              <a:rPr lang="en-IN" sz="4000" b="1" dirty="0">
                <a:solidFill>
                  <a:schemeClr val="tx1"/>
                </a:solidFill>
                <a:latin typeface="Times New Roman" panose="02020603050405020304" charset="0"/>
                <a:cs typeface="Times New Roman" panose="02020603050405020304" charset="0"/>
              </a:rPr>
            </a:br>
            <a:r>
              <a:rPr lang="en-IN" sz="4000" dirty="0">
                <a:latin typeface="Times New Roman" panose="02020603050405020304" charset="0"/>
                <a:cs typeface="Times New Roman" panose="02020603050405020304" charset="0"/>
              </a:rPr>
              <a:t>		</a:t>
            </a:r>
            <a:r>
              <a:rPr sz="4000" dirty="0">
                <a:latin typeface="Times New Roman" panose="02020603050405020304" charset="0"/>
                <a:cs typeface="Times New Roman" panose="02020603050405020304" charset="0"/>
              </a:rPr>
              <a:t/>
            </a:r>
            <a:br>
              <a:rPr sz="4000" dirty="0">
                <a:latin typeface="Times New Roman" panose="02020603050405020304" charset="0"/>
                <a:cs typeface="Times New Roman" panose="02020603050405020304" charset="0"/>
              </a:rPr>
            </a:br>
            <a:r>
              <a:rPr sz="4000" dirty="0">
                <a:latin typeface="Times New Roman" panose="02020603050405020304" charset="0"/>
                <a:cs typeface="Times New Roman" panose="02020603050405020304" charset="0"/>
              </a:rPr>
              <a:t/>
            </a:r>
            <a:br>
              <a:rPr sz="4000" dirty="0">
                <a:latin typeface="Times New Roman" panose="02020603050405020304" charset="0"/>
                <a:cs typeface="Times New Roman" panose="02020603050405020304" charset="0"/>
              </a:rPr>
            </a:br>
            <a:endParaRPr sz="2400" dirty="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 Box 22"/>
          <p:cNvSpPr txBox="1"/>
          <p:nvPr/>
        </p:nvSpPr>
        <p:spPr>
          <a:xfrm>
            <a:off x="990600" y="1828800"/>
            <a:ext cx="8467090" cy="4524315"/>
          </a:xfrm>
          <a:prstGeom prst="rect">
            <a:avLst/>
          </a:prstGeom>
          <a:noFill/>
        </p:spPr>
        <p:txBody>
          <a:bodyPr wrap="square" rtlCol="0">
            <a:spAutoFit/>
          </a:bodyPr>
          <a:lstStyle/>
          <a:p>
            <a:pPr marL="342900" indent="-342900">
              <a:buFont typeface="Arial" panose="020B0604020202020204" pitchFamily="34" charset="0"/>
              <a:buChar char="•"/>
            </a:pPr>
            <a:r>
              <a:rPr sz="2400" dirty="0">
                <a:latin typeface="+mj-lt"/>
                <a:cs typeface="Times New Roman" panose="02020603050405020304" charset="0"/>
                <a:sym typeface="+mn-ea"/>
              </a:rPr>
              <a:t>Good data-driven systems for predicting heart diseases can improve the entire research and prevention process, making sure that more people can live healthy lives. This is where Machine Learning comes into play. Machine Learning helps in predicting the Heart diseases, and the predictions made are quite accurate.</a:t>
            </a:r>
          </a:p>
          <a:p>
            <a:pPr marL="342900" indent="-342900">
              <a:buFont typeface="Arial" panose="020B0604020202020204" pitchFamily="34" charset="0"/>
              <a:buChar char="•"/>
            </a:pPr>
            <a:r>
              <a:rPr sz="2400" dirty="0">
                <a:latin typeface="+mj-lt"/>
                <a:cs typeface="Times New Roman" panose="02020603050405020304" charset="0"/>
                <a:sym typeface="+mn-ea"/>
              </a:rPr>
              <a:t>The project involved analysis of the heart disease patient dataset with proper data processing. Then, different models were </a:t>
            </a:r>
            <a:r>
              <a:rPr sz="2400">
                <a:latin typeface="+mj-lt"/>
                <a:cs typeface="Times New Roman" panose="02020603050405020304" charset="0"/>
                <a:sym typeface="+mn-ea"/>
              </a:rPr>
              <a:t>trained </a:t>
            </a:r>
            <a:r>
              <a:rPr sz="2400" smtClean="0">
                <a:latin typeface="+mj-lt"/>
                <a:cs typeface="Times New Roman" panose="02020603050405020304" charset="0"/>
                <a:sym typeface="+mn-ea"/>
              </a:rPr>
              <a:t>and </a:t>
            </a:r>
            <a:r>
              <a:rPr sz="2400" dirty="0">
                <a:latin typeface="+mj-lt"/>
                <a:cs typeface="Times New Roman" panose="02020603050405020304" charset="0"/>
                <a:sym typeface="+mn-ea"/>
              </a:rPr>
              <a:t>predictions are made with different algorithms KNN, Decision Tree, Random Forest,SVM,Logistic Regression etc</a:t>
            </a:r>
            <a:r>
              <a:rPr lang="en-US" altLang="" sz="2400" dirty="0">
                <a:latin typeface="+mj-lt"/>
                <a:cs typeface="Times New Roman" panose="02020603050405020304" charset="0"/>
                <a:sym typeface="+mn-ea"/>
              </a:rPr>
              <a:t>.</a:t>
            </a:r>
            <a:r>
              <a:rPr sz="2400" dirty="0">
                <a:latin typeface="+mj-lt"/>
                <a:cs typeface="Times New Roman" panose="02020603050405020304" charset="0"/>
                <a:sym typeface="+mn-ea"/>
              </a:rPr>
              <a:t> </a:t>
            </a:r>
            <a:r>
              <a:rPr lang="en-US" altLang="" sz="2400" dirty="0">
                <a:latin typeface="+mj-lt"/>
                <a:cs typeface="Times New Roman" panose="02020603050405020304" charset="0"/>
                <a:sym typeface="+mn-ea"/>
              </a:rPr>
              <a:t>D</a:t>
            </a:r>
            <a:r>
              <a:rPr sz="2400" dirty="0">
                <a:latin typeface="+mj-lt"/>
                <a:cs typeface="Times New Roman" panose="02020603050405020304" charset="0"/>
                <a:sym typeface="+mn-ea"/>
              </a:rPr>
              <a:t>ataset I've used for my Kaggle kernel 'Binary Classification with Sklearn and Keras'</a:t>
            </a:r>
          </a:p>
        </p:txBody>
      </p:sp>
      <p:sp>
        <p:nvSpPr>
          <p:cNvPr id="15" name="Text Box 14"/>
          <p:cNvSpPr txBox="1"/>
          <p:nvPr/>
        </p:nvSpPr>
        <p:spPr>
          <a:xfrm>
            <a:off x="914400" y="1363980"/>
            <a:ext cx="7552690" cy="368300"/>
          </a:xfrm>
          <a:prstGeom prst="rect">
            <a:avLst/>
          </a:prstGeom>
          <a:noFill/>
        </p:spPr>
        <p:txBody>
          <a:bodyPr wrap="square" rtlCol="0">
            <a:spAutoFit/>
          </a:bodyPr>
          <a:lstStyle/>
          <a:p>
            <a:r>
              <a:rPr lang="en-US" b="1" dirty="0" smtClean="0">
                <a:solidFill>
                  <a:schemeClr val="tx1"/>
                </a:solidFill>
                <a:sym typeface="+mn-ea"/>
              </a:rPr>
              <a:t>Heart Disease Prediction using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mj-l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 Box 22"/>
          <p:cNvSpPr txBox="1"/>
          <p:nvPr/>
        </p:nvSpPr>
        <p:spPr>
          <a:xfrm>
            <a:off x="3048000" y="1621790"/>
            <a:ext cx="7442835" cy="4761865"/>
          </a:xfrm>
          <a:prstGeom prst="rect">
            <a:avLst/>
          </a:prstGeom>
          <a:noFill/>
        </p:spPr>
        <p:txBody>
          <a:bodyPr wrap="square" rtlCol="0">
            <a:noAutofit/>
          </a:bodyPr>
          <a:lstStyle/>
          <a:p>
            <a:pPr marL="171450" indent="-171450">
              <a:lnSpc>
                <a:spcPct val="100000"/>
              </a:lnSpc>
              <a:spcBef>
                <a:spcPts val="130"/>
              </a:spcBef>
              <a:buFont typeface="Arial" panose="020B0604020202020204" pitchFamily="34" charset="0"/>
              <a:buChar char="•"/>
              <a:tabLst>
                <a:tab pos="2727960" algn="l"/>
              </a:tabLst>
            </a:pPr>
            <a:r>
              <a:rPr sz="2400" b="1" spc="-10" dirty="0">
                <a:latin typeface="+mj-lt"/>
                <a:cs typeface="Times New Roman" panose="02020603050405020304" charset="0"/>
                <a:sym typeface="+mn-ea"/>
              </a:rPr>
              <a:t>PROBLEM</a:t>
            </a:r>
            <a:r>
              <a:rPr lang="en-US" altLang="en-US" sz="2400" b="1" spc="-10" dirty="0">
                <a:latin typeface="+mj-lt"/>
                <a:cs typeface="Times New Roman" panose="02020603050405020304" charset="0"/>
                <a:sym typeface="+mn-ea"/>
              </a:rPr>
              <a:t> </a:t>
            </a:r>
            <a:r>
              <a:rPr sz="2400" b="1" spc="-75" dirty="0">
                <a:latin typeface="+mj-lt"/>
                <a:cs typeface="Times New Roman" panose="02020603050405020304" charset="0"/>
                <a:sym typeface="+mn-ea"/>
              </a:rPr>
              <a:t>STATEMENT</a:t>
            </a:r>
          </a:p>
          <a:p>
            <a:pPr marL="285750" indent="-285750">
              <a:lnSpc>
                <a:spcPct val="100000"/>
              </a:lnSpc>
              <a:spcBef>
                <a:spcPts val="130"/>
              </a:spcBef>
              <a:buFont typeface="Arial" panose="020B0604020202020204" pitchFamily="34" charset="0"/>
              <a:buChar char="•"/>
              <a:tabLst>
                <a:tab pos="2727960" algn="l"/>
              </a:tabLst>
            </a:pPr>
            <a:endParaRPr lang="en-US" sz="2400" b="1" dirty="0">
              <a:latin typeface="+mj-lt"/>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mj-lt"/>
                <a:cs typeface="Times New Roman" panose="02020603050405020304" charset="0"/>
                <a:sym typeface="+mn-ea"/>
              </a:rPr>
              <a:t>PROJECT</a:t>
            </a:r>
            <a:r>
              <a:rPr lang="en-US" altLang="en-US" sz="2400" b="1" spc="-10" dirty="0">
                <a:latin typeface="+mj-lt"/>
                <a:cs typeface="Times New Roman" panose="02020603050405020304" charset="0"/>
                <a:sym typeface="+mn-ea"/>
              </a:rPr>
              <a:t> </a:t>
            </a:r>
            <a:r>
              <a:rPr sz="2400" b="1" spc="-10" dirty="0">
                <a:latin typeface="+mj-lt"/>
                <a:cs typeface="Times New Roman" panose="02020603050405020304" charset="0"/>
                <a:sym typeface="+mn-ea"/>
              </a:rPr>
              <a:t>OVERVIEW</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mj-lt"/>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dirty="0">
                <a:latin typeface="+mj-lt"/>
                <a:cs typeface="Times New Roman" panose="02020603050405020304" charset="0"/>
                <a:sym typeface="+mn-ea"/>
              </a:rPr>
              <a:t>END</a:t>
            </a:r>
            <a:r>
              <a:rPr sz="2400" b="1" spc="-70" dirty="0">
                <a:latin typeface="+mj-lt"/>
                <a:cs typeface="Times New Roman" panose="02020603050405020304" charset="0"/>
                <a:sym typeface="+mn-ea"/>
              </a:rPr>
              <a:t> </a:t>
            </a:r>
            <a:r>
              <a:rPr sz="2400" b="1" spc="-10" dirty="0">
                <a:latin typeface="+mj-lt"/>
                <a:cs typeface="Times New Roman" panose="02020603050405020304" charset="0"/>
                <a:sym typeface="+mn-ea"/>
              </a:rPr>
              <a:t>USERS</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mj-lt"/>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mj-lt"/>
                <a:cs typeface="Times New Roman" panose="02020603050405020304" charset="0"/>
                <a:sym typeface="+mn-ea"/>
              </a:rPr>
              <a:t>SOLUTION</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mj-lt"/>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mj-lt"/>
                <a:cs typeface="Times New Roman" panose="02020603050405020304" charset="0"/>
                <a:sym typeface="+mn-ea"/>
              </a:rPr>
              <a:t>MODELLING</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mj-lt"/>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60" dirty="0">
                <a:latin typeface="+mj-lt"/>
                <a:cs typeface="Times New Roman" panose="02020603050405020304" charset="0"/>
                <a:sym typeface="+mn-ea"/>
              </a:rPr>
              <a:t>RESULTS</a:t>
            </a:r>
            <a:endParaRPr sz="2400" b="1" spc="-60" dirty="0">
              <a:latin typeface="+mj-lt"/>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endParaRPr spc="-10" dirty="0">
              <a:latin typeface="+mj-lt"/>
            </a:endParaRPr>
          </a:p>
          <a:p>
            <a:pPr>
              <a:lnSpc>
                <a:spcPct val="100000"/>
              </a:lnSpc>
              <a:spcBef>
                <a:spcPts val="130"/>
              </a:spcBef>
              <a:tabLst>
                <a:tab pos="2727960" algn="l"/>
              </a:tabLst>
            </a:pPr>
            <a:endParaRPr spc="-10" dirty="0">
              <a:latin typeface="+mj-lt"/>
            </a:endParaRPr>
          </a:p>
          <a:p>
            <a:pPr>
              <a:lnSpc>
                <a:spcPct val="100000"/>
              </a:lnSpc>
              <a:spcBef>
                <a:spcPts val="130"/>
              </a:spcBef>
              <a:tabLst>
                <a:tab pos="2727960" algn="l"/>
              </a:tabLst>
            </a:pPr>
            <a:endParaRPr lang="en-US"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mj-lt"/>
              </a:rPr>
              <a:t>PROBLEM</a:t>
            </a:r>
            <a:r>
              <a:rPr sz="4250" dirty="0">
                <a:latin typeface="+mj-lt"/>
              </a:rPr>
              <a:t>	</a:t>
            </a:r>
            <a:r>
              <a:rPr sz="4250" spc="-75" dirty="0">
                <a:latin typeface="+mj-lt"/>
              </a:rPr>
              <a:t>STATEMENT</a:t>
            </a:r>
            <a:endParaRPr sz="4250">
              <a:latin typeface="+mj-lt"/>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mj-lt"/>
              </a:rPr>
              <a:pPr marL="114300">
                <a:lnSpc>
                  <a:spcPct val="100000"/>
                </a:lnSpc>
                <a:spcBef>
                  <a:spcPts val="55"/>
                </a:spcBef>
              </a:pPr>
              <a:t>4</a:t>
            </a:fld>
            <a:endParaRPr spc="-50" dirty="0">
              <a:latin typeface="+mj-lt"/>
            </a:endParaRPr>
          </a:p>
        </p:txBody>
      </p:sp>
      <p:sp>
        <p:nvSpPr>
          <p:cNvPr id="11" name="Text Box 10"/>
          <p:cNvSpPr txBox="1"/>
          <p:nvPr/>
        </p:nvSpPr>
        <p:spPr>
          <a:xfrm>
            <a:off x="1524000" y="1752600"/>
            <a:ext cx="7923530" cy="2746375"/>
          </a:xfrm>
          <a:prstGeom prst="rect">
            <a:avLst/>
          </a:prstGeom>
          <a:noFill/>
        </p:spPr>
        <p:txBody>
          <a:bodyPr wrap="square" rtlCol="0">
            <a:noAutofit/>
          </a:bodyPr>
          <a:lstStyle/>
          <a:p>
            <a:pPr marL="342900" indent="-342900">
              <a:buFont typeface="Arial" panose="020B0604020202020204" pitchFamily="34" charset="0"/>
              <a:buChar char="•"/>
            </a:pPr>
            <a:r>
              <a:rPr lang="en-US" sz="2400" b="1" dirty="0">
                <a:latin typeface="+mj-lt"/>
                <a:cs typeface="Times New Roman" panose="02020603050405020304" charset="0"/>
              </a:rPr>
              <a:t>Heart disease is a leading cause of mortality worldwide, and early detection plays a crucial role in its management and prevention. The goal of this project is to develop a machine learning model that can accurately predict the likelihood of an individual having heart disease based on various medical and demographic factors.</a:t>
            </a:r>
          </a:p>
          <a:p>
            <a:pPr marL="342900" indent="-342900">
              <a:buFont typeface="Arial" panose="020B0604020202020204" pitchFamily="34" charset="0"/>
              <a:buChar char="•"/>
            </a:pPr>
            <a:r>
              <a:rPr lang="en-US" sz="2400" b="1" dirty="0">
                <a:latin typeface="+mj-lt"/>
                <a:cs typeface="Times New Roman" panose="02020603050405020304" charset="0"/>
              </a:rPr>
              <a:t>The objective is to build a robust predictive model that can assist healthcare professionals in identifying individuals at high risk of heart disease, enabling timely intervention and personalized treatment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0400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718376"/>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smtClean="0">
                <a:latin typeface="+mj-lt"/>
              </a:rPr>
              <a:t>PROJE</a:t>
            </a:r>
            <a:r>
              <a:rPr lang="en-US" sz="4250" spc="-10" dirty="0" smtClean="0">
                <a:latin typeface="+mj-lt"/>
              </a:rPr>
              <a:t>CT </a:t>
            </a:r>
            <a:r>
              <a:rPr sz="4250" spc="-10" smtClean="0">
                <a:latin typeface="+mj-lt"/>
              </a:rPr>
              <a:t>OVERVIEW</a:t>
            </a:r>
            <a:endParaRPr sz="4250">
              <a:latin typeface="+mj-lt"/>
            </a:endParaRPr>
          </a:p>
        </p:txBody>
      </p:sp>
      <p:pic>
        <p:nvPicPr>
          <p:cNvPr id="8" name="object 8"/>
          <p:cNvPicPr/>
          <p:nvPr/>
        </p:nvPicPr>
        <p:blipFill>
          <a:blip r:embed="rId3" cstate="print"/>
          <a:stretch>
            <a:fillRect/>
          </a:stretch>
        </p:blipFill>
        <p:spPr>
          <a:xfrm>
            <a:off x="676275" y="6423534"/>
            <a:ext cx="2143125" cy="200025"/>
          </a:xfrm>
          <a:prstGeom prst="rect">
            <a:avLst/>
          </a:prstGeom>
        </p:spPr>
      </p:pic>
      <p:sp>
        <p:nvSpPr>
          <p:cNvPr id="9" name="object 9"/>
          <p:cNvSpPr txBox="1"/>
          <p:nvPr/>
        </p:nvSpPr>
        <p:spPr>
          <a:xfrm>
            <a:off x="739775" y="6429396"/>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mj-lt"/>
              <a:cs typeface="Trebuchet MS" panose="020B0603020202020204"/>
            </a:endParaRPr>
          </a:p>
        </p:txBody>
      </p:sp>
      <p:sp>
        <p:nvSpPr>
          <p:cNvPr id="10" name="object 10"/>
          <p:cNvSpPr txBox="1">
            <a:spLocks noGrp="1"/>
          </p:cNvSpPr>
          <p:nvPr>
            <p:ph type="sldNum" sz="quarter" idx="7"/>
          </p:nvPr>
        </p:nvSpPr>
        <p:spPr>
          <a:xfrm>
            <a:off x="11277218" y="6429396"/>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mj-lt"/>
              </a:rPr>
              <a:pPr marL="114300">
                <a:lnSpc>
                  <a:spcPct val="100000"/>
                </a:lnSpc>
                <a:spcBef>
                  <a:spcPts val="55"/>
                </a:spcBef>
              </a:pPr>
              <a:t>5</a:t>
            </a:fld>
            <a:endParaRPr spc="-50" dirty="0">
              <a:latin typeface="+mj-lt"/>
            </a:endParaRPr>
          </a:p>
        </p:txBody>
      </p:sp>
      <p:sp>
        <p:nvSpPr>
          <p:cNvPr id="11" name="Text Box 10"/>
          <p:cNvSpPr txBox="1"/>
          <p:nvPr/>
        </p:nvSpPr>
        <p:spPr>
          <a:xfrm>
            <a:off x="152400" y="1632459"/>
            <a:ext cx="9798050" cy="4150360"/>
          </a:xfrm>
          <a:prstGeom prst="rect">
            <a:avLst/>
          </a:prstGeom>
          <a:noFill/>
        </p:spPr>
        <p:txBody>
          <a:bodyPr wrap="square" rtlCol="0">
            <a:noAutofit/>
          </a:bodyPr>
          <a:lstStyle/>
          <a:p>
            <a:pPr marL="285750" indent="-285750">
              <a:buFont typeface="Arial" panose="020B0604020202020204" pitchFamily="34" charset="0"/>
              <a:buChar char="•"/>
            </a:pPr>
            <a:r>
              <a:rPr lang="en-US" sz="2400" b="1" dirty="0">
                <a:latin typeface="+mj-lt"/>
                <a:cs typeface="Times New Roman" panose="02020603050405020304" charset="0"/>
              </a:rPr>
              <a:t>Dataset Analysis and Processing:</a:t>
            </a:r>
          </a:p>
          <a:p>
            <a:pPr marL="800100" lvl="1" indent="-342900">
              <a:buFont typeface="Wingdings" pitchFamily="2" charset="2"/>
              <a:buChar char="q"/>
            </a:pPr>
            <a:r>
              <a:rPr lang="en-US" sz="2400" b="1" dirty="0">
                <a:latin typeface="+mj-lt"/>
                <a:cs typeface="Times New Roman" panose="02020603050405020304" charset="0"/>
              </a:rPr>
              <a:t>Conducted thorough analysis of the heart disease patient dataset, including data exploration and understanding of features.</a:t>
            </a:r>
          </a:p>
          <a:p>
            <a:pPr marL="342900" lvl="0" indent="-342900">
              <a:buFont typeface="Arial" panose="020B0604020202020204" pitchFamily="34" charset="0"/>
              <a:buChar char="•"/>
            </a:pPr>
            <a:r>
              <a:rPr lang="en-US" sz="2400" b="1" dirty="0">
                <a:latin typeface="+mj-lt"/>
                <a:cs typeface="Times New Roman" panose="02020603050405020304" charset="0"/>
              </a:rPr>
              <a:t>Model Selection and Training:</a:t>
            </a:r>
          </a:p>
          <a:p>
            <a:pPr marL="800100" lvl="1" indent="-342900">
              <a:buFont typeface="Wingdings" panose="05000000000000000000" charset="0"/>
              <a:buChar char="q"/>
            </a:pPr>
            <a:r>
              <a:rPr lang="en-US" sz="2400" b="1" dirty="0">
                <a:latin typeface="+mj-lt"/>
                <a:cs typeface="Times New Roman" panose="02020603050405020304" charset="0"/>
              </a:rPr>
              <a:t>Utilized various machine learning algorithms </a:t>
            </a:r>
          </a:p>
          <a:p>
            <a:pPr marL="342900" lvl="0" indent="-342900">
              <a:buFont typeface="Arial" panose="020B0604020202020204" pitchFamily="34" charset="0"/>
              <a:buChar char="•"/>
            </a:pPr>
            <a:r>
              <a:rPr lang="en-US" sz="2400" b="1" dirty="0">
                <a:latin typeface="+mj-lt"/>
                <a:cs typeface="Times New Roman" panose="02020603050405020304" charset="0"/>
              </a:rPr>
              <a:t>Comparative Analysis:</a:t>
            </a:r>
          </a:p>
          <a:p>
            <a:pPr marL="800100" lvl="1" indent="-342900">
              <a:buFont typeface="Wingdings" panose="05000000000000000000" charset="0"/>
              <a:buChar char="q"/>
            </a:pPr>
            <a:r>
              <a:rPr lang="en-US" sz="2400" b="1" dirty="0">
                <a:latin typeface="+mj-lt"/>
                <a:cs typeface="Times New Roman" panose="02020603050405020304" charset="0"/>
              </a:rPr>
              <a:t>Conducted a comprehensive comparative analysis of the different machine learning algorithms to determine their effectiveness in predicting heart disease.</a:t>
            </a:r>
          </a:p>
          <a:p>
            <a:pPr marL="342900" lvl="0" indent="-342900">
              <a:buFont typeface="Arial" panose="020B0604020202020204" pitchFamily="34" charset="0"/>
              <a:buChar char="•"/>
            </a:pPr>
            <a:r>
              <a:rPr lang="en-US" sz="2400" b="1" dirty="0">
                <a:latin typeface="+mj-lt"/>
                <a:cs typeface="Times New Roman" panose="02020603050405020304" charset="0"/>
              </a:rPr>
              <a:t>Model Deployment and Future Considerations:</a:t>
            </a:r>
          </a:p>
          <a:p>
            <a:pPr marL="800100" lvl="1" indent="-342900">
              <a:buFont typeface="Wingdings" panose="05000000000000000000" charset="0"/>
              <a:buChar char="q"/>
            </a:pPr>
            <a:r>
              <a:rPr lang="en-US" sz="2400" b="1" dirty="0">
                <a:latin typeface="+mj-lt"/>
                <a:cs typeface="Times New Roman" panose="02020603050405020304" charset="0"/>
              </a:rPr>
              <a:t>Deployed the selected models into a production environment for real-time predictions, potentially enhancing early detection and prevention of heart disease.</a:t>
            </a:r>
          </a:p>
          <a:p>
            <a:pPr marL="342900" lvl="0" indent="-342900">
              <a:buFont typeface="Wingdings" panose="05000000000000000000" charset="0"/>
              <a:buChar char="q"/>
            </a:pPr>
            <a:endParaRPr lang="en-US" sz="2400" b="1" dirty="0">
              <a:latin typeface="+mj-lt"/>
              <a:cs typeface="Times New Roman" panose="02020603050405020304" charset="0"/>
            </a:endParaRPr>
          </a:p>
          <a:p>
            <a:pPr marL="800100" lvl="1" indent="-342900">
              <a:buFont typeface="Wingdings" panose="05000000000000000000" charset="0"/>
              <a:buChar char="q"/>
            </a:pPr>
            <a:endParaRPr lang="en-US" sz="2400" b="1" dirty="0">
              <a:latin typeface="+mj-lt"/>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sp>
        <p:nvSpPr>
          <p:cNvPr id="5" name="object 5"/>
          <p:cNvSpPr txBox="1">
            <a:spLocks noGrp="1"/>
          </p:cNvSpPr>
          <p:nvPr>
            <p:ph type="title"/>
          </p:nvPr>
        </p:nvSpPr>
        <p:spPr>
          <a:xfrm>
            <a:off x="533400" y="152399"/>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latin typeface="+mj-lt"/>
              </a:rPr>
              <a:t>WHO</a:t>
            </a:r>
            <a:r>
              <a:rPr sz="3200" spc="-245" dirty="0">
                <a:latin typeface="+mj-lt"/>
              </a:rPr>
              <a:t> </a:t>
            </a:r>
            <a:r>
              <a:rPr sz="3200" dirty="0">
                <a:latin typeface="+mj-lt"/>
              </a:rPr>
              <a:t>ARE</a:t>
            </a:r>
            <a:r>
              <a:rPr sz="3200" spc="-70" dirty="0">
                <a:latin typeface="+mj-lt"/>
              </a:rPr>
              <a:t> </a:t>
            </a:r>
            <a:r>
              <a:rPr sz="3200" dirty="0">
                <a:latin typeface="+mj-lt"/>
              </a:rPr>
              <a:t>THE</a:t>
            </a:r>
            <a:r>
              <a:rPr sz="3200" spc="-55" dirty="0">
                <a:latin typeface="+mj-lt"/>
              </a:rPr>
              <a:t> </a:t>
            </a:r>
            <a:r>
              <a:rPr sz="3200" dirty="0">
                <a:latin typeface="+mj-lt"/>
              </a:rPr>
              <a:t>END</a:t>
            </a:r>
            <a:r>
              <a:rPr sz="3200" spc="-70" dirty="0">
                <a:latin typeface="+mj-lt"/>
              </a:rPr>
              <a:t> </a:t>
            </a:r>
            <a:r>
              <a:rPr sz="3200" spc="-10" dirty="0">
                <a:latin typeface="+mj-lt"/>
              </a:rPr>
              <a:t>USERS?</a:t>
            </a:r>
            <a:endParaRPr sz="3200">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mj-lt"/>
              </a:rPr>
              <a:pPr marL="114300">
                <a:lnSpc>
                  <a:spcPct val="100000"/>
                </a:lnSpc>
                <a:spcBef>
                  <a:spcPts val="55"/>
                </a:spcBef>
              </a:pPr>
              <a:t>6</a:t>
            </a:fld>
            <a:endParaRPr spc="-50" dirty="0">
              <a:latin typeface="+mj-lt"/>
            </a:endParaRPr>
          </a:p>
        </p:txBody>
      </p:sp>
      <p:sp>
        <p:nvSpPr>
          <p:cNvPr id="9" name="Text Box 8"/>
          <p:cNvSpPr txBox="1"/>
          <p:nvPr/>
        </p:nvSpPr>
        <p:spPr>
          <a:xfrm>
            <a:off x="3581400" y="1219200"/>
            <a:ext cx="5285105" cy="4563745"/>
          </a:xfrm>
          <a:prstGeom prst="rect">
            <a:avLst/>
          </a:prstGeom>
          <a:noFill/>
        </p:spPr>
        <p:txBody>
          <a:bodyPr wrap="square" rtlCol="0">
            <a:noAutofit/>
          </a:bodyPr>
          <a:lstStyle/>
          <a:p>
            <a:pPr marL="342900" indent="-342900">
              <a:buFont typeface="Arial" panose="020B0604020202020204" pitchFamily="34" charset="0"/>
              <a:buChar char="•"/>
            </a:pPr>
            <a:r>
              <a:rPr lang="en-US" sz="2400" b="1">
                <a:latin typeface="+mj-lt"/>
                <a:cs typeface="Times New Roman" panose="02020603050405020304" charset="0"/>
              </a:rPr>
              <a:t>Healthcare Professionals</a:t>
            </a: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r>
              <a:rPr lang="en-US" sz="2400" b="1">
                <a:latin typeface="+mj-lt"/>
                <a:cs typeface="Times New Roman" panose="02020603050405020304" charset="0"/>
              </a:rPr>
              <a:t>Medical Researchers</a:t>
            </a: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r>
              <a:rPr lang="en-US" sz="2400" b="1">
                <a:latin typeface="+mj-lt"/>
                <a:cs typeface="Times New Roman" panose="02020603050405020304" charset="0"/>
              </a:rPr>
              <a:t>Public Health Authorities</a:t>
            </a: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r>
              <a:rPr lang="en-US" sz="2400" b="1">
                <a:latin typeface="+mj-lt"/>
                <a:cs typeface="Times New Roman" panose="02020603050405020304" charset="0"/>
              </a:rPr>
              <a:t>Individuals Concerned About Heart Health</a:t>
            </a: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endParaRPr lang="en-US" sz="2400" b="1">
              <a:latin typeface="+mj-lt"/>
              <a:cs typeface="Times New Roman" panose="02020603050405020304" charset="0"/>
            </a:endParaRPr>
          </a:p>
          <a:p>
            <a:pPr marL="342900" indent="-342900">
              <a:buFont typeface="Arial" panose="020B0604020202020204" pitchFamily="34" charset="0"/>
              <a:buChar char="•"/>
            </a:pPr>
            <a:endParaRPr lang="en-US" sz="2400" b="1">
              <a:latin typeface="+mj-lt"/>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a:latin typeface="+mj-lt"/>
              </a:rPr>
              <a:t>YOUR</a:t>
            </a:r>
            <a:r>
              <a:rPr sz="3600" spc="-95" dirty="0">
                <a:latin typeface="+mj-lt"/>
              </a:rPr>
              <a:t> </a:t>
            </a:r>
            <a:r>
              <a:rPr sz="3600" spc="-10" dirty="0">
                <a:latin typeface="+mj-lt"/>
              </a:rPr>
              <a:t>SOLUTION</a:t>
            </a:r>
            <a:r>
              <a:rPr sz="3600" spc="-345" dirty="0">
                <a:latin typeface="+mj-lt"/>
              </a:rPr>
              <a:t> </a:t>
            </a:r>
            <a:r>
              <a:rPr sz="3600" dirty="0">
                <a:latin typeface="+mj-lt"/>
              </a:rPr>
              <a:t>AND</a:t>
            </a:r>
            <a:r>
              <a:rPr sz="3600" spc="-20" dirty="0">
                <a:latin typeface="+mj-lt"/>
              </a:rPr>
              <a:t> </a:t>
            </a:r>
            <a:r>
              <a:rPr sz="3600" dirty="0">
                <a:latin typeface="+mj-lt"/>
              </a:rPr>
              <a:t>ITS </a:t>
            </a:r>
            <a:r>
              <a:rPr sz="3600" spc="-20" dirty="0">
                <a:latin typeface="+mj-lt"/>
              </a:rPr>
              <a:t>VALUE</a:t>
            </a:r>
            <a:r>
              <a:rPr sz="3600" spc="-120" dirty="0">
                <a:latin typeface="+mj-lt"/>
              </a:rPr>
              <a:t> </a:t>
            </a:r>
            <a:r>
              <a:rPr sz="3600" spc="-10" dirty="0">
                <a:latin typeface="+mj-lt"/>
              </a:rPr>
              <a:t>PROPOSITION</a:t>
            </a:r>
            <a:endParaRPr sz="3600">
              <a:latin typeface="+mj-l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mj-lt"/>
              <a:cs typeface="Trebuchet MS" panose="020B0603020202020204"/>
            </a:endParaRP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mj-lt"/>
              </a:rPr>
              <a:pPr marL="114300">
                <a:lnSpc>
                  <a:spcPct val="100000"/>
                </a:lnSpc>
                <a:spcBef>
                  <a:spcPts val="55"/>
                </a:spcBef>
              </a:pPr>
              <a:t>7</a:t>
            </a:fld>
            <a:endParaRPr spc="-50" dirty="0">
              <a:latin typeface="+mj-lt"/>
            </a:endParaRPr>
          </a:p>
        </p:txBody>
      </p:sp>
      <p:sp>
        <p:nvSpPr>
          <p:cNvPr id="10" name="Text Box 9"/>
          <p:cNvSpPr txBox="1"/>
          <p:nvPr/>
        </p:nvSpPr>
        <p:spPr>
          <a:xfrm>
            <a:off x="2819400" y="1614170"/>
            <a:ext cx="7586980" cy="1339215"/>
          </a:xfrm>
          <a:prstGeom prst="rect">
            <a:avLst/>
          </a:prstGeom>
          <a:noFill/>
        </p:spPr>
        <p:txBody>
          <a:bodyPr wrap="square" rtlCol="0">
            <a:noAutofit/>
          </a:bodyPr>
          <a:lstStyle/>
          <a:p>
            <a:pPr marL="285750" indent="-285750">
              <a:buFont typeface="Arial" panose="020B0604020202020204" pitchFamily="34" charset="0"/>
              <a:buChar char="•"/>
            </a:pPr>
            <a:r>
              <a:rPr lang="en-US" sz="2400" b="1">
                <a:latin typeface="+mj-lt"/>
                <a:cs typeface="Times New Roman" panose="02020603050405020304" charset="0"/>
              </a:rPr>
              <a:t>Our solution combines diverse machine learning algorithms to accurately predict heart disease presence, ensuring robust diagnostic accuracy.</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We offer healthcare professionals and individuals a versatile toolkit for risk assessment, empowering personalized treatment plans and proactive health management.</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By integrating advanced machine learning with clinical data analysis, our system enhances patient outcomes and advances preventative care initiatives.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mj-lt"/>
                <a:cs typeface="Trebuchet MS" panose="020B0603020202020204"/>
              </a:rPr>
              <a:t>3/21/2024</a:t>
            </a:r>
            <a:r>
              <a:rPr sz="1100" spc="180" dirty="0">
                <a:solidFill>
                  <a:srgbClr val="2D83C3"/>
                </a:solidFill>
                <a:latin typeface="+mj-lt"/>
                <a:cs typeface="Trebuchet MS" panose="020B0603020202020204"/>
              </a:rPr>
              <a:t>  </a:t>
            </a:r>
            <a:r>
              <a:rPr sz="1100" b="1" dirty="0">
                <a:solidFill>
                  <a:srgbClr val="2D83C3"/>
                </a:solidFill>
                <a:latin typeface="+mj-lt"/>
                <a:cs typeface="Trebuchet MS" panose="020B0603020202020204"/>
              </a:rPr>
              <a:t>Annual</a:t>
            </a:r>
            <a:r>
              <a:rPr sz="1100" b="1" spc="-75" dirty="0">
                <a:solidFill>
                  <a:srgbClr val="2D83C3"/>
                </a:solidFill>
                <a:latin typeface="+mj-lt"/>
                <a:cs typeface="Trebuchet MS" panose="020B0603020202020204"/>
              </a:rPr>
              <a:t> </a:t>
            </a:r>
            <a:r>
              <a:rPr sz="1100" b="1" spc="-10" dirty="0">
                <a:solidFill>
                  <a:srgbClr val="2D83C3"/>
                </a:solidFill>
                <a:latin typeface="+mj-lt"/>
                <a:cs typeface="Trebuchet MS" panose="020B0603020202020204"/>
              </a:rPr>
              <a:t>Review</a:t>
            </a:r>
            <a:endParaRPr sz="1100">
              <a:latin typeface="+mj-lt"/>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mj-lt"/>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latin typeface="+mj-lt"/>
              </a:rPr>
              <a:t>THE</a:t>
            </a:r>
            <a:r>
              <a:rPr sz="4250" spc="20" dirty="0">
                <a:latin typeface="+mj-lt"/>
              </a:rPr>
              <a:t> </a:t>
            </a:r>
            <a:r>
              <a:rPr sz="4250" dirty="0">
                <a:latin typeface="+mj-lt"/>
              </a:rPr>
              <a:t>WOW</a:t>
            </a:r>
            <a:r>
              <a:rPr sz="4250" spc="90" dirty="0">
                <a:latin typeface="+mj-lt"/>
              </a:rPr>
              <a:t> </a:t>
            </a:r>
            <a:r>
              <a:rPr sz="4250" dirty="0">
                <a:latin typeface="+mj-lt"/>
              </a:rPr>
              <a:t>IN YOUR </a:t>
            </a:r>
            <a:r>
              <a:rPr sz="4250" spc="-10" dirty="0">
                <a:latin typeface="+mj-lt"/>
              </a:rPr>
              <a:t>SOLUTION</a:t>
            </a:r>
            <a:endParaRPr sz="4250">
              <a:latin typeface="+mj-lt"/>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mj-lt"/>
              </a:rPr>
              <a:pPr marL="38100">
                <a:lnSpc>
                  <a:spcPct val="100000"/>
                </a:lnSpc>
                <a:spcBef>
                  <a:spcPts val="55"/>
                </a:spcBef>
              </a:pPr>
              <a:t>8</a:t>
            </a:fld>
            <a:endParaRPr spc="-25" dirty="0">
              <a:latin typeface="+mj-lt"/>
            </a:endParaRPr>
          </a:p>
        </p:txBody>
      </p:sp>
      <p:sp>
        <p:nvSpPr>
          <p:cNvPr id="9" name="Text Box 8"/>
          <p:cNvSpPr txBox="1"/>
          <p:nvPr/>
        </p:nvSpPr>
        <p:spPr>
          <a:xfrm>
            <a:off x="2209800" y="1676400"/>
            <a:ext cx="7730490" cy="5262245"/>
          </a:xfrm>
          <a:prstGeom prst="rect">
            <a:avLst/>
          </a:prstGeom>
          <a:noFill/>
        </p:spPr>
        <p:txBody>
          <a:bodyPr wrap="square" rtlCol="0">
            <a:spAutoFit/>
          </a:bodyPr>
          <a:lstStyle/>
          <a:p>
            <a:pPr marL="285750" indent="-285750">
              <a:buFont typeface="Arial" panose="020B0604020202020204" pitchFamily="34" charset="0"/>
              <a:buChar char="•"/>
            </a:pPr>
            <a:r>
              <a:rPr lang="en-US" sz="2400" b="1">
                <a:latin typeface="+mj-lt"/>
                <a:cs typeface="Times New Roman" panose="02020603050405020304" charset="0"/>
              </a:rPr>
              <a:t>The WOW in our solution is the seamless integration of advanced machine learning techniques with clinical data analysis, enabling personalized and proactive healthcare management. </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By harnessing the power of diverse algorithms, we provide a comprehensive approach to predicting heart disease, ultimately leading to improved patient outcomes and enhanced preventative care initiatives.</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endParaRPr lang="en-US" sz="2400" b="1">
              <a:latin typeface="+mj-lt"/>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mj-lt"/>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mj-lt"/>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mj-lt"/>
              </a:rPr>
              <a:pPr marL="38100">
                <a:lnSpc>
                  <a:spcPct val="100000"/>
                </a:lnSpc>
                <a:spcBef>
                  <a:spcPts val="55"/>
                </a:spcBef>
              </a:pPr>
              <a:t>9</a:t>
            </a:fld>
            <a:endParaRPr spc="-25" dirty="0">
              <a:latin typeface="+mj-lt"/>
            </a:endParaRPr>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latin typeface="+mj-lt"/>
              </a:rPr>
              <a:t>MODELLING</a:t>
            </a:r>
          </a:p>
        </p:txBody>
      </p:sp>
      <p:sp>
        <p:nvSpPr>
          <p:cNvPr id="10" name="Text Box 9"/>
          <p:cNvSpPr txBox="1"/>
          <p:nvPr/>
        </p:nvSpPr>
        <p:spPr>
          <a:xfrm>
            <a:off x="1905000" y="1066800"/>
            <a:ext cx="7092315" cy="3803015"/>
          </a:xfrm>
          <a:prstGeom prst="rect">
            <a:avLst/>
          </a:prstGeom>
          <a:noFill/>
        </p:spPr>
        <p:txBody>
          <a:bodyPr wrap="square" rtlCol="0">
            <a:noAutofit/>
          </a:bodyPr>
          <a:lstStyle/>
          <a:p>
            <a:pPr marL="342900" indent="-342900">
              <a:buFont typeface="Arial" panose="020B0604020202020204" pitchFamily="34" charset="0"/>
              <a:buChar char="•"/>
            </a:pPr>
            <a:r>
              <a:rPr lang="en-US" sz="2400" b="1">
                <a:latin typeface="+mj-lt"/>
                <a:cs typeface="Times New Roman" panose="02020603050405020304" charset="0"/>
              </a:rPr>
              <a:t>Data Collection </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 Preprocessing</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Algorithm Selection</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Training Strategy</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Evaluation Metrics</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Fine-tuning and Hyperparameter Tuning</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Inference</a:t>
            </a:r>
          </a:p>
          <a:p>
            <a:pPr marL="285750" indent="-285750">
              <a:buFont typeface="Arial" panose="020B0604020202020204" pitchFamily="34" charset="0"/>
              <a:buChar char="•"/>
            </a:pPr>
            <a:endParaRPr lang="en-US" sz="2400" b="1">
              <a:latin typeface="+mj-lt"/>
              <a:cs typeface="Times New Roman" panose="02020603050405020304" charset="0"/>
            </a:endParaRPr>
          </a:p>
          <a:p>
            <a:pPr marL="285750" indent="-285750">
              <a:buFont typeface="Arial" panose="020B0604020202020204" pitchFamily="34" charset="0"/>
              <a:buChar char="•"/>
            </a:pPr>
            <a:r>
              <a:rPr lang="en-US" sz="2400" b="1">
                <a:latin typeface="+mj-lt"/>
                <a:cs typeface="Times New Roman" panose="02020603050405020304" charset="0"/>
              </a:rPr>
              <a:t>Deployment and Integration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553</Words>
  <Application>Microsoft Office PowerPoint</Application>
  <PresentationFormat>Custom</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Heart Disease Prediction Using-Machine Learning</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Using-Machine Learning</dc:title>
  <dc:creator>jesica giridharan</dc:creator>
  <cp:lastModifiedBy>SUMANRAJ</cp:lastModifiedBy>
  <cp:revision>12</cp:revision>
  <dcterms:created xsi:type="dcterms:W3CDTF">2024-04-03T06:08:00Z</dcterms:created>
  <dcterms:modified xsi:type="dcterms:W3CDTF">2024-04-29T17:32:59Z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2024-03-22T09:00:00Z</vt:filetime>
  </property>
  <property fmtid="{D5CDD505-2E9C-101B-9397-08002B2CF9AE}" pid="3" name="LastSaved">
    <vt:filetime>2024-04-03T09:00:00Z</vt:filetime>
  </property>
  <property fmtid="{D5CDD505-2E9C-101B-9397-08002B2CF9AE}" pid="4" name="ICV">
    <vt:lpwstr>5F60063D633E4114A85605B73F61BCE4</vt:lpwstr>
  </property>
  <property fmtid="{D5CDD505-2E9C-101B-9397-08002B2CF9AE}" pid="5" name="KSOProductBuildVer">
    <vt:lpwstr>1033-11.2.0.11225</vt:lpwstr>
  </property>
</Properties>
</file>