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5" r:id="rId2"/>
    <p:sldId id="267" r:id="rId3"/>
    <p:sldId id="275" r:id="rId4"/>
    <p:sldId id="269" r:id="rId5"/>
    <p:sldId id="270"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0" autoAdjust="0"/>
    <p:restoredTop sz="94638" autoAdjust="0"/>
  </p:normalViewPr>
  <p:slideViewPr>
    <p:cSldViewPr>
      <p:cViewPr varScale="1">
        <p:scale>
          <a:sx n="83" d="100"/>
          <a:sy n="83" d="100"/>
        </p:scale>
        <p:origin x="-144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G:\LECTURES@IIT%20DHANBAD\FINITE%20ELEMENT%20METHOD\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ECTURES@IIT%20DHANBAD\FINITE%20ELEMENT%20METHOD\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084777115446078E-2"/>
          <c:y val="2.4922890377956454E-2"/>
          <c:w val="0.93099628710132809"/>
          <c:h val="0.91884126111571662"/>
        </c:manualLayout>
      </c:layout>
      <c:scatterChart>
        <c:scatterStyle val="lineMarker"/>
        <c:varyColors val="0"/>
        <c:ser>
          <c:idx val="0"/>
          <c:order val="0"/>
          <c:tx>
            <c:v>EXACT</c:v>
          </c:tx>
          <c:xVal>
            <c:numRef>
              <c:f>EXACT!$G$2:$G$12</c:f>
              <c:numCache>
                <c:formatCode>General</c:formatCode>
                <c:ptCount val="11"/>
                <c:pt idx="0">
                  <c:v>0</c:v>
                </c:pt>
                <c:pt idx="1">
                  <c:v>0.1</c:v>
                </c:pt>
                <c:pt idx="2">
                  <c:v>0.2</c:v>
                </c:pt>
                <c:pt idx="3">
                  <c:v>0.30000000000000032</c:v>
                </c:pt>
                <c:pt idx="4">
                  <c:v>0.4</c:v>
                </c:pt>
                <c:pt idx="5">
                  <c:v>0.5</c:v>
                </c:pt>
                <c:pt idx="6">
                  <c:v>0.60000000000000064</c:v>
                </c:pt>
                <c:pt idx="7">
                  <c:v>0.70000000000000062</c:v>
                </c:pt>
                <c:pt idx="8">
                  <c:v>0.8</c:v>
                </c:pt>
                <c:pt idx="9">
                  <c:v>0.9</c:v>
                </c:pt>
                <c:pt idx="10">
                  <c:v>1</c:v>
                </c:pt>
              </c:numCache>
            </c:numRef>
          </c:xVal>
          <c:yVal>
            <c:numRef>
              <c:f>EXACT!$N$2:$N$12</c:f>
              <c:numCache>
                <c:formatCode>General</c:formatCode>
                <c:ptCount val="11"/>
                <c:pt idx="0">
                  <c:v>0</c:v>
                </c:pt>
                <c:pt idx="1">
                  <c:v>5.1093750000000104E-2</c:v>
                </c:pt>
                <c:pt idx="2">
                  <c:v>9.6666666666668608E-2</c:v>
                </c:pt>
                <c:pt idx="3">
                  <c:v>0.13234375000000001</c:v>
                </c:pt>
                <c:pt idx="4">
                  <c:v>0.15500000000000044</c:v>
                </c:pt>
                <c:pt idx="5">
                  <c:v>0.16276041666666916</c:v>
                </c:pt>
                <c:pt idx="6">
                  <c:v>0.15500000000000044</c:v>
                </c:pt>
                <c:pt idx="7">
                  <c:v>0.13234375000000001</c:v>
                </c:pt>
                <c:pt idx="8">
                  <c:v>9.6666666666668608E-2</c:v>
                </c:pt>
                <c:pt idx="9">
                  <c:v>5.1093750000000104E-2</c:v>
                </c:pt>
                <c:pt idx="10">
                  <c:v>0</c:v>
                </c:pt>
              </c:numCache>
            </c:numRef>
          </c:yVal>
          <c:smooth val="0"/>
        </c:ser>
        <c:ser>
          <c:idx val="1"/>
          <c:order val="1"/>
          <c:tx>
            <c:v>L/2</c:v>
          </c:tx>
          <c:xVal>
            <c:numRef>
              <c:f>EXACT!$G$2:$G$12</c:f>
              <c:numCache>
                <c:formatCode>General</c:formatCode>
                <c:ptCount val="11"/>
                <c:pt idx="0">
                  <c:v>0</c:v>
                </c:pt>
                <c:pt idx="1">
                  <c:v>0.1</c:v>
                </c:pt>
                <c:pt idx="2">
                  <c:v>0.2</c:v>
                </c:pt>
                <c:pt idx="3">
                  <c:v>0.30000000000000032</c:v>
                </c:pt>
                <c:pt idx="4">
                  <c:v>0.4</c:v>
                </c:pt>
                <c:pt idx="5">
                  <c:v>0.5</c:v>
                </c:pt>
                <c:pt idx="6">
                  <c:v>0.60000000000000064</c:v>
                </c:pt>
                <c:pt idx="7">
                  <c:v>0.70000000000000062</c:v>
                </c:pt>
                <c:pt idx="8">
                  <c:v>0.8</c:v>
                </c:pt>
                <c:pt idx="9">
                  <c:v>0.9</c:v>
                </c:pt>
                <c:pt idx="10">
                  <c:v>1</c:v>
                </c:pt>
              </c:numCache>
            </c:numRef>
          </c:xVal>
          <c:yVal>
            <c:numRef>
              <c:f>'TRIAL-L2'!$J$2:$J$12</c:f>
              <c:numCache>
                <c:formatCode>General</c:formatCode>
                <c:ptCount val="11"/>
                <c:pt idx="0">
                  <c:v>0</c:v>
                </c:pt>
                <c:pt idx="1">
                  <c:v>3.9715574548076692E-2</c:v>
                </c:pt>
                <c:pt idx="2">
                  <c:v>7.554742024640175E-2</c:v>
                </c:pt>
                <c:pt idx="3">
                  <c:v>0.10399159249736745</c:v>
                </c:pt>
                <c:pt idx="4">
                  <c:v>0.12226657665249552</c:v>
                </c:pt>
                <c:pt idx="5">
                  <c:v>0.12858528832487071</c:v>
                </c:pt>
                <c:pt idx="6">
                  <c:v>0.12232982979818406</c:v>
                </c:pt>
                <c:pt idx="7">
                  <c:v>0.10411191335470595</c:v>
                </c:pt>
                <c:pt idx="8">
                  <c:v>7.5713042811996575E-2</c:v>
                </c:pt>
                <c:pt idx="9">
                  <c:v>3.9910302829714049E-2</c:v>
                </c:pt>
                <c:pt idx="10">
                  <c:v>2.0479179940086846E-4</c:v>
                </c:pt>
              </c:numCache>
            </c:numRef>
          </c:yVal>
          <c:smooth val="0"/>
        </c:ser>
        <c:ser>
          <c:idx val="2"/>
          <c:order val="2"/>
          <c:tx>
            <c:v>L/3</c:v>
          </c:tx>
          <c:xVal>
            <c:numRef>
              <c:f>EXACT!$G$2:$G$12</c:f>
              <c:numCache>
                <c:formatCode>General</c:formatCode>
                <c:ptCount val="11"/>
                <c:pt idx="0">
                  <c:v>0</c:v>
                </c:pt>
                <c:pt idx="1">
                  <c:v>0.1</c:v>
                </c:pt>
                <c:pt idx="2">
                  <c:v>0.2</c:v>
                </c:pt>
                <c:pt idx="3">
                  <c:v>0.30000000000000032</c:v>
                </c:pt>
                <c:pt idx="4">
                  <c:v>0.4</c:v>
                </c:pt>
                <c:pt idx="5">
                  <c:v>0.5</c:v>
                </c:pt>
                <c:pt idx="6">
                  <c:v>0.60000000000000064</c:v>
                </c:pt>
                <c:pt idx="7">
                  <c:v>0.70000000000000062</c:v>
                </c:pt>
                <c:pt idx="8">
                  <c:v>0.8</c:v>
                </c:pt>
                <c:pt idx="9">
                  <c:v>0.9</c:v>
                </c:pt>
                <c:pt idx="10">
                  <c:v>1</c:v>
                </c:pt>
              </c:numCache>
            </c:numRef>
          </c:xVal>
          <c:yVal>
            <c:numRef>
              <c:f>'TRIAL-L3'!$J$2:$J$12</c:f>
              <c:numCache>
                <c:formatCode>General</c:formatCode>
                <c:ptCount val="11"/>
                <c:pt idx="0">
                  <c:v>0</c:v>
                </c:pt>
                <c:pt idx="1">
                  <c:v>4.5859595312705483E-2</c:v>
                </c:pt>
                <c:pt idx="2">
                  <c:v>8.7234646831683568E-2</c:v>
                </c:pt>
                <c:pt idx="3">
                  <c:v>0.12007914784362629</c:v>
                </c:pt>
                <c:pt idx="4">
                  <c:v>0.14118128188642701</c:v>
                </c:pt>
                <c:pt idx="5">
                  <c:v>0.14847750165637943</c:v>
                </c:pt>
                <c:pt idx="6">
                  <c:v>0.14125432032780541</c:v>
                </c:pt>
                <c:pt idx="7">
                  <c:v>0.12021808240237318</c:v>
                </c:pt>
                <c:pt idx="8">
                  <c:v>8.7425891297342767E-2</c:v>
                </c:pt>
                <c:pt idx="9">
                  <c:v>4.6084448164348896E-2</c:v>
                </c:pt>
                <c:pt idx="10">
                  <c:v>2.3647320102383938E-4</c:v>
                </c:pt>
              </c:numCache>
            </c:numRef>
          </c:yVal>
          <c:smooth val="0"/>
        </c:ser>
        <c:ser>
          <c:idx val="3"/>
          <c:order val="3"/>
          <c:tx>
            <c:v>L/4</c:v>
          </c:tx>
          <c:xVal>
            <c:numRef>
              <c:f>EXACT!$G$2:$G$12</c:f>
              <c:numCache>
                <c:formatCode>General</c:formatCode>
                <c:ptCount val="11"/>
                <c:pt idx="0">
                  <c:v>0</c:v>
                </c:pt>
                <c:pt idx="1">
                  <c:v>0.1</c:v>
                </c:pt>
                <c:pt idx="2">
                  <c:v>0.2</c:v>
                </c:pt>
                <c:pt idx="3">
                  <c:v>0.30000000000000032</c:v>
                </c:pt>
                <c:pt idx="4">
                  <c:v>0.4</c:v>
                </c:pt>
                <c:pt idx="5">
                  <c:v>0.5</c:v>
                </c:pt>
                <c:pt idx="6">
                  <c:v>0.60000000000000064</c:v>
                </c:pt>
                <c:pt idx="7">
                  <c:v>0.70000000000000062</c:v>
                </c:pt>
                <c:pt idx="8">
                  <c:v>0.8</c:v>
                </c:pt>
                <c:pt idx="9">
                  <c:v>0.9</c:v>
                </c:pt>
                <c:pt idx="10">
                  <c:v>1</c:v>
                </c:pt>
              </c:numCache>
            </c:numRef>
          </c:xVal>
          <c:yVal>
            <c:numRef>
              <c:f>'TRIAL-L4'!$J$2:$J$12</c:f>
              <c:numCache>
                <c:formatCode>General</c:formatCode>
                <c:ptCount val="11"/>
                <c:pt idx="0">
                  <c:v>0</c:v>
                </c:pt>
                <c:pt idx="1">
                  <c:v>5.6166304163329794E-2</c:v>
                </c:pt>
                <c:pt idx="2">
                  <c:v>0.10684018631475946</c:v>
                </c:pt>
                <c:pt idx="3">
                  <c:v>0.14706632048255391</c:v>
                </c:pt>
                <c:pt idx="4">
                  <c:v>0.17291105092688744</c:v>
                </c:pt>
                <c:pt idx="5">
                  <c:v>0.1818470586706869</c:v>
                </c:pt>
                <c:pt idx="6">
                  <c:v>0.1730005043833843</c:v>
                </c:pt>
                <c:pt idx="7">
                  <c:v>0.14723647987084046</c:v>
                </c:pt>
                <c:pt idx="8">
                  <c:v>0.10707441199325859</c:v>
                </c:pt>
                <c:pt idx="9">
                  <c:v>5.6441691540197923E-2</c:v>
                </c:pt>
                <c:pt idx="10">
                  <c:v>2.8961934017549814E-4</c:v>
                </c:pt>
              </c:numCache>
            </c:numRef>
          </c:yVal>
          <c:smooth val="0"/>
        </c:ser>
        <c:dLbls>
          <c:showLegendKey val="0"/>
          <c:showVal val="0"/>
          <c:showCatName val="0"/>
          <c:showSerName val="0"/>
          <c:showPercent val="0"/>
          <c:showBubbleSize val="0"/>
        </c:dLbls>
        <c:axId val="119537024"/>
        <c:axId val="120243328"/>
      </c:scatterChart>
      <c:valAx>
        <c:axId val="119537024"/>
        <c:scaling>
          <c:orientation val="minMax"/>
          <c:max val="1"/>
          <c:min val="0"/>
        </c:scaling>
        <c:delete val="0"/>
        <c:axPos val="b"/>
        <c:numFmt formatCode="General" sourceLinked="1"/>
        <c:majorTickMark val="out"/>
        <c:minorTickMark val="none"/>
        <c:tickLblPos val="nextTo"/>
        <c:crossAx val="120243328"/>
        <c:crosses val="autoZero"/>
        <c:crossBetween val="midCat"/>
      </c:valAx>
      <c:valAx>
        <c:axId val="120243328"/>
        <c:scaling>
          <c:orientation val="minMax"/>
        </c:scaling>
        <c:delete val="0"/>
        <c:axPos val="l"/>
        <c:numFmt formatCode="General" sourceLinked="1"/>
        <c:majorTickMark val="out"/>
        <c:minorTickMark val="none"/>
        <c:tickLblPos val="nextTo"/>
        <c:crossAx val="119537024"/>
        <c:crosses val="autoZero"/>
        <c:crossBetween val="midCat"/>
      </c:valAx>
    </c:plotArea>
    <c:legend>
      <c:legendPos val="r"/>
      <c:layout>
        <c:manualLayout>
          <c:xMode val="edge"/>
          <c:yMode val="edge"/>
          <c:x val="0.65707397917413457"/>
          <c:y val="5.5158169731313829E-2"/>
          <c:w val="0.27969832145117252"/>
          <c:h val="0.16236979742043253"/>
        </c:manualLayout>
      </c:layout>
      <c:overlay val="0"/>
      <c:txPr>
        <a:bodyPr/>
        <a:lstStyle/>
        <a:p>
          <a:pPr>
            <a:defRPr sz="1200" b="1">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64070837299176E-2"/>
          <c:y val="1.753597610643497E-2"/>
          <c:w val="0.90642712930114056"/>
          <c:h val="0.96492804778713004"/>
        </c:manualLayout>
      </c:layout>
      <c:scatterChart>
        <c:scatterStyle val="lineMarker"/>
        <c:varyColors val="0"/>
        <c:ser>
          <c:idx val="0"/>
          <c:order val="0"/>
          <c:tx>
            <c:v>RESIDUAL(L/2)</c:v>
          </c:tx>
          <c:xVal>
            <c:numRef>
              <c:f>'TRIAL-L2'!$G$2:$G$12</c:f>
              <c:numCache>
                <c:formatCode>General</c:formatCode>
                <c:ptCount val="11"/>
                <c:pt idx="0">
                  <c:v>0</c:v>
                </c:pt>
                <c:pt idx="1">
                  <c:v>0.1</c:v>
                </c:pt>
                <c:pt idx="2">
                  <c:v>0.2</c:v>
                </c:pt>
                <c:pt idx="3">
                  <c:v>0.30000000000000032</c:v>
                </c:pt>
                <c:pt idx="4">
                  <c:v>0.4</c:v>
                </c:pt>
                <c:pt idx="5">
                  <c:v>0.5</c:v>
                </c:pt>
                <c:pt idx="6">
                  <c:v>0.60000000000000064</c:v>
                </c:pt>
                <c:pt idx="7">
                  <c:v>0.70000000000000062</c:v>
                </c:pt>
                <c:pt idx="8">
                  <c:v>0.8</c:v>
                </c:pt>
                <c:pt idx="9">
                  <c:v>0.9</c:v>
                </c:pt>
                <c:pt idx="10">
                  <c:v>1</c:v>
                </c:pt>
              </c:numCache>
            </c:numRef>
          </c:xVal>
          <c:yVal>
            <c:numRef>
              <c:f>'TRIAL-L2'!$K$2:$K$12</c:f>
              <c:numCache>
                <c:formatCode>General</c:formatCode>
                <c:ptCount val="11"/>
                <c:pt idx="0">
                  <c:v>-1000</c:v>
                </c:pt>
                <c:pt idx="1">
                  <c:v>-691.13447990106852</c:v>
                </c:pt>
                <c:pt idx="2">
                  <c:v>-412.47247428610763</c:v>
                </c:pt>
                <c:pt idx="3">
                  <c:v>-191.26393944686978</c:v>
                </c:pt>
                <c:pt idx="4">
                  <c:v>-49.140539493530014</c:v>
                </c:pt>
                <c:pt idx="5">
                  <c:v>-3.1706816537280252E-4</c:v>
                </c:pt>
                <c:pt idx="6">
                  <c:v>-48.648623766171461</c:v>
                </c:pt>
                <c:pt idx="7">
                  <c:v>-190.32821172283587</c:v>
                </c:pt>
                <c:pt idx="8">
                  <c:v>-411.18443803220464</c:v>
                </c:pt>
                <c:pt idx="9">
                  <c:v>-689.62009032795834</c:v>
                </c:pt>
                <c:pt idx="10">
                  <c:v>-998.40734708351249</c:v>
                </c:pt>
              </c:numCache>
            </c:numRef>
          </c:yVal>
          <c:smooth val="0"/>
        </c:ser>
        <c:ser>
          <c:idx val="1"/>
          <c:order val="1"/>
          <c:tx>
            <c:v>RESIDUAL (L/3)</c:v>
          </c:tx>
          <c:xVal>
            <c:numRef>
              <c:f>'TRIAL-L2'!$G$2:$G$12</c:f>
              <c:numCache>
                <c:formatCode>General</c:formatCode>
                <c:ptCount val="11"/>
                <c:pt idx="0">
                  <c:v>0</c:v>
                </c:pt>
                <c:pt idx="1">
                  <c:v>0.1</c:v>
                </c:pt>
                <c:pt idx="2">
                  <c:v>0.2</c:v>
                </c:pt>
                <c:pt idx="3">
                  <c:v>0.30000000000000032</c:v>
                </c:pt>
                <c:pt idx="4">
                  <c:v>0.4</c:v>
                </c:pt>
                <c:pt idx="5">
                  <c:v>0.5</c:v>
                </c:pt>
                <c:pt idx="6">
                  <c:v>0.60000000000000064</c:v>
                </c:pt>
                <c:pt idx="7">
                  <c:v>0.70000000000000062</c:v>
                </c:pt>
                <c:pt idx="8">
                  <c:v>0.8</c:v>
                </c:pt>
                <c:pt idx="9">
                  <c:v>0.9</c:v>
                </c:pt>
                <c:pt idx="10">
                  <c:v>1</c:v>
                </c:pt>
              </c:numCache>
            </c:numRef>
          </c:xVal>
          <c:yVal>
            <c:numRef>
              <c:f>'TRIAL-L3'!$K$2:$K$12</c:f>
              <c:numCache>
                <c:formatCode>General</c:formatCode>
                <c:ptCount val="11"/>
                <c:pt idx="0">
                  <c:v>-1000</c:v>
                </c:pt>
                <c:pt idx="1">
                  <c:v>-643.352817654967</c:v>
                </c:pt>
                <c:pt idx="2">
                  <c:v>-321.58164974553893</c:v>
                </c:pt>
                <c:pt idx="3">
                  <c:v>-66.15203547258335</c:v>
                </c:pt>
                <c:pt idx="4">
                  <c:v>97.957930969825625</c:v>
                </c:pt>
                <c:pt idx="5">
                  <c:v>154.70017226046932</c:v>
                </c:pt>
                <c:pt idx="6">
                  <c:v>98.525946325043819</c:v>
                </c:pt>
                <c:pt idx="7">
                  <c:v>-65.071550165866938</c:v>
                </c:pt>
                <c:pt idx="8">
                  <c:v>-320.09435358970518</c:v>
                </c:pt>
                <c:pt idx="9">
                  <c:v>-641.60415119958998</c:v>
                </c:pt>
                <c:pt idx="10">
                  <c:v>-998.16096281988132</c:v>
                </c:pt>
              </c:numCache>
            </c:numRef>
          </c:yVal>
          <c:smooth val="0"/>
        </c:ser>
        <c:ser>
          <c:idx val="2"/>
          <c:order val="2"/>
          <c:tx>
            <c:v>RESIDUAL (L/4)</c:v>
          </c:tx>
          <c:xVal>
            <c:numRef>
              <c:f>'TRIAL-L2'!$G$2:$G$12</c:f>
              <c:numCache>
                <c:formatCode>General</c:formatCode>
                <c:ptCount val="11"/>
                <c:pt idx="0">
                  <c:v>0</c:v>
                </c:pt>
                <c:pt idx="1">
                  <c:v>0.1</c:v>
                </c:pt>
                <c:pt idx="2">
                  <c:v>0.2</c:v>
                </c:pt>
                <c:pt idx="3">
                  <c:v>0.30000000000000032</c:v>
                </c:pt>
                <c:pt idx="4">
                  <c:v>0.4</c:v>
                </c:pt>
                <c:pt idx="5">
                  <c:v>0.5</c:v>
                </c:pt>
                <c:pt idx="6">
                  <c:v>0.60000000000000064</c:v>
                </c:pt>
                <c:pt idx="7">
                  <c:v>0.70000000000000062</c:v>
                </c:pt>
                <c:pt idx="8">
                  <c:v>0.8</c:v>
                </c:pt>
                <c:pt idx="9">
                  <c:v>0.9</c:v>
                </c:pt>
                <c:pt idx="10">
                  <c:v>1</c:v>
                </c:pt>
              </c:numCache>
            </c:numRef>
          </c:xVal>
          <c:yVal>
            <c:numRef>
              <c:f>'TRIAL-L4'!$K$2:$K$12</c:f>
              <c:numCache>
                <c:formatCode>General</c:formatCode>
                <c:ptCount val="11"/>
                <c:pt idx="0">
                  <c:v>-1000</c:v>
                </c:pt>
                <c:pt idx="1">
                  <c:v>-563.19819252668447</c:v>
                </c:pt>
                <c:pt idx="2">
                  <c:v>-169.11060486790655</c:v>
                </c:pt>
                <c:pt idx="3">
                  <c:v>143.72550521442452</c:v>
                </c:pt>
                <c:pt idx="4">
                  <c:v>344.71834495901169</c:v>
                </c:pt>
                <c:pt idx="5">
                  <c:v>414.2131139709885</c:v>
                </c:pt>
                <c:pt idx="6">
                  <c:v>345.41401885218346</c:v>
                </c:pt>
                <c:pt idx="7">
                  <c:v>145.04882405244427</c:v>
                </c:pt>
                <c:pt idx="8">
                  <c:v>-167.28904652880792</c:v>
                </c:pt>
                <c:pt idx="9">
                  <c:v>-561.05652225366259</c:v>
                </c:pt>
                <c:pt idx="10">
                  <c:v>-997.74764864535132</c:v>
                </c:pt>
              </c:numCache>
            </c:numRef>
          </c:yVal>
          <c:smooth val="0"/>
        </c:ser>
        <c:dLbls>
          <c:showLegendKey val="0"/>
          <c:showVal val="0"/>
          <c:showCatName val="0"/>
          <c:showSerName val="0"/>
          <c:showPercent val="0"/>
          <c:showBubbleSize val="0"/>
        </c:dLbls>
        <c:axId val="119677696"/>
        <c:axId val="119679232"/>
      </c:scatterChart>
      <c:valAx>
        <c:axId val="119677696"/>
        <c:scaling>
          <c:orientation val="minMax"/>
          <c:max val="1"/>
          <c:min val="0"/>
        </c:scaling>
        <c:delete val="0"/>
        <c:axPos val="b"/>
        <c:numFmt formatCode="General" sourceLinked="1"/>
        <c:majorTickMark val="out"/>
        <c:minorTickMark val="none"/>
        <c:tickLblPos val="nextTo"/>
        <c:txPr>
          <a:bodyPr/>
          <a:lstStyle/>
          <a:p>
            <a:pPr>
              <a:defRPr b="1">
                <a:latin typeface="Times New Roman" pitchFamily="18" charset="0"/>
                <a:cs typeface="Times New Roman" pitchFamily="18" charset="0"/>
              </a:defRPr>
            </a:pPr>
            <a:endParaRPr lang="en-US"/>
          </a:p>
        </c:txPr>
        <c:crossAx val="119679232"/>
        <c:crosses val="autoZero"/>
        <c:crossBetween val="midCat"/>
      </c:valAx>
      <c:valAx>
        <c:axId val="119679232"/>
        <c:scaling>
          <c:orientation val="minMax"/>
        </c:scaling>
        <c:delete val="0"/>
        <c:axPos val="l"/>
        <c:numFmt formatCode="General" sourceLinked="1"/>
        <c:majorTickMark val="out"/>
        <c:minorTickMark val="none"/>
        <c:tickLblPos val="nextTo"/>
        <c:txPr>
          <a:bodyPr/>
          <a:lstStyle/>
          <a:p>
            <a:pPr>
              <a:defRPr b="1">
                <a:latin typeface="Times New Roman" pitchFamily="18" charset="0"/>
                <a:cs typeface="Times New Roman" pitchFamily="18" charset="0"/>
              </a:defRPr>
            </a:pPr>
            <a:endParaRPr lang="en-US"/>
          </a:p>
        </c:txPr>
        <c:crossAx val="119677696"/>
        <c:crosses val="autoZero"/>
        <c:crossBetween val="midCat"/>
      </c:valAx>
    </c:plotArea>
    <c:legend>
      <c:legendPos val="r"/>
      <c:layout>
        <c:manualLayout>
          <c:xMode val="edge"/>
          <c:yMode val="edge"/>
          <c:x val="0.37901196528527509"/>
          <c:y val="0.59413164247119088"/>
          <c:w val="0.39040422831761412"/>
          <c:h val="0.17663439611032228"/>
        </c:manualLayout>
      </c:layout>
      <c:overlay val="0"/>
      <c:txPr>
        <a:bodyPr/>
        <a:lstStyle/>
        <a:p>
          <a:pPr>
            <a:defRPr sz="1200" b="1">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3.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A24CF-90A6-4AB1-9744-F5D400DC77D6}" type="datetimeFigureOut">
              <a:rPr lang="en-US" smtClean="0"/>
              <a:pPr/>
              <a:t>8/24/2021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85F82B-6B5B-45CD-AFED-06724775E28D}" type="slidenum">
              <a:rPr lang="en-US" smtClean="0"/>
              <a:pPr/>
              <a:t>‹#›</a:t>
            </a:fld>
            <a:endParaRPr lang="en-US"/>
          </a:p>
        </p:txBody>
      </p:sp>
    </p:spTree>
    <p:extLst>
      <p:ext uri="{BB962C8B-B14F-4D97-AF65-F5344CB8AC3E}">
        <p14:creationId xmlns:p14="http://schemas.microsoft.com/office/powerpoint/2010/main" val="2149264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18" Type="http://schemas.openxmlformats.org/officeDocument/2006/relationships/oleObject" Target="../embeddings/oleObject8.bin"/><Relationship Id="rId3" Type="http://schemas.openxmlformats.org/officeDocument/2006/relationships/oleObject" Target="../embeddings/oleObject1.bin"/><Relationship Id="rId21" Type="http://schemas.openxmlformats.org/officeDocument/2006/relationships/image" Target="../media/image8.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6.wmf"/><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9.jpeg"/><Relationship Id="rId15" Type="http://schemas.openxmlformats.org/officeDocument/2006/relationships/oleObject" Target="../embeddings/oleObject6.bin"/><Relationship Id="rId10" Type="http://schemas.openxmlformats.org/officeDocument/2006/relationships/image" Target="../media/image10.gif"/><Relationship Id="rId19" Type="http://schemas.openxmlformats.org/officeDocument/2006/relationships/image" Target="../media/image7.wmf"/><Relationship Id="rId4" Type="http://schemas.openxmlformats.org/officeDocument/2006/relationships/image" Target="../media/image1.wmf"/><Relationship Id="rId9" Type="http://schemas.openxmlformats.org/officeDocument/2006/relationships/image" Target="../media/image3.wmf"/><Relationship Id="rId14" Type="http://schemas.openxmlformats.org/officeDocument/2006/relationships/image" Target="../media/image5.wmf"/></Relationships>
</file>

<file path=ppt/slides/_rels/slide2.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5.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image" Target="../media/image10.gif"/><Relationship Id="rId5" Type="http://schemas.openxmlformats.org/officeDocument/2006/relationships/oleObject" Target="../embeddings/oleObject11.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9.wmf"/><Relationship Id="rId18" Type="http://schemas.openxmlformats.org/officeDocument/2006/relationships/oleObject" Target="../embeddings/oleObject22.bin"/><Relationship Id="rId3" Type="http://schemas.openxmlformats.org/officeDocument/2006/relationships/image" Target="../media/image10.gif"/><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19.bin"/><Relationship Id="rId17"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8.bin"/><Relationship Id="rId19" Type="http://schemas.openxmlformats.org/officeDocument/2006/relationships/image" Target="../media/image22.wmf"/><Relationship Id="rId4" Type="http://schemas.openxmlformats.org/officeDocument/2006/relationships/oleObject" Target="../embeddings/oleObject15.bin"/><Relationship Id="rId9" Type="http://schemas.openxmlformats.org/officeDocument/2006/relationships/image" Target="../media/image17.wmf"/><Relationship Id="rId1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10.gif"/><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5.bin"/><Relationship Id="rId11" Type="http://schemas.openxmlformats.org/officeDocument/2006/relationships/image" Target="../media/image26.wmf"/><Relationship Id="rId5" Type="http://schemas.openxmlformats.org/officeDocument/2006/relationships/image" Target="../media/image2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2.wmf"/></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29.bin"/><Relationship Id="rId4" Type="http://schemas.openxmlformats.org/officeDocument/2006/relationships/image" Target="../media/image20.wmf"/><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noFill/>
        </p:spPr>
        <p:txBody>
          <a:bodyPr wrap="square" rtlCol="0">
            <a:spAutoFit/>
          </a:bodyPr>
          <a:lstStyle/>
          <a:p>
            <a:pPr algn="just"/>
            <a:r>
              <a:rPr lang="en-IN" b="1" dirty="0" smtClean="0">
                <a:solidFill>
                  <a:srgbClr val="0000FF"/>
                </a:solidFill>
                <a:latin typeface="Times New Roman" pitchFamily="18" charset="0"/>
                <a:cs typeface="Times New Roman" pitchFamily="18" charset="0"/>
              </a:rPr>
              <a:t>EXAMPLE 1</a:t>
            </a:r>
            <a:r>
              <a:rPr lang="en-IN" dirty="0" smtClean="0">
                <a:solidFill>
                  <a:srgbClr val="0000FF"/>
                </a:solidFill>
                <a:latin typeface="Times New Roman" pitchFamily="18" charset="0"/>
                <a:cs typeface="Times New Roman" pitchFamily="18" charset="0"/>
              </a:rPr>
              <a:t>: Consider the problem of a simply supported beam under uniformly distributed load q</a:t>
            </a:r>
            <a:r>
              <a:rPr lang="en-IN" baseline="-25000" dirty="0" smtClean="0">
                <a:solidFill>
                  <a:srgbClr val="0000FF"/>
                </a:solidFill>
                <a:latin typeface="Times New Roman" pitchFamily="18" charset="0"/>
                <a:cs typeface="Times New Roman" pitchFamily="18" charset="0"/>
              </a:rPr>
              <a:t>0</a:t>
            </a:r>
            <a:r>
              <a:rPr lang="en-IN" dirty="0" smtClean="0">
                <a:solidFill>
                  <a:srgbClr val="0000FF"/>
                </a:solidFill>
                <a:latin typeface="Times New Roman" pitchFamily="18" charset="0"/>
                <a:cs typeface="Times New Roman" pitchFamily="18" charset="0"/>
              </a:rPr>
              <a:t> as shown in the figure. The governing differential equation is given by:</a:t>
            </a:r>
            <a:endParaRPr lang="en-IN" dirty="0">
              <a:solidFill>
                <a:srgbClr val="0000FF"/>
              </a:solidFill>
              <a:latin typeface="Times New Roman" pitchFamily="18" charset="0"/>
              <a:cs typeface="Times New Roman" pitchFamily="18" charset="0"/>
            </a:endParaRPr>
          </a:p>
        </p:txBody>
      </p:sp>
      <p:graphicFrame>
        <p:nvGraphicFramePr>
          <p:cNvPr id="22530" name="Object 2"/>
          <p:cNvGraphicFramePr>
            <a:graphicFrameLocks noChangeAspect="1"/>
          </p:cNvGraphicFramePr>
          <p:nvPr>
            <p:extLst>
              <p:ext uri="{D42A27DB-BD31-4B8C-83A1-F6EECF244321}">
                <p14:modId xmlns:p14="http://schemas.microsoft.com/office/powerpoint/2010/main" val="3769920777"/>
              </p:ext>
            </p:extLst>
          </p:nvPr>
        </p:nvGraphicFramePr>
        <p:xfrm>
          <a:off x="87313" y="533400"/>
          <a:ext cx="1779587" cy="762000"/>
        </p:xfrm>
        <a:graphic>
          <a:graphicData uri="http://schemas.openxmlformats.org/presentationml/2006/ole">
            <mc:AlternateContent xmlns:mc="http://schemas.openxmlformats.org/markup-compatibility/2006">
              <mc:Choice xmlns:v="urn:schemas-microsoft-com:vml" Requires="v">
                <p:oleObj spid="_x0000_s23225" name="Equation" r:id="rId3" imgW="977760" imgH="419040" progId="">
                  <p:embed/>
                </p:oleObj>
              </mc:Choice>
              <mc:Fallback>
                <p:oleObj name="Equation" r:id="rId3" imgW="977760" imgH="419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3" y="533400"/>
                        <a:ext cx="177958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531" name="Picture 3"/>
          <p:cNvPicPr>
            <a:picLocks noChangeAspect="1" noChangeArrowheads="1"/>
          </p:cNvPicPr>
          <p:nvPr/>
        </p:nvPicPr>
        <p:blipFill>
          <a:blip r:embed="rId5" cstate="print">
            <a:lum bright="-22000" contrast="64000"/>
          </a:blip>
          <a:srcRect/>
          <a:stretch>
            <a:fillRect/>
          </a:stretch>
        </p:blipFill>
        <p:spPr bwMode="auto">
          <a:xfrm rot="120000">
            <a:off x="5591810" y="609600"/>
            <a:ext cx="3517900" cy="1441450"/>
          </a:xfrm>
          <a:prstGeom prst="rect">
            <a:avLst/>
          </a:prstGeom>
          <a:noFill/>
          <a:ln w="9525">
            <a:noFill/>
            <a:miter lim="800000"/>
            <a:headEnd/>
            <a:tailEnd/>
          </a:ln>
          <a:effectLst/>
        </p:spPr>
      </p:pic>
      <p:sp>
        <p:nvSpPr>
          <p:cNvPr id="7" name="TextBox 6"/>
          <p:cNvSpPr txBox="1"/>
          <p:nvPr/>
        </p:nvSpPr>
        <p:spPr>
          <a:xfrm>
            <a:off x="1981200" y="762000"/>
            <a:ext cx="2667000" cy="369332"/>
          </a:xfrm>
          <a:prstGeom prst="rect">
            <a:avLst/>
          </a:prstGeom>
          <a:noFill/>
        </p:spPr>
        <p:txBody>
          <a:bodyPr wrap="square" rtlCol="0">
            <a:spAutoFit/>
          </a:bodyPr>
          <a:lstStyle/>
          <a:p>
            <a:r>
              <a:rPr lang="en-IN" dirty="0" smtClean="0">
                <a:solidFill>
                  <a:srgbClr val="0000FF"/>
                </a:solidFill>
                <a:latin typeface="Times New Roman" pitchFamily="18" charset="0"/>
                <a:cs typeface="Times New Roman" pitchFamily="18" charset="0"/>
              </a:rPr>
              <a:t>the boundary conditions :  </a:t>
            </a:r>
            <a:endParaRPr lang="en-IN" dirty="0">
              <a:solidFill>
                <a:srgbClr val="0000FF"/>
              </a:solidFill>
              <a:latin typeface="Times New Roman" pitchFamily="18" charset="0"/>
              <a:cs typeface="Times New Roman" pitchFamily="18" charset="0"/>
            </a:endParaRPr>
          </a:p>
        </p:txBody>
      </p:sp>
      <p:graphicFrame>
        <p:nvGraphicFramePr>
          <p:cNvPr id="22532" name="Object 4"/>
          <p:cNvGraphicFramePr>
            <a:graphicFrameLocks noChangeAspect="1"/>
          </p:cNvGraphicFramePr>
          <p:nvPr>
            <p:extLst>
              <p:ext uri="{D42A27DB-BD31-4B8C-83A1-F6EECF244321}">
                <p14:modId xmlns:p14="http://schemas.microsoft.com/office/powerpoint/2010/main" val="673411600"/>
              </p:ext>
            </p:extLst>
          </p:nvPr>
        </p:nvGraphicFramePr>
        <p:xfrm>
          <a:off x="838200" y="1131332"/>
          <a:ext cx="1984375" cy="785812"/>
        </p:xfrm>
        <a:graphic>
          <a:graphicData uri="http://schemas.openxmlformats.org/presentationml/2006/ole">
            <mc:AlternateContent xmlns:mc="http://schemas.openxmlformats.org/markup-compatibility/2006">
              <mc:Choice xmlns:v="urn:schemas-microsoft-com:vml" Requires="v">
                <p:oleObj spid="_x0000_s23226" name="Equation" r:id="rId6" imgW="1218960" imgH="482400" progId="">
                  <p:embed/>
                </p:oleObj>
              </mc:Choice>
              <mc:Fallback>
                <p:oleObj name="Equation" r:id="rId6" imgW="1218960" imgH="4824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131332"/>
                        <a:ext cx="198437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3204467667"/>
              </p:ext>
            </p:extLst>
          </p:nvPr>
        </p:nvGraphicFramePr>
        <p:xfrm>
          <a:off x="2971800" y="1119187"/>
          <a:ext cx="2046287" cy="785813"/>
        </p:xfrm>
        <a:graphic>
          <a:graphicData uri="http://schemas.openxmlformats.org/presentationml/2006/ole">
            <mc:AlternateContent xmlns:mc="http://schemas.openxmlformats.org/markup-compatibility/2006">
              <mc:Choice xmlns:v="urn:schemas-microsoft-com:vml" Requires="v">
                <p:oleObj spid="_x0000_s23227" name="Equation" r:id="rId8" imgW="1257120" imgH="482400" progId="">
                  <p:embed/>
                </p:oleObj>
              </mc:Choice>
              <mc:Fallback>
                <p:oleObj name="Equation" r:id="rId8" imgW="1257120" imgH="482400" progId="">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1119187"/>
                        <a:ext cx="2046287"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0" y="2188953"/>
            <a:ext cx="9144000" cy="369332"/>
          </a:xfrm>
          <a:prstGeom prst="rect">
            <a:avLst/>
          </a:prstGeom>
          <a:noFill/>
        </p:spPr>
        <p:txBody>
          <a:bodyPr wrap="square" rtlCol="0">
            <a:spAutoFit/>
          </a:bodyPr>
          <a:lstStyle/>
          <a:p>
            <a:pPr algn="just"/>
            <a:r>
              <a:rPr lang="en-IN" b="1" u="sng" dirty="0" smtClean="0">
                <a:latin typeface="Times New Roman" pitchFamily="18" charset="0"/>
                <a:cs typeface="Times New Roman" pitchFamily="18" charset="0"/>
              </a:rPr>
              <a:t>Step-1: (Assume the Trial Solution satisfying the boundary conditions)</a:t>
            </a:r>
            <a:endParaRPr lang="en-IN" b="1" u="sng" dirty="0">
              <a:latin typeface="Times New Roman" pitchFamily="18" charset="0"/>
              <a:cs typeface="Times New Roman" pitchFamily="18" charset="0"/>
            </a:endParaRPr>
          </a:p>
        </p:txBody>
      </p:sp>
      <p:sp>
        <p:nvSpPr>
          <p:cNvPr id="20" name="TextBox 19"/>
          <p:cNvSpPr txBox="1"/>
          <p:nvPr/>
        </p:nvSpPr>
        <p:spPr>
          <a:xfrm>
            <a:off x="0" y="1905000"/>
            <a:ext cx="9144000" cy="369332"/>
          </a:xfrm>
          <a:prstGeom prst="rect">
            <a:avLst/>
          </a:prstGeom>
          <a:noFill/>
        </p:spPr>
        <p:txBody>
          <a:bodyPr wrap="square" rtlCol="0">
            <a:spAutoFit/>
          </a:bodyPr>
          <a:lstStyle/>
          <a:p>
            <a:pPr algn="just"/>
            <a:r>
              <a:rPr lang="en-IN" b="1" u="sng" dirty="0" smtClean="0">
                <a:solidFill>
                  <a:srgbClr val="C00000"/>
                </a:solidFill>
                <a:latin typeface="Times New Roman" pitchFamily="18" charset="0"/>
                <a:cs typeface="Times New Roman" pitchFamily="18" charset="0"/>
              </a:rPr>
              <a:t>Solution through one-term trial solution:</a:t>
            </a:r>
            <a:endParaRPr lang="en-IN" b="1" u="sng" dirty="0">
              <a:solidFill>
                <a:srgbClr val="C00000"/>
              </a:solidFill>
              <a:latin typeface="Times New Roman" pitchFamily="18" charset="0"/>
              <a:cs typeface="Times New Roman" pitchFamily="18" charset="0"/>
            </a:endParaRPr>
          </a:p>
        </p:txBody>
      </p:sp>
      <p:sp>
        <p:nvSpPr>
          <p:cNvPr id="23" name="TextBox 22"/>
          <p:cNvSpPr txBox="1"/>
          <p:nvPr/>
        </p:nvSpPr>
        <p:spPr>
          <a:xfrm>
            <a:off x="0" y="2502932"/>
            <a:ext cx="9144000" cy="646331"/>
          </a:xfrm>
          <a:prstGeom prst="rect">
            <a:avLst/>
          </a:prstGeom>
          <a:noFill/>
        </p:spPr>
        <p:txBody>
          <a:bodyPr wrap="square" rtlCol="0">
            <a:spAutoFit/>
          </a:bodyPr>
          <a:lstStyle/>
          <a:p>
            <a:pPr algn="just">
              <a:buBlip>
                <a:blip r:embed="rId10"/>
              </a:buBlip>
            </a:pPr>
            <a:r>
              <a:rPr lang="en-IN" dirty="0" smtClean="0">
                <a:latin typeface="Times New Roman" pitchFamily="18" charset="0"/>
                <a:cs typeface="Times New Roman" pitchFamily="18" charset="0"/>
              </a:rPr>
              <a:t> As the Governing D.E is of </a:t>
            </a:r>
            <a:r>
              <a:rPr lang="en-IN" b="1" dirty="0" smtClean="0">
                <a:latin typeface="Times New Roman" pitchFamily="18" charset="0"/>
                <a:cs typeface="Times New Roman" pitchFamily="18" charset="0"/>
              </a:rPr>
              <a:t>order four</a:t>
            </a:r>
            <a:r>
              <a:rPr lang="en-IN" dirty="0" smtClean="0">
                <a:latin typeface="Times New Roman" pitchFamily="18" charset="0"/>
                <a:cs typeface="Times New Roman" pitchFamily="18" charset="0"/>
              </a:rPr>
              <a:t>, trial or guess solution for the above differential equation can be an </a:t>
            </a:r>
            <a:r>
              <a:rPr lang="en-IN" b="1" dirty="0" smtClean="0">
                <a:latin typeface="Times New Roman" pitchFamily="18" charset="0"/>
                <a:cs typeface="Times New Roman" pitchFamily="18" charset="0"/>
              </a:rPr>
              <a:t>algebraic</a:t>
            </a:r>
            <a:r>
              <a:rPr lang="en-IN" dirty="0" smtClean="0">
                <a:latin typeface="Times New Roman" pitchFamily="18" charset="0"/>
                <a:cs typeface="Times New Roman" pitchFamily="18" charset="0"/>
              </a:rPr>
              <a:t> trial solution of </a:t>
            </a:r>
            <a:r>
              <a:rPr lang="en-IN" b="1" dirty="0" smtClean="0">
                <a:latin typeface="Times New Roman" pitchFamily="18" charset="0"/>
                <a:cs typeface="Times New Roman" pitchFamily="18" charset="0"/>
              </a:rPr>
              <a:t>order four</a:t>
            </a:r>
            <a:r>
              <a:rPr lang="en-IN" dirty="0" smtClean="0">
                <a:latin typeface="Times New Roman" pitchFamily="18" charset="0"/>
                <a:cs typeface="Times New Roman" pitchFamily="18" charset="0"/>
              </a:rPr>
              <a:t>.</a:t>
            </a:r>
          </a:p>
        </p:txBody>
      </p:sp>
      <p:graphicFrame>
        <p:nvGraphicFramePr>
          <p:cNvPr id="24" name="Object 23"/>
          <p:cNvGraphicFramePr>
            <a:graphicFrameLocks noChangeAspect="1"/>
          </p:cNvGraphicFramePr>
          <p:nvPr>
            <p:extLst>
              <p:ext uri="{D42A27DB-BD31-4B8C-83A1-F6EECF244321}">
                <p14:modId xmlns:p14="http://schemas.microsoft.com/office/powerpoint/2010/main" val="2547027044"/>
              </p:ext>
            </p:extLst>
          </p:nvPr>
        </p:nvGraphicFramePr>
        <p:xfrm>
          <a:off x="2374900" y="3036332"/>
          <a:ext cx="4679950" cy="425450"/>
        </p:xfrm>
        <a:graphic>
          <a:graphicData uri="http://schemas.openxmlformats.org/presentationml/2006/ole">
            <mc:AlternateContent xmlns:mc="http://schemas.openxmlformats.org/markup-compatibility/2006">
              <mc:Choice xmlns:v="urn:schemas-microsoft-com:vml" Requires="v">
                <p:oleObj spid="_x0000_s23228" name="Equation" r:id="rId11" imgW="2654300" imgH="241300" progId="Equation.3">
                  <p:embed/>
                </p:oleObj>
              </mc:Choice>
              <mc:Fallback>
                <p:oleObj name="Equation" r:id="rId11" imgW="26543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4900" y="3036332"/>
                        <a:ext cx="46799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p:nvSpPr>
        <p:spPr>
          <a:xfrm>
            <a:off x="0" y="3352800"/>
            <a:ext cx="9144000" cy="369332"/>
          </a:xfrm>
          <a:prstGeom prst="rect">
            <a:avLst/>
          </a:prstGeom>
          <a:noFill/>
        </p:spPr>
        <p:txBody>
          <a:bodyPr wrap="square" rtlCol="0">
            <a:spAutoFit/>
          </a:bodyPr>
          <a:lstStyle/>
          <a:p>
            <a:pPr algn="just">
              <a:buBlip>
                <a:blip r:embed="rId10"/>
              </a:buBlip>
            </a:pPr>
            <a:r>
              <a:rPr lang="en-IN" dirty="0" smtClean="0">
                <a:latin typeface="Times New Roman" pitchFamily="18" charset="0"/>
                <a:cs typeface="Times New Roman" pitchFamily="18" charset="0"/>
              </a:rPr>
              <a:t> However, we may make the process simple by choosing trigonometric trial functions.</a:t>
            </a:r>
          </a:p>
        </p:txBody>
      </p:sp>
      <p:graphicFrame>
        <p:nvGraphicFramePr>
          <p:cNvPr id="2" name="Object 1"/>
          <p:cNvGraphicFramePr>
            <a:graphicFrameLocks noChangeAspect="1"/>
          </p:cNvGraphicFramePr>
          <p:nvPr>
            <p:extLst>
              <p:ext uri="{D42A27DB-BD31-4B8C-83A1-F6EECF244321}">
                <p14:modId xmlns:p14="http://schemas.microsoft.com/office/powerpoint/2010/main" val="2329817440"/>
              </p:ext>
            </p:extLst>
          </p:nvPr>
        </p:nvGraphicFramePr>
        <p:xfrm>
          <a:off x="3259138" y="3645932"/>
          <a:ext cx="2909887" cy="381000"/>
        </p:xfrm>
        <a:graphic>
          <a:graphicData uri="http://schemas.openxmlformats.org/presentationml/2006/ole">
            <mc:AlternateContent xmlns:mc="http://schemas.openxmlformats.org/markup-compatibility/2006">
              <mc:Choice xmlns:v="urn:schemas-microsoft-com:vml" Requires="v">
                <p:oleObj spid="_x0000_s23229" name="Equation" r:id="rId13" imgW="1651000" imgH="215900" progId="Equation.3">
                  <p:embed/>
                </p:oleObj>
              </mc:Choice>
              <mc:Fallback>
                <p:oleObj name="Equation" r:id="rId13" imgW="1651000" imgH="2159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59138" y="3645932"/>
                        <a:ext cx="29098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Box 25"/>
          <p:cNvSpPr txBox="1"/>
          <p:nvPr/>
        </p:nvSpPr>
        <p:spPr>
          <a:xfrm>
            <a:off x="0" y="3962400"/>
            <a:ext cx="9144000" cy="369332"/>
          </a:xfrm>
          <a:prstGeom prst="rect">
            <a:avLst/>
          </a:prstGeom>
          <a:noFill/>
        </p:spPr>
        <p:txBody>
          <a:bodyPr wrap="square" rtlCol="0">
            <a:spAutoFit/>
          </a:bodyPr>
          <a:lstStyle/>
          <a:p>
            <a:pPr algn="just">
              <a:buBlip>
                <a:blip r:embed="rId10"/>
              </a:buBlip>
            </a:pPr>
            <a:r>
              <a:rPr lang="en-IN" dirty="0" smtClean="0">
                <a:latin typeface="Times New Roman" pitchFamily="18" charset="0"/>
                <a:cs typeface="Times New Roman" pitchFamily="18" charset="0"/>
              </a:rPr>
              <a:t> As per our requirement this single parameter trial solution satisfies all the boundary conditions.</a:t>
            </a:r>
          </a:p>
        </p:txBody>
      </p:sp>
      <p:sp>
        <p:nvSpPr>
          <p:cNvPr id="27" name="TextBox 26"/>
          <p:cNvSpPr txBox="1"/>
          <p:nvPr/>
        </p:nvSpPr>
        <p:spPr>
          <a:xfrm>
            <a:off x="0" y="4255532"/>
            <a:ext cx="9144000" cy="369332"/>
          </a:xfrm>
          <a:prstGeom prst="rect">
            <a:avLst/>
          </a:prstGeom>
          <a:noFill/>
        </p:spPr>
        <p:txBody>
          <a:bodyPr wrap="square" rtlCol="0">
            <a:spAutoFit/>
          </a:bodyPr>
          <a:lstStyle/>
          <a:p>
            <a:pPr algn="just"/>
            <a:r>
              <a:rPr lang="en-IN" b="1" u="sng" dirty="0" smtClean="0">
                <a:latin typeface="Times New Roman" pitchFamily="18" charset="0"/>
                <a:cs typeface="Times New Roman" pitchFamily="18" charset="0"/>
              </a:rPr>
              <a:t>Step-2: (To find the Domain Residual)</a:t>
            </a:r>
            <a:endParaRPr lang="en-IN" b="1" u="sng" dirty="0">
              <a:latin typeface="Times New Roman" pitchFamily="18" charset="0"/>
              <a:cs typeface="Times New Roman" pitchFamily="18" charset="0"/>
            </a:endParaRPr>
          </a:p>
        </p:txBody>
      </p:sp>
      <p:sp>
        <p:nvSpPr>
          <p:cNvPr id="28" name="TextBox 27"/>
          <p:cNvSpPr txBox="1"/>
          <p:nvPr/>
        </p:nvSpPr>
        <p:spPr>
          <a:xfrm>
            <a:off x="0" y="4560332"/>
            <a:ext cx="9144000" cy="646331"/>
          </a:xfrm>
          <a:prstGeom prst="rect">
            <a:avLst/>
          </a:prstGeom>
          <a:noFill/>
        </p:spPr>
        <p:txBody>
          <a:bodyPr wrap="square" rtlCol="0">
            <a:spAutoFit/>
          </a:bodyPr>
          <a:lstStyle/>
          <a:p>
            <a:pPr algn="just">
              <a:buBlip>
                <a:blip r:embed="rId10"/>
              </a:buBlip>
            </a:pPr>
            <a:r>
              <a:rPr lang="en-IN" dirty="0" smtClean="0">
                <a:latin typeface="Times New Roman" pitchFamily="18" charset="0"/>
                <a:cs typeface="Times New Roman" pitchFamily="18" charset="0"/>
              </a:rPr>
              <a:t> Substituting the Trial solution into the governing differential equation will lead domain residual indicating the amount of error in the assumed Trial solution.	</a:t>
            </a:r>
            <a:endParaRPr lang="en-IN" dirty="0">
              <a:latin typeface="Times New Roman" pitchFamily="18" charset="0"/>
              <a:cs typeface="Times New Roman" pitchFamily="18" charset="0"/>
            </a:endParaRPr>
          </a:p>
        </p:txBody>
      </p:sp>
      <p:graphicFrame>
        <p:nvGraphicFramePr>
          <p:cNvPr id="29" name="Object 8"/>
          <p:cNvGraphicFramePr>
            <a:graphicFrameLocks noChangeAspect="1"/>
          </p:cNvGraphicFramePr>
          <p:nvPr>
            <p:extLst>
              <p:ext uri="{D42A27DB-BD31-4B8C-83A1-F6EECF244321}">
                <p14:modId xmlns:p14="http://schemas.microsoft.com/office/powerpoint/2010/main" val="426911204"/>
              </p:ext>
            </p:extLst>
          </p:nvPr>
        </p:nvGraphicFramePr>
        <p:xfrm>
          <a:off x="1323975" y="5126247"/>
          <a:ext cx="2125663" cy="762000"/>
        </p:xfrm>
        <a:graphic>
          <a:graphicData uri="http://schemas.openxmlformats.org/presentationml/2006/ole">
            <mc:AlternateContent xmlns:mc="http://schemas.openxmlformats.org/markup-compatibility/2006">
              <mc:Choice xmlns:v="urn:schemas-microsoft-com:vml" Requires="v">
                <p:oleObj spid="_x0000_s23230" name="Equation" r:id="rId15" imgW="1168200" imgH="419040" progId="">
                  <p:embed/>
                </p:oleObj>
              </mc:Choice>
              <mc:Fallback>
                <p:oleObj name="Equation" r:id="rId15" imgW="1168200" imgH="41904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3975" y="5126247"/>
                        <a:ext cx="21256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9"/>
          <p:cNvGraphicFramePr>
            <a:graphicFrameLocks noChangeAspect="1"/>
          </p:cNvGraphicFramePr>
          <p:nvPr>
            <p:extLst>
              <p:ext uri="{D42A27DB-BD31-4B8C-83A1-F6EECF244321}">
                <p14:modId xmlns:p14="http://schemas.microsoft.com/office/powerpoint/2010/main" val="2844849905"/>
              </p:ext>
            </p:extLst>
          </p:nvPr>
        </p:nvGraphicFramePr>
        <p:xfrm>
          <a:off x="3948113" y="5354847"/>
          <a:ext cx="2909887" cy="381000"/>
        </p:xfrm>
        <a:graphic>
          <a:graphicData uri="http://schemas.openxmlformats.org/presentationml/2006/ole">
            <mc:AlternateContent xmlns:mc="http://schemas.openxmlformats.org/markup-compatibility/2006">
              <mc:Choice xmlns:v="urn:schemas-microsoft-com:vml" Requires="v">
                <p:oleObj spid="_x0000_s23231" name="Equation" r:id="rId17" imgW="1650960" imgH="215640" progId="Equation.3">
                  <p:embed/>
                </p:oleObj>
              </mc:Choice>
              <mc:Fallback>
                <p:oleObj name="Equation" r:id="rId17" imgW="165096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8113" y="5354847"/>
                        <a:ext cx="290988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0"/>
          <p:cNvGraphicFramePr>
            <a:graphicFrameLocks noChangeAspect="1"/>
          </p:cNvGraphicFramePr>
          <p:nvPr>
            <p:extLst>
              <p:ext uri="{D42A27DB-BD31-4B8C-83A1-F6EECF244321}">
                <p14:modId xmlns:p14="http://schemas.microsoft.com/office/powerpoint/2010/main" val="2080218021"/>
              </p:ext>
            </p:extLst>
          </p:nvPr>
        </p:nvGraphicFramePr>
        <p:xfrm>
          <a:off x="1204912" y="5867400"/>
          <a:ext cx="2147888" cy="762000"/>
        </p:xfrm>
        <a:graphic>
          <a:graphicData uri="http://schemas.openxmlformats.org/presentationml/2006/ole">
            <mc:AlternateContent xmlns:mc="http://schemas.openxmlformats.org/markup-compatibility/2006">
              <mc:Choice xmlns:v="urn:schemas-microsoft-com:vml" Requires="v">
                <p:oleObj spid="_x0000_s23232" name="Equation" r:id="rId18" imgW="1180800" imgH="419040" progId="">
                  <p:embed/>
                </p:oleObj>
              </mc:Choice>
              <mc:Fallback>
                <p:oleObj name="Equation" r:id="rId18" imgW="1180800" imgH="41904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04912" y="5867400"/>
                        <a:ext cx="21478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3657600" y="6049118"/>
            <a:ext cx="51054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[As           is not the exact solution of the D.E]</a:t>
            </a:r>
            <a:endParaRPr lang="en-IN"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6520598"/>
              </p:ext>
            </p:extLst>
          </p:nvPr>
        </p:nvGraphicFramePr>
        <p:xfrm>
          <a:off x="4114800" y="6069648"/>
          <a:ext cx="582613" cy="373062"/>
        </p:xfrm>
        <a:graphic>
          <a:graphicData uri="http://schemas.openxmlformats.org/presentationml/2006/ole">
            <mc:AlternateContent xmlns:mc="http://schemas.openxmlformats.org/markup-compatibility/2006">
              <mc:Choice xmlns:v="urn:schemas-microsoft-com:vml" Requires="v">
                <p:oleObj spid="_x0000_s23233" name="Equation" r:id="rId20" imgW="317225" imgH="203024" progId="Equation.3">
                  <p:embed/>
                </p:oleObj>
              </mc:Choice>
              <mc:Fallback>
                <p:oleObj name="Equation" r:id="rId20" imgW="317225" imgH="203024"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14800" y="6069648"/>
                        <a:ext cx="58261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linds(horizontal)">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blinds(horizontal)">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blinds(horizontal)">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blinds(horizontal)">
                                      <p:cBhvr>
                                        <p:cTn id="7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20" grpId="0"/>
      <p:bldP spid="23" grpId="0"/>
      <p:bldP spid="25" grpId="0"/>
      <p:bldP spid="26" grpId="0"/>
      <p:bldP spid="27" grpId="0"/>
      <p:bldP spid="28"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extLst>
              <p:ext uri="{D42A27DB-BD31-4B8C-83A1-F6EECF244321}">
                <p14:modId xmlns:p14="http://schemas.microsoft.com/office/powerpoint/2010/main" val="730593728"/>
              </p:ext>
            </p:extLst>
          </p:nvPr>
        </p:nvGraphicFramePr>
        <p:xfrm>
          <a:off x="469899" y="76200"/>
          <a:ext cx="5473701" cy="762000"/>
        </p:xfrm>
        <a:graphic>
          <a:graphicData uri="http://schemas.openxmlformats.org/presentationml/2006/ole">
            <mc:AlternateContent xmlns:mc="http://schemas.openxmlformats.org/markup-compatibility/2006">
              <mc:Choice xmlns:v="urn:schemas-microsoft-com:vml" Requires="v">
                <p:oleObj spid="_x0000_s23907" name="Equation" r:id="rId3" imgW="3009600" imgH="419040" progId="">
                  <p:embed/>
                </p:oleObj>
              </mc:Choice>
              <mc:Fallback>
                <p:oleObj name="Equation" r:id="rId3" imgW="3009600" imgH="419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899" y="76200"/>
                        <a:ext cx="5473701"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extLst>
              <p:ext uri="{D42A27DB-BD31-4B8C-83A1-F6EECF244321}">
                <p14:modId xmlns:p14="http://schemas.microsoft.com/office/powerpoint/2010/main" val="641920183"/>
              </p:ext>
            </p:extLst>
          </p:nvPr>
        </p:nvGraphicFramePr>
        <p:xfrm>
          <a:off x="1409700" y="762000"/>
          <a:ext cx="3719513" cy="715963"/>
        </p:xfrm>
        <a:graphic>
          <a:graphicData uri="http://schemas.openxmlformats.org/presentationml/2006/ole">
            <mc:AlternateContent xmlns:mc="http://schemas.openxmlformats.org/markup-compatibility/2006">
              <mc:Choice xmlns:v="urn:schemas-microsoft-com:vml" Requires="v">
                <p:oleObj spid="_x0000_s23908" name="Equation" r:id="rId5" imgW="2044440" imgH="393480" progId="">
                  <p:embed/>
                </p:oleObj>
              </mc:Choice>
              <mc:Fallback>
                <p:oleObj name="Equation" r:id="rId5" imgW="2044440" imgH="3934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700" y="762000"/>
                        <a:ext cx="3719513"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0" y="1350485"/>
            <a:ext cx="9144000" cy="369332"/>
          </a:xfrm>
          <a:prstGeom prst="rect">
            <a:avLst/>
          </a:prstGeom>
          <a:noFill/>
        </p:spPr>
        <p:txBody>
          <a:bodyPr wrap="square" rtlCol="0">
            <a:spAutoFit/>
          </a:bodyPr>
          <a:lstStyle/>
          <a:p>
            <a:pPr algn="just"/>
            <a:r>
              <a:rPr lang="en-IN" b="1" u="sng" dirty="0" smtClean="0">
                <a:latin typeface="Times New Roman" pitchFamily="18" charset="0"/>
                <a:cs typeface="Times New Roman" pitchFamily="18" charset="0"/>
              </a:rPr>
              <a:t>Step-3: (To minimize the Domain Residual)</a:t>
            </a:r>
            <a:endParaRPr lang="en-IN" b="1" u="sng" dirty="0">
              <a:latin typeface="Times New Roman" pitchFamily="18" charset="0"/>
              <a:cs typeface="Times New Roman" pitchFamily="18" charset="0"/>
            </a:endParaRPr>
          </a:p>
        </p:txBody>
      </p:sp>
      <p:graphicFrame>
        <p:nvGraphicFramePr>
          <p:cNvPr id="23556" name="Object 4"/>
          <p:cNvGraphicFramePr>
            <a:graphicFrameLocks noChangeAspect="1"/>
          </p:cNvGraphicFramePr>
          <p:nvPr>
            <p:extLst>
              <p:ext uri="{D42A27DB-BD31-4B8C-83A1-F6EECF244321}">
                <p14:modId xmlns:p14="http://schemas.microsoft.com/office/powerpoint/2010/main" val="2329886271"/>
              </p:ext>
            </p:extLst>
          </p:nvPr>
        </p:nvGraphicFramePr>
        <p:xfrm>
          <a:off x="1504950" y="2318543"/>
          <a:ext cx="3833813" cy="715962"/>
        </p:xfrm>
        <a:graphic>
          <a:graphicData uri="http://schemas.openxmlformats.org/presentationml/2006/ole">
            <mc:AlternateContent xmlns:mc="http://schemas.openxmlformats.org/markup-compatibility/2006">
              <mc:Choice xmlns:v="urn:schemas-microsoft-com:vml" Requires="v">
                <p:oleObj spid="_x0000_s23909" name="Equation" r:id="rId7" imgW="2108160" imgH="393480" progId="">
                  <p:embed/>
                </p:oleObj>
              </mc:Choice>
              <mc:Fallback>
                <p:oleObj name="Equation" r:id="rId7" imgW="2108160" imgH="3934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4950" y="2318543"/>
                        <a:ext cx="3833813"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5"/>
          <p:cNvGraphicFramePr>
            <a:graphicFrameLocks noChangeAspect="1"/>
          </p:cNvGraphicFramePr>
          <p:nvPr>
            <p:extLst>
              <p:ext uri="{D42A27DB-BD31-4B8C-83A1-F6EECF244321}">
                <p14:modId xmlns:p14="http://schemas.microsoft.com/office/powerpoint/2010/main" val="1122749052"/>
              </p:ext>
            </p:extLst>
          </p:nvPr>
        </p:nvGraphicFramePr>
        <p:xfrm>
          <a:off x="1951038" y="2892265"/>
          <a:ext cx="2979737" cy="1062038"/>
        </p:xfrm>
        <a:graphic>
          <a:graphicData uri="http://schemas.openxmlformats.org/presentationml/2006/ole">
            <mc:AlternateContent xmlns:mc="http://schemas.openxmlformats.org/markup-compatibility/2006">
              <mc:Choice xmlns:v="urn:schemas-microsoft-com:vml" Requires="v">
                <p:oleObj spid="_x0000_s23910" name="Equation" r:id="rId9" imgW="1638000" imgH="583920" progId="">
                  <p:embed/>
                </p:oleObj>
              </mc:Choice>
              <mc:Fallback>
                <p:oleObj name="Equation" r:id="rId9" imgW="1638000" imgH="58392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1038" y="2892265"/>
                        <a:ext cx="2979737"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5410200" y="3110705"/>
            <a:ext cx="3352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(Which is a function of “</a:t>
            </a:r>
            <a:r>
              <a:rPr lang="en-IN" b="1" i="1" dirty="0" smtClean="0">
                <a:latin typeface="Times New Roman" pitchFamily="18" charset="0"/>
                <a:cs typeface="Times New Roman" pitchFamily="18" charset="0"/>
              </a:rPr>
              <a:t>x</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12" name="TextBox 11"/>
          <p:cNvSpPr txBox="1"/>
          <p:nvPr/>
        </p:nvSpPr>
        <p:spPr>
          <a:xfrm>
            <a:off x="0" y="3788885"/>
            <a:ext cx="9144000" cy="646331"/>
          </a:xfrm>
          <a:prstGeom prst="rect">
            <a:avLst/>
          </a:prstGeom>
          <a:noFill/>
        </p:spPr>
        <p:txBody>
          <a:bodyPr wrap="square" rtlCol="0">
            <a:spAutoFit/>
          </a:bodyPr>
          <a:lstStyle/>
          <a:p>
            <a:pPr algn="just">
              <a:buBlip>
                <a:blip r:embed="rId11"/>
              </a:buBlip>
            </a:pPr>
            <a:r>
              <a:rPr lang="en-IN" dirty="0" smtClean="0">
                <a:latin typeface="Times New Roman" pitchFamily="18" charset="0"/>
                <a:cs typeface="Times New Roman" pitchFamily="18" charset="0"/>
              </a:rPr>
              <a:t> As magnitude of the domain residual depends on the value of C</a:t>
            </a:r>
            <a:r>
              <a:rPr lang="en-IN" baseline="-25000" dirty="0" smtClean="0">
                <a:latin typeface="Times New Roman" pitchFamily="18" charset="0"/>
                <a:cs typeface="Times New Roman" pitchFamily="18" charset="0"/>
              </a:rPr>
              <a:t>1</a:t>
            </a:r>
            <a:r>
              <a:rPr lang="en-IN" dirty="0" smtClean="0">
                <a:latin typeface="Times New Roman" pitchFamily="18" charset="0"/>
                <a:cs typeface="Times New Roman" pitchFamily="18" charset="0"/>
              </a:rPr>
              <a:t> which is again a function of  “</a:t>
            </a:r>
            <a:r>
              <a:rPr lang="en-IN" b="1" i="1" dirty="0" smtClean="0">
                <a:latin typeface="Times New Roman" pitchFamily="18" charset="0"/>
                <a:cs typeface="Times New Roman" pitchFamily="18" charset="0"/>
              </a:rPr>
              <a:t>x</a:t>
            </a:r>
            <a:r>
              <a:rPr lang="en-IN" dirty="0" smtClean="0">
                <a:latin typeface="Times New Roman" pitchFamily="18" charset="0"/>
                <a:cs typeface="Times New Roman" pitchFamily="18" charset="0"/>
              </a:rPr>
              <a:t>’ so </a:t>
            </a:r>
            <a:r>
              <a:rPr lang="en-IN" b="1" dirty="0" smtClean="0">
                <a:latin typeface="Times New Roman" pitchFamily="18" charset="0"/>
                <a:cs typeface="Times New Roman" pitchFamily="18" charset="0"/>
              </a:rPr>
              <a:t>domain residual will be varying from point to point within the domain (0</a:t>
            </a:r>
            <a:r>
              <a:rPr lang="en-IN" b="1" dirty="0" smtClean="0">
                <a:latin typeface="Times New Roman"/>
                <a:cs typeface="Times New Roman"/>
              </a:rPr>
              <a:t>&lt; </a:t>
            </a:r>
            <a:r>
              <a:rPr lang="en-IN" b="1" i="1" dirty="0" smtClean="0">
                <a:latin typeface="Times New Roman"/>
                <a:cs typeface="Times New Roman"/>
              </a:rPr>
              <a:t>x</a:t>
            </a:r>
            <a:r>
              <a:rPr lang="en-IN" b="1" dirty="0" smtClean="0">
                <a:latin typeface="Times New Roman"/>
                <a:cs typeface="Times New Roman"/>
              </a:rPr>
              <a:t> &lt; L).</a:t>
            </a:r>
            <a:endParaRPr lang="en-IN" b="1" dirty="0" smtClean="0">
              <a:latin typeface="Times New Roman" pitchFamily="18" charset="0"/>
              <a:cs typeface="Times New Roman" pitchFamily="18" charset="0"/>
            </a:endParaRPr>
          </a:p>
        </p:txBody>
      </p:sp>
      <p:sp>
        <p:nvSpPr>
          <p:cNvPr id="17" name="TextBox 16"/>
          <p:cNvSpPr txBox="1"/>
          <p:nvPr/>
        </p:nvSpPr>
        <p:spPr>
          <a:xfrm>
            <a:off x="0" y="1600200"/>
            <a:ext cx="9144000" cy="923330"/>
          </a:xfrm>
          <a:prstGeom prst="rect">
            <a:avLst/>
          </a:prstGeom>
          <a:noFill/>
        </p:spPr>
        <p:txBody>
          <a:bodyPr wrap="square" rtlCol="0">
            <a:spAutoFit/>
          </a:bodyPr>
          <a:lstStyle/>
          <a:p>
            <a:pPr algn="just">
              <a:buBlip>
                <a:blip r:embed="rId11"/>
              </a:buBlip>
            </a:pPr>
            <a:r>
              <a:rPr lang="en-IN" dirty="0" smtClean="0">
                <a:latin typeface="Times New Roman" pitchFamily="18" charset="0"/>
                <a:cs typeface="Times New Roman" pitchFamily="18" charset="0"/>
              </a:rPr>
              <a:t> The Domain Residual indicates the error through out the domain (</a:t>
            </a:r>
            <a:r>
              <a:rPr lang="el-GR" dirty="0" smtClean="0">
                <a:latin typeface="Times New Roman" pitchFamily="18" charset="0"/>
                <a:cs typeface="Times New Roman" pitchFamily="18" charset="0"/>
              </a:rPr>
              <a:t>Ω</a:t>
            </a:r>
            <a:r>
              <a:rPr lang="en-IN" dirty="0" smtClean="0">
                <a:latin typeface="Times New Roman" pitchFamily="18" charset="0"/>
                <a:cs typeface="Times New Roman" pitchFamily="18" charset="0"/>
              </a:rPr>
              <a:t>) of the given differential equation. So in order to approximate the Trial Solution with the Exact Solution, the Domain Residual is tried to be minimized. </a:t>
            </a:r>
            <a:endParaRPr lang="en-IN" dirty="0">
              <a:latin typeface="Times New Roman" pitchFamily="18" charset="0"/>
              <a:cs typeface="Times New Roman" pitchFamily="18" charset="0"/>
            </a:endParaRPr>
          </a:p>
        </p:txBody>
      </p:sp>
      <p:sp>
        <p:nvSpPr>
          <p:cNvPr id="18" name="TextBox 17"/>
          <p:cNvSpPr txBox="1"/>
          <p:nvPr/>
        </p:nvSpPr>
        <p:spPr>
          <a:xfrm>
            <a:off x="0" y="4371439"/>
            <a:ext cx="9144000" cy="646331"/>
          </a:xfrm>
          <a:prstGeom prst="rect">
            <a:avLst/>
          </a:prstGeom>
          <a:noFill/>
        </p:spPr>
        <p:txBody>
          <a:bodyPr wrap="square" rtlCol="0">
            <a:spAutoFit/>
          </a:bodyPr>
          <a:lstStyle/>
          <a:p>
            <a:pPr algn="just">
              <a:buBlip>
                <a:blip r:embed="rId11"/>
              </a:buBlip>
            </a:pPr>
            <a:r>
              <a:rPr lang="en-IN" dirty="0" smtClean="0">
                <a:latin typeface="Times New Roman" pitchFamily="18" charset="0"/>
                <a:cs typeface="Times New Roman" pitchFamily="18" charset="0"/>
              </a:rPr>
              <a:t> So in this case we can not ensure the domain residual to become zero through out the domain, rather we will try to make it zero at some selected points.</a:t>
            </a:r>
            <a:endParaRPr lang="en-IN" b="1" dirty="0" smtClean="0">
              <a:latin typeface="Times New Roman" pitchFamily="18" charset="0"/>
              <a:cs typeface="Times New Roman" pitchFamily="18" charset="0"/>
            </a:endParaRPr>
          </a:p>
        </p:txBody>
      </p:sp>
      <p:sp>
        <p:nvSpPr>
          <p:cNvPr id="19" name="TextBox 18"/>
          <p:cNvSpPr txBox="1"/>
          <p:nvPr/>
        </p:nvSpPr>
        <p:spPr>
          <a:xfrm>
            <a:off x="0" y="4899660"/>
            <a:ext cx="9144000" cy="646331"/>
          </a:xfrm>
          <a:prstGeom prst="rect">
            <a:avLst/>
          </a:prstGeom>
          <a:noFill/>
        </p:spPr>
        <p:txBody>
          <a:bodyPr wrap="square" rtlCol="0">
            <a:spAutoFit/>
          </a:bodyPr>
          <a:lstStyle/>
          <a:p>
            <a:pPr algn="just">
              <a:buBlip>
                <a:blip r:embed="rId11"/>
              </a:buBlip>
            </a:pPr>
            <a:r>
              <a:rPr lang="en-IN" b="1" dirty="0" smtClean="0">
                <a:latin typeface="Times New Roman" pitchFamily="18" charset="0"/>
                <a:cs typeface="Times New Roman" pitchFamily="18" charset="0"/>
              </a:rPr>
              <a:t> The number of points in the domain about which the domain residual is to be made zero, are to be decided based on the number of unknown constants we have in the Trial Solution.</a:t>
            </a:r>
          </a:p>
        </p:txBody>
      </p:sp>
      <p:graphicFrame>
        <p:nvGraphicFramePr>
          <p:cNvPr id="2" name="Object 1"/>
          <p:cNvGraphicFramePr>
            <a:graphicFrameLocks noChangeAspect="1"/>
          </p:cNvGraphicFramePr>
          <p:nvPr>
            <p:extLst>
              <p:ext uri="{D42A27DB-BD31-4B8C-83A1-F6EECF244321}">
                <p14:modId xmlns:p14="http://schemas.microsoft.com/office/powerpoint/2010/main" val="832367654"/>
              </p:ext>
            </p:extLst>
          </p:nvPr>
        </p:nvGraphicFramePr>
        <p:xfrm>
          <a:off x="2209800" y="5562600"/>
          <a:ext cx="2909887" cy="381000"/>
        </p:xfrm>
        <a:graphic>
          <a:graphicData uri="http://schemas.openxmlformats.org/presentationml/2006/ole">
            <mc:AlternateContent xmlns:mc="http://schemas.openxmlformats.org/markup-compatibility/2006">
              <mc:Choice xmlns:v="urn:schemas-microsoft-com:vml" Requires="v">
                <p:oleObj spid="_x0000_s23911" name="Equation" r:id="rId12" imgW="1651000" imgH="215900" progId="Equation.3">
                  <p:embed/>
                </p:oleObj>
              </mc:Choice>
              <mc:Fallback>
                <p:oleObj name="Equation" r:id="rId12" imgW="1651000" imgH="2159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5562600"/>
                        <a:ext cx="29098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0" y="5844540"/>
            <a:ext cx="9144000" cy="646331"/>
          </a:xfrm>
          <a:prstGeom prst="rect">
            <a:avLst/>
          </a:prstGeom>
          <a:noFill/>
        </p:spPr>
        <p:txBody>
          <a:bodyPr wrap="square" rtlCol="0">
            <a:spAutoFit/>
          </a:bodyPr>
          <a:lstStyle/>
          <a:p>
            <a:pPr algn="just">
              <a:buBlip>
                <a:blip r:embed="rId11"/>
              </a:buBlip>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In the present Trial solution we have only one unknown constant (C</a:t>
            </a:r>
            <a:r>
              <a:rPr lang="en-IN" baseline="-25000" dirty="0" smtClean="0">
                <a:latin typeface="Times New Roman" pitchFamily="18" charset="0"/>
                <a:cs typeface="Times New Roman" pitchFamily="18" charset="0"/>
              </a:rPr>
              <a:t>1</a:t>
            </a:r>
            <a:r>
              <a:rPr lang="en-IN" dirty="0" smtClean="0">
                <a:latin typeface="Times New Roman" pitchFamily="18" charset="0"/>
                <a:cs typeface="Times New Roman" pitchFamily="18" charset="0"/>
              </a:rPr>
              <a:t>) ; hence in order to decide this constant we have to make the </a:t>
            </a:r>
            <a:r>
              <a:rPr lang="en-IN" b="1" i="1" dirty="0" smtClean="0">
                <a:latin typeface="Times New Roman" pitchFamily="18" charset="0"/>
                <a:cs typeface="Times New Roman" pitchFamily="18" charset="0"/>
              </a:rPr>
              <a:t>R</a:t>
            </a:r>
            <a:r>
              <a:rPr lang="en-IN" b="1" i="1" baseline="-25000" dirty="0" smtClean="0">
                <a:latin typeface="Times New Roman" pitchFamily="18" charset="0"/>
                <a:cs typeface="Times New Roman" pitchFamily="18" charset="0"/>
              </a:rPr>
              <a:t>d</a:t>
            </a:r>
            <a:r>
              <a:rPr lang="en-IN" baseline="-250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zero at any one point in the domain selectively. </a:t>
            </a:r>
            <a:endParaRPr lang="en-IN" b="1" dirty="0" smtClean="0">
              <a:latin typeface="Times New Roman" pitchFamily="18" charset="0"/>
              <a:cs typeface="Times New Roman" pitchFamily="18" charset="0"/>
            </a:endParaRPr>
          </a:p>
        </p:txBody>
      </p:sp>
      <p:sp>
        <p:nvSpPr>
          <p:cNvPr id="21" name="TextBox 20"/>
          <p:cNvSpPr txBox="1"/>
          <p:nvPr/>
        </p:nvSpPr>
        <p:spPr>
          <a:xfrm>
            <a:off x="0" y="6440269"/>
            <a:ext cx="9144000" cy="369332"/>
          </a:xfrm>
          <a:prstGeom prst="rect">
            <a:avLst/>
          </a:prstGeom>
          <a:noFill/>
        </p:spPr>
        <p:txBody>
          <a:bodyPr wrap="square" rtlCol="0">
            <a:spAutoFit/>
          </a:bodyPr>
          <a:lstStyle/>
          <a:p>
            <a:pPr algn="just">
              <a:buBlip>
                <a:blip r:embed="rId11"/>
              </a:buBlip>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This point can be any random point in the domain. </a:t>
            </a:r>
            <a:endParaRPr lang="en-IN" b="1"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linds(horizontal)">
                                      <p:cBhvr>
                                        <p:cTn id="12" dur="500"/>
                                        <p:tgtEl>
                                          <p:spTgt spid="235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556"/>
                                        </p:tgtEl>
                                        <p:attrNameLst>
                                          <p:attrName>style.visibility</p:attrName>
                                        </p:attrNameLst>
                                      </p:cBhvr>
                                      <p:to>
                                        <p:strVal val="visible"/>
                                      </p:to>
                                    </p:set>
                                    <p:animEffect transition="in" filter="blinds(horizontal)">
                                      <p:cBhvr>
                                        <p:cTn id="26" dur="500"/>
                                        <p:tgtEl>
                                          <p:spTgt spid="235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557"/>
                                        </p:tgtEl>
                                        <p:attrNameLst>
                                          <p:attrName>style.visibility</p:attrName>
                                        </p:attrNameLst>
                                      </p:cBhvr>
                                      <p:to>
                                        <p:strVal val="visible"/>
                                      </p:to>
                                    </p:set>
                                    <p:animEffect transition="in" filter="blinds(horizontal)">
                                      <p:cBhvr>
                                        <p:cTn id="31" dur="500"/>
                                        <p:tgtEl>
                                          <p:spTgt spid="2355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linds(horizontal)">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linds(horizontal)">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linds(horizontal)">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7" grpId="0"/>
      <p:bldP spid="18"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923330"/>
          </a:xfrm>
          <a:prstGeom prst="rect">
            <a:avLst/>
          </a:prstGeom>
          <a:noFill/>
        </p:spPr>
        <p:txBody>
          <a:bodyPr wrap="square" rtlCol="0">
            <a:spAutoFit/>
          </a:bodyPr>
          <a:lstStyle/>
          <a:p>
            <a:pPr algn="just">
              <a:buBlip>
                <a:blip r:embed="rId3"/>
              </a:buBlip>
            </a:pPr>
            <a:r>
              <a:rPr lang="en-IN" dirty="0" smtClean="0">
                <a:latin typeface="Times New Roman" pitchFamily="18" charset="0"/>
                <a:cs typeface="Times New Roman" pitchFamily="18" charset="0"/>
              </a:rPr>
              <a:t> This technique is called the </a:t>
            </a:r>
            <a:r>
              <a:rPr lang="en-IN" b="1" dirty="0" smtClean="0">
                <a:latin typeface="Times New Roman" pitchFamily="18" charset="0"/>
                <a:cs typeface="Times New Roman" pitchFamily="18" charset="0"/>
              </a:rPr>
              <a:t>Point Collocation Technique</a:t>
            </a:r>
            <a:r>
              <a:rPr lang="en-IN" dirty="0" smtClean="0">
                <a:latin typeface="Times New Roman" pitchFamily="18" charset="0"/>
                <a:cs typeface="Times New Roman" pitchFamily="18" charset="0"/>
              </a:rPr>
              <a:t> where in the residual (In general a function of “x’) is set to zero at chosen points within the domain. The number of points being equal to the number of coefficients in the trial function that needed to be determined. </a:t>
            </a:r>
          </a:p>
        </p:txBody>
      </p:sp>
      <p:sp>
        <p:nvSpPr>
          <p:cNvPr id="9" name="TextBox 8"/>
          <p:cNvSpPr txBox="1"/>
          <p:nvPr/>
        </p:nvSpPr>
        <p:spPr>
          <a:xfrm>
            <a:off x="0" y="838200"/>
            <a:ext cx="9144000" cy="646331"/>
          </a:xfrm>
          <a:prstGeom prst="rect">
            <a:avLst/>
          </a:prstGeom>
          <a:noFill/>
        </p:spPr>
        <p:txBody>
          <a:bodyPr wrap="square" rtlCol="0">
            <a:spAutoFit/>
          </a:bodyPr>
          <a:lstStyle/>
          <a:p>
            <a:pPr algn="just">
              <a:buBlip>
                <a:blip r:embed="rId3"/>
              </a:buBlip>
            </a:pPr>
            <a:r>
              <a:rPr lang="en-IN" dirty="0" smtClean="0">
                <a:latin typeface="Times New Roman" pitchFamily="18" charset="0"/>
                <a:cs typeface="Times New Roman" pitchFamily="18" charset="0"/>
              </a:rPr>
              <a:t> Let us make the domain residual to be zero at some specific locations within the domain and check the accuracy of the Trial Solution with respect to the Exact Solution.</a:t>
            </a:r>
          </a:p>
        </p:txBody>
      </p:sp>
      <p:sp>
        <p:nvSpPr>
          <p:cNvPr id="10" name="TextBox 9"/>
          <p:cNvSpPr txBox="1"/>
          <p:nvPr/>
        </p:nvSpPr>
        <p:spPr>
          <a:xfrm>
            <a:off x="0" y="1565910"/>
            <a:ext cx="9144000" cy="369332"/>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(i) R</a:t>
            </a:r>
            <a:r>
              <a:rPr lang="en-IN" b="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 0 at x = L/4:</a:t>
            </a:r>
            <a:endParaRPr lang="en-IN" b="1" dirty="0">
              <a:latin typeface="Times New Roman" pitchFamily="18" charset="0"/>
              <a:cs typeface="Times New Roman" pitchFamily="18" charset="0"/>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401339056"/>
              </p:ext>
            </p:extLst>
          </p:nvPr>
        </p:nvGraphicFramePr>
        <p:xfrm>
          <a:off x="2133600" y="1312975"/>
          <a:ext cx="6351588" cy="854075"/>
        </p:xfrm>
        <a:graphic>
          <a:graphicData uri="http://schemas.openxmlformats.org/presentationml/2006/ole">
            <mc:AlternateContent xmlns:mc="http://schemas.openxmlformats.org/markup-compatibility/2006">
              <mc:Choice xmlns:v="urn:schemas-microsoft-com:vml" Requires="v">
                <p:oleObj spid="_x0000_s31910" name="Equation" r:id="rId4" imgW="3492360" imgH="469800" progId="">
                  <p:embed/>
                </p:oleObj>
              </mc:Choice>
              <mc:Fallback>
                <p:oleObj name="Equation" r:id="rId4" imgW="3492360" imgH="469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312975"/>
                        <a:ext cx="6351588"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0" y="2057400"/>
            <a:ext cx="9144000" cy="369332"/>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So for making R</a:t>
            </a:r>
            <a:r>
              <a:rPr lang="en-IN" baseline="-25000" dirty="0" smtClean="0">
                <a:latin typeface="Times New Roman" pitchFamily="18" charset="0"/>
                <a:cs typeface="Times New Roman" pitchFamily="18" charset="0"/>
              </a:rPr>
              <a:t>d</a:t>
            </a:r>
            <a:r>
              <a:rPr lang="en-IN" dirty="0" smtClean="0">
                <a:latin typeface="Times New Roman" pitchFamily="18" charset="0"/>
                <a:cs typeface="Times New Roman" pitchFamily="18" charset="0"/>
              </a:rPr>
              <a:t> = 0 at x = L/4</a:t>
            </a:r>
          </a:p>
        </p:txBody>
      </p:sp>
      <p:graphicFrame>
        <p:nvGraphicFramePr>
          <p:cNvPr id="13" name="Object 3"/>
          <p:cNvGraphicFramePr>
            <a:graphicFrameLocks noChangeAspect="1"/>
          </p:cNvGraphicFramePr>
          <p:nvPr>
            <p:extLst>
              <p:ext uri="{D42A27DB-BD31-4B8C-83A1-F6EECF244321}">
                <p14:modId xmlns:p14="http://schemas.microsoft.com/office/powerpoint/2010/main" val="3546711647"/>
              </p:ext>
            </p:extLst>
          </p:nvPr>
        </p:nvGraphicFramePr>
        <p:xfrm>
          <a:off x="685800" y="2438400"/>
          <a:ext cx="2774950" cy="762000"/>
        </p:xfrm>
        <a:graphic>
          <a:graphicData uri="http://schemas.openxmlformats.org/presentationml/2006/ole">
            <mc:AlternateContent xmlns:mc="http://schemas.openxmlformats.org/markup-compatibility/2006">
              <mc:Choice xmlns:v="urn:schemas-microsoft-com:vml" Requires="v">
                <p:oleObj spid="_x0000_s31911" name="Equation" r:id="rId6" imgW="1574640" imgH="431640" progId="">
                  <p:embed/>
                </p:oleObj>
              </mc:Choice>
              <mc:Fallback>
                <p:oleObj name="Equation" r:id="rId6" imgW="1574640" imgH="4316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438400"/>
                        <a:ext cx="27749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2238676198"/>
              </p:ext>
            </p:extLst>
          </p:nvPr>
        </p:nvGraphicFramePr>
        <p:xfrm>
          <a:off x="3962400" y="2590800"/>
          <a:ext cx="2863850" cy="461962"/>
        </p:xfrm>
        <a:graphic>
          <a:graphicData uri="http://schemas.openxmlformats.org/presentationml/2006/ole">
            <mc:AlternateContent xmlns:mc="http://schemas.openxmlformats.org/markup-compatibility/2006">
              <mc:Choice xmlns:v="urn:schemas-microsoft-com:vml" Requires="v">
                <p:oleObj spid="_x0000_s31912" name="Equation" r:id="rId8" imgW="1574640" imgH="253800" progId="">
                  <p:embed/>
                </p:oleObj>
              </mc:Choice>
              <mc:Fallback>
                <p:oleObj name="Equation" r:id="rId8" imgW="1574640" imgH="2538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2590800"/>
                        <a:ext cx="286385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0" y="3364230"/>
            <a:ext cx="9144000" cy="369332"/>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(ii) R</a:t>
            </a:r>
            <a:r>
              <a:rPr lang="en-IN" b="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 0 at x = L/2:</a:t>
            </a:r>
            <a:endParaRPr lang="en-IN" b="1" dirty="0">
              <a:latin typeface="Times New Roman" pitchFamily="18" charset="0"/>
              <a:cs typeface="Times New Roman" pitchFamily="18" charset="0"/>
            </a:endParaRPr>
          </a:p>
        </p:txBody>
      </p:sp>
      <p:graphicFrame>
        <p:nvGraphicFramePr>
          <p:cNvPr id="16" name="Object 5"/>
          <p:cNvGraphicFramePr>
            <a:graphicFrameLocks noChangeAspect="1"/>
          </p:cNvGraphicFramePr>
          <p:nvPr>
            <p:extLst>
              <p:ext uri="{D42A27DB-BD31-4B8C-83A1-F6EECF244321}">
                <p14:modId xmlns:p14="http://schemas.microsoft.com/office/powerpoint/2010/main" val="2936803538"/>
              </p:ext>
            </p:extLst>
          </p:nvPr>
        </p:nvGraphicFramePr>
        <p:xfrm>
          <a:off x="2362200" y="3133765"/>
          <a:ext cx="6119813" cy="830262"/>
        </p:xfrm>
        <a:graphic>
          <a:graphicData uri="http://schemas.openxmlformats.org/presentationml/2006/ole">
            <mc:AlternateContent xmlns:mc="http://schemas.openxmlformats.org/markup-compatibility/2006">
              <mc:Choice xmlns:v="urn:schemas-microsoft-com:vml" Requires="v">
                <p:oleObj spid="_x0000_s31913" name="Equation" r:id="rId10" imgW="3365280" imgH="457200" progId="">
                  <p:embed/>
                </p:oleObj>
              </mc:Choice>
              <mc:Fallback>
                <p:oleObj name="Equation" r:id="rId10" imgW="3365280" imgH="4572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3133765"/>
                        <a:ext cx="6119813"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11430" y="3790950"/>
            <a:ext cx="9144000" cy="369332"/>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So for making R</a:t>
            </a:r>
            <a:r>
              <a:rPr lang="en-IN" baseline="-25000" dirty="0" smtClean="0">
                <a:latin typeface="Times New Roman" pitchFamily="18" charset="0"/>
                <a:cs typeface="Times New Roman" pitchFamily="18" charset="0"/>
              </a:rPr>
              <a:t>d</a:t>
            </a:r>
            <a:r>
              <a:rPr lang="en-IN" dirty="0" smtClean="0">
                <a:latin typeface="Times New Roman" pitchFamily="18" charset="0"/>
                <a:cs typeface="Times New Roman" pitchFamily="18" charset="0"/>
              </a:rPr>
              <a:t> = 0 at x = L/2</a:t>
            </a:r>
          </a:p>
        </p:txBody>
      </p:sp>
      <p:graphicFrame>
        <p:nvGraphicFramePr>
          <p:cNvPr id="18" name="Object 6"/>
          <p:cNvGraphicFramePr>
            <a:graphicFrameLocks noChangeAspect="1"/>
          </p:cNvGraphicFramePr>
          <p:nvPr>
            <p:extLst>
              <p:ext uri="{D42A27DB-BD31-4B8C-83A1-F6EECF244321}">
                <p14:modId xmlns:p14="http://schemas.microsoft.com/office/powerpoint/2010/main" val="220573547"/>
              </p:ext>
            </p:extLst>
          </p:nvPr>
        </p:nvGraphicFramePr>
        <p:xfrm>
          <a:off x="808038" y="4062413"/>
          <a:ext cx="2528887" cy="738187"/>
        </p:xfrm>
        <a:graphic>
          <a:graphicData uri="http://schemas.openxmlformats.org/presentationml/2006/ole">
            <mc:AlternateContent xmlns:mc="http://schemas.openxmlformats.org/markup-compatibility/2006">
              <mc:Choice xmlns:v="urn:schemas-microsoft-com:vml" Requires="v">
                <p:oleObj spid="_x0000_s31914" name="Equation" r:id="rId12" imgW="1434960" imgH="419040" progId="">
                  <p:embed/>
                </p:oleObj>
              </mc:Choice>
              <mc:Fallback>
                <p:oleObj name="Equation" r:id="rId12" imgW="1434960" imgH="41904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8038" y="4062413"/>
                        <a:ext cx="2528887"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3625186844"/>
              </p:ext>
            </p:extLst>
          </p:nvPr>
        </p:nvGraphicFramePr>
        <p:xfrm>
          <a:off x="3962400" y="4267200"/>
          <a:ext cx="2517775" cy="415925"/>
        </p:xfrm>
        <a:graphic>
          <a:graphicData uri="http://schemas.openxmlformats.org/presentationml/2006/ole">
            <mc:AlternateContent xmlns:mc="http://schemas.openxmlformats.org/markup-compatibility/2006">
              <mc:Choice xmlns:v="urn:schemas-microsoft-com:vml" Requires="v">
                <p:oleObj spid="_x0000_s31915" name="Equation" r:id="rId14" imgW="1384200" imgH="228600" progId="">
                  <p:embed/>
                </p:oleObj>
              </mc:Choice>
              <mc:Fallback>
                <p:oleObj name="Equation" r:id="rId14" imgW="1384200" imgH="22860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2400" y="4267200"/>
                        <a:ext cx="25177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0" y="4912955"/>
            <a:ext cx="9144000" cy="369332"/>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(iii) R</a:t>
            </a:r>
            <a:r>
              <a:rPr lang="en-IN" b="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 0 at x = L/3</a:t>
            </a:r>
            <a:endParaRPr lang="en-IN" b="1" dirty="0">
              <a:latin typeface="Times New Roman" pitchFamily="18" charset="0"/>
              <a:cs typeface="Times New Roman" pitchFamily="18" charset="0"/>
            </a:endParaRPr>
          </a:p>
        </p:txBody>
      </p:sp>
      <p:graphicFrame>
        <p:nvGraphicFramePr>
          <p:cNvPr id="21" name="Object 8"/>
          <p:cNvGraphicFramePr>
            <a:graphicFrameLocks noChangeAspect="1"/>
          </p:cNvGraphicFramePr>
          <p:nvPr>
            <p:extLst>
              <p:ext uri="{D42A27DB-BD31-4B8C-83A1-F6EECF244321}">
                <p14:modId xmlns:p14="http://schemas.microsoft.com/office/powerpoint/2010/main" val="1481300722"/>
              </p:ext>
            </p:extLst>
          </p:nvPr>
        </p:nvGraphicFramePr>
        <p:xfrm>
          <a:off x="2286000" y="4682490"/>
          <a:ext cx="6419850" cy="830262"/>
        </p:xfrm>
        <a:graphic>
          <a:graphicData uri="http://schemas.openxmlformats.org/presentationml/2006/ole">
            <mc:AlternateContent xmlns:mc="http://schemas.openxmlformats.org/markup-compatibility/2006">
              <mc:Choice xmlns:v="urn:schemas-microsoft-com:vml" Requires="v">
                <p:oleObj spid="_x0000_s31916" name="Equation" r:id="rId16" imgW="3530520" imgH="457200" progId="">
                  <p:embed/>
                </p:oleObj>
              </mc:Choice>
              <mc:Fallback>
                <p:oleObj name="Equation" r:id="rId16" imgW="3530520" imgH="45720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0" y="4682490"/>
                        <a:ext cx="6419850"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0" y="5486400"/>
            <a:ext cx="9144000" cy="369332"/>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So for making R</a:t>
            </a:r>
            <a:r>
              <a:rPr lang="en-IN" baseline="-25000" dirty="0" smtClean="0">
                <a:latin typeface="Times New Roman" pitchFamily="18" charset="0"/>
                <a:cs typeface="Times New Roman" pitchFamily="18" charset="0"/>
              </a:rPr>
              <a:t>d</a:t>
            </a:r>
            <a:r>
              <a:rPr lang="en-IN" dirty="0" smtClean="0">
                <a:latin typeface="Times New Roman" pitchFamily="18" charset="0"/>
                <a:cs typeface="Times New Roman" pitchFamily="18" charset="0"/>
              </a:rPr>
              <a:t> = 0 at x = L/3</a:t>
            </a:r>
          </a:p>
        </p:txBody>
      </p:sp>
      <p:graphicFrame>
        <p:nvGraphicFramePr>
          <p:cNvPr id="23" name="Object 9"/>
          <p:cNvGraphicFramePr>
            <a:graphicFrameLocks noChangeAspect="1"/>
          </p:cNvGraphicFramePr>
          <p:nvPr>
            <p:extLst>
              <p:ext uri="{D42A27DB-BD31-4B8C-83A1-F6EECF244321}">
                <p14:modId xmlns:p14="http://schemas.microsoft.com/office/powerpoint/2010/main" val="8088630"/>
              </p:ext>
            </p:extLst>
          </p:nvPr>
        </p:nvGraphicFramePr>
        <p:xfrm>
          <a:off x="681038" y="6019800"/>
          <a:ext cx="2843212" cy="782638"/>
        </p:xfrm>
        <a:graphic>
          <a:graphicData uri="http://schemas.openxmlformats.org/presentationml/2006/ole">
            <mc:AlternateContent xmlns:mc="http://schemas.openxmlformats.org/markup-compatibility/2006">
              <mc:Choice xmlns:v="urn:schemas-microsoft-com:vml" Requires="v">
                <p:oleObj spid="_x0000_s31917" name="Equation" r:id="rId18" imgW="1612800" imgH="444240" progId="">
                  <p:embed/>
                </p:oleObj>
              </mc:Choice>
              <mc:Fallback>
                <p:oleObj name="Equation" r:id="rId18" imgW="1612800" imgH="44424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1038" y="6019800"/>
                        <a:ext cx="2843212"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0"/>
          <p:cNvGraphicFramePr>
            <a:graphicFrameLocks noChangeAspect="1"/>
          </p:cNvGraphicFramePr>
          <p:nvPr>
            <p:extLst>
              <p:ext uri="{D42A27DB-BD31-4B8C-83A1-F6EECF244321}">
                <p14:modId xmlns:p14="http://schemas.microsoft.com/office/powerpoint/2010/main" val="2441133152"/>
              </p:ext>
            </p:extLst>
          </p:nvPr>
        </p:nvGraphicFramePr>
        <p:xfrm>
          <a:off x="4038600" y="6019800"/>
          <a:ext cx="2933700" cy="762000"/>
        </p:xfrm>
        <a:graphic>
          <a:graphicData uri="http://schemas.openxmlformats.org/presentationml/2006/ole">
            <mc:AlternateContent xmlns:mc="http://schemas.openxmlformats.org/markup-compatibility/2006">
              <mc:Choice xmlns:v="urn:schemas-microsoft-com:vml" Requires="v">
                <p:oleObj spid="_x0000_s31918" name="Equation" r:id="rId20" imgW="1612800" imgH="419040" progId="">
                  <p:embed/>
                </p:oleObj>
              </mc:Choice>
              <mc:Fallback>
                <p:oleObj name="Equation" r:id="rId20" imgW="1612800" imgH="41904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38600" y="6019800"/>
                        <a:ext cx="29337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2111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linds(horizontal)">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linds(horizontal)">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blinds(horizontal)">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blinds(horizontal)">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blinds(horizontal)">
                                      <p:cBhvr>
                                        <p:cTn id="8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p:bldP spid="15" grpId="0"/>
      <p:bldP spid="17" grpId="0"/>
      <p:bldP spid="20"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a:noFill/>
        </p:spPr>
        <p:txBody>
          <a:bodyPr wrap="square" rtlCol="0">
            <a:spAutoFit/>
          </a:bodyPr>
          <a:lstStyle/>
          <a:p>
            <a:pPr algn="just">
              <a:buBlip>
                <a:blip r:embed="rId3"/>
              </a:buBlip>
            </a:pPr>
            <a:r>
              <a:rPr lang="en-IN" dirty="0" smtClean="0">
                <a:latin typeface="Times New Roman" pitchFamily="18" charset="0"/>
                <a:cs typeface="Times New Roman" pitchFamily="18" charset="0"/>
              </a:rPr>
              <a:t> Let us now compare the deformation results </a:t>
            </a:r>
            <a:r>
              <a:rPr lang="en-IN" b="1" dirty="0" smtClean="0">
                <a:latin typeface="Times New Roman" pitchFamily="18" charset="0"/>
                <a:cs typeface="Times New Roman" pitchFamily="18" charset="0"/>
              </a:rPr>
              <a:t>(</a:t>
            </a:r>
            <a:r>
              <a:rPr lang="en-IN" b="1" i="1" dirty="0" smtClean="0">
                <a:latin typeface="Times New Roman" pitchFamily="18" charset="0"/>
                <a:cs typeface="Times New Roman" pitchFamily="18" charset="0"/>
              </a:rPr>
              <a:t>v</a:t>
            </a:r>
            <a:r>
              <a:rPr lang="en-IN" b="1" dirty="0" smtClean="0">
                <a:latin typeface="Times New Roman" pitchFamily="18" charset="0"/>
                <a:cs typeface="Times New Roman" pitchFamily="18" charset="0"/>
              </a:rPr>
              <a:t> (</a:t>
            </a:r>
            <a:r>
              <a:rPr lang="en-IN" b="1" i="1" dirty="0" smtClean="0">
                <a:latin typeface="Times New Roman" pitchFamily="18" charset="0"/>
                <a:cs typeface="Times New Roman" pitchFamily="18" charset="0"/>
              </a:rPr>
              <a:t>x</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obtained by the different Trial Solutions obtained by making the domain residual to vanish at specific points within the domain (</a:t>
            </a:r>
            <a:r>
              <a:rPr lang="en-IN" i="1" dirty="0" smtClean="0">
                <a:latin typeface="Times New Roman" pitchFamily="18" charset="0"/>
                <a:cs typeface="Times New Roman" pitchFamily="18" charset="0"/>
              </a:rPr>
              <a:t>x</a:t>
            </a:r>
            <a:r>
              <a:rPr lang="en-IN" dirty="0" smtClean="0">
                <a:latin typeface="Times New Roman" pitchFamily="18" charset="0"/>
                <a:cs typeface="Times New Roman" pitchFamily="18" charset="0"/>
              </a:rPr>
              <a:t> = L/4, L/2, L/3), with respect to the Exact Solution.</a:t>
            </a:r>
          </a:p>
        </p:txBody>
      </p:sp>
      <p:graphicFrame>
        <p:nvGraphicFramePr>
          <p:cNvPr id="25602" name="Object 2"/>
          <p:cNvGraphicFramePr>
            <a:graphicFrameLocks noChangeAspect="1"/>
          </p:cNvGraphicFramePr>
          <p:nvPr>
            <p:extLst>
              <p:ext uri="{D42A27DB-BD31-4B8C-83A1-F6EECF244321}">
                <p14:modId xmlns:p14="http://schemas.microsoft.com/office/powerpoint/2010/main" val="3114228049"/>
              </p:ext>
            </p:extLst>
          </p:nvPr>
        </p:nvGraphicFramePr>
        <p:xfrm>
          <a:off x="381000" y="990600"/>
          <a:ext cx="3132138" cy="695325"/>
        </p:xfrm>
        <a:graphic>
          <a:graphicData uri="http://schemas.openxmlformats.org/presentationml/2006/ole">
            <mc:AlternateContent xmlns:mc="http://schemas.openxmlformats.org/markup-compatibility/2006">
              <mc:Choice xmlns:v="urn:schemas-microsoft-com:vml" Requires="v">
                <p:oleObj spid="_x0000_s25934" name="Equation" r:id="rId4" imgW="1777680" imgH="393480" progId="">
                  <p:embed/>
                </p:oleObj>
              </mc:Choice>
              <mc:Fallback>
                <p:oleObj name="Equation" r:id="rId4" imgW="1777680" imgH="3934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90600"/>
                        <a:ext cx="3132138"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H="1">
            <a:off x="3810000" y="1371600"/>
            <a:ext cx="15240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86328" y="1176970"/>
            <a:ext cx="2081272"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Exact Solution</a:t>
            </a:r>
            <a:endParaRPr lang="en-IN" b="1" dirty="0">
              <a:latin typeface="Times New Roman" pitchFamily="18" charset="0"/>
              <a:cs typeface="Times New Roman" pitchFamily="18" charset="0"/>
            </a:endParaRPr>
          </a:p>
        </p:txBody>
      </p:sp>
      <p:graphicFrame>
        <p:nvGraphicFramePr>
          <p:cNvPr id="25603" name="Object 3"/>
          <p:cNvGraphicFramePr>
            <a:graphicFrameLocks noChangeAspect="1"/>
          </p:cNvGraphicFramePr>
          <p:nvPr>
            <p:extLst>
              <p:ext uri="{D42A27DB-BD31-4B8C-83A1-F6EECF244321}">
                <p14:modId xmlns:p14="http://schemas.microsoft.com/office/powerpoint/2010/main" val="3648692724"/>
              </p:ext>
            </p:extLst>
          </p:nvPr>
        </p:nvGraphicFramePr>
        <p:xfrm>
          <a:off x="366713" y="1752600"/>
          <a:ext cx="2528887" cy="738188"/>
        </p:xfrm>
        <a:graphic>
          <a:graphicData uri="http://schemas.openxmlformats.org/presentationml/2006/ole">
            <mc:AlternateContent xmlns:mc="http://schemas.openxmlformats.org/markup-compatibility/2006">
              <mc:Choice xmlns:v="urn:schemas-microsoft-com:vml" Requires="v">
                <p:oleObj spid="_x0000_s25935" name="Equation" r:id="rId6" imgW="1434960" imgH="419040" progId="">
                  <p:embed/>
                </p:oleObj>
              </mc:Choice>
              <mc:Fallback>
                <p:oleObj name="Equation" r:id="rId6" imgW="1434960" imgH="4190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13" y="1752600"/>
                        <a:ext cx="25288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Arrow Connector 13"/>
          <p:cNvCxnSpPr/>
          <p:nvPr/>
        </p:nvCxnSpPr>
        <p:spPr>
          <a:xfrm flipH="1">
            <a:off x="2971800" y="2133600"/>
            <a:ext cx="15240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3864" y="1948800"/>
            <a:ext cx="45720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Trial Solution by making R</a:t>
            </a:r>
            <a:r>
              <a:rPr lang="en-IN" b="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 0 at x = L/2</a:t>
            </a:r>
            <a:endParaRPr lang="en-IN" b="1" dirty="0">
              <a:latin typeface="Times New Roman" pitchFamily="18" charset="0"/>
              <a:cs typeface="Times New Roman" pitchFamily="18" charset="0"/>
            </a:endParaRPr>
          </a:p>
        </p:txBody>
      </p:sp>
      <p:graphicFrame>
        <p:nvGraphicFramePr>
          <p:cNvPr id="25604" name="Object 4"/>
          <p:cNvGraphicFramePr>
            <a:graphicFrameLocks noChangeAspect="1"/>
          </p:cNvGraphicFramePr>
          <p:nvPr>
            <p:extLst>
              <p:ext uri="{D42A27DB-BD31-4B8C-83A1-F6EECF244321}">
                <p14:modId xmlns:p14="http://schemas.microsoft.com/office/powerpoint/2010/main" val="687864925"/>
              </p:ext>
            </p:extLst>
          </p:nvPr>
        </p:nvGraphicFramePr>
        <p:xfrm>
          <a:off x="381000" y="2590800"/>
          <a:ext cx="2843212" cy="782638"/>
        </p:xfrm>
        <a:graphic>
          <a:graphicData uri="http://schemas.openxmlformats.org/presentationml/2006/ole">
            <mc:AlternateContent xmlns:mc="http://schemas.openxmlformats.org/markup-compatibility/2006">
              <mc:Choice xmlns:v="urn:schemas-microsoft-com:vml" Requires="v">
                <p:oleObj spid="_x0000_s25936" name="Equation" r:id="rId8" imgW="1612800" imgH="444240" progId="">
                  <p:embed/>
                </p:oleObj>
              </mc:Choice>
              <mc:Fallback>
                <p:oleObj name="Equation" r:id="rId8" imgW="1612800" imgH="44424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2590800"/>
                        <a:ext cx="2843212"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Straight Arrow Connector 16"/>
          <p:cNvCxnSpPr/>
          <p:nvPr/>
        </p:nvCxnSpPr>
        <p:spPr>
          <a:xfrm flipH="1">
            <a:off x="3212336" y="2971800"/>
            <a:ext cx="15240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24400" y="2787000"/>
            <a:ext cx="45720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Trial Solution by making R</a:t>
            </a:r>
            <a:r>
              <a:rPr lang="en-IN" b="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 0 at x = L/3</a:t>
            </a:r>
            <a:endParaRPr lang="en-IN" b="1" dirty="0">
              <a:latin typeface="Times New Roman" pitchFamily="18" charset="0"/>
              <a:cs typeface="Times New Roman" pitchFamily="18" charset="0"/>
            </a:endParaRPr>
          </a:p>
        </p:txBody>
      </p:sp>
      <p:graphicFrame>
        <p:nvGraphicFramePr>
          <p:cNvPr id="25605" name="Object 5"/>
          <p:cNvGraphicFramePr>
            <a:graphicFrameLocks noChangeAspect="1"/>
          </p:cNvGraphicFramePr>
          <p:nvPr>
            <p:extLst>
              <p:ext uri="{D42A27DB-BD31-4B8C-83A1-F6EECF244321}">
                <p14:modId xmlns:p14="http://schemas.microsoft.com/office/powerpoint/2010/main" val="2826940921"/>
              </p:ext>
            </p:extLst>
          </p:nvPr>
        </p:nvGraphicFramePr>
        <p:xfrm>
          <a:off x="457200" y="3352800"/>
          <a:ext cx="2774950" cy="762000"/>
        </p:xfrm>
        <a:graphic>
          <a:graphicData uri="http://schemas.openxmlformats.org/presentationml/2006/ole">
            <mc:AlternateContent xmlns:mc="http://schemas.openxmlformats.org/markup-compatibility/2006">
              <mc:Choice xmlns:v="urn:schemas-microsoft-com:vml" Requires="v">
                <p:oleObj spid="_x0000_s25937" name="Equation" r:id="rId10" imgW="1574640" imgH="431640" progId="">
                  <p:embed/>
                </p:oleObj>
              </mc:Choice>
              <mc:Fallback>
                <p:oleObj name="Equation" r:id="rId10" imgW="1574640" imgH="43164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3352800"/>
                        <a:ext cx="27749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Straight Arrow Connector 19"/>
          <p:cNvCxnSpPr/>
          <p:nvPr/>
        </p:nvCxnSpPr>
        <p:spPr>
          <a:xfrm flipH="1">
            <a:off x="3243549" y="3755834"/>
            <a:ext cx="15240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55613" y="3571034"/>
            <a:ext cx="45720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Trial Solution by making R</a:t>
            </a:r>
            <a:r>
              <a:rPr lang="en-IN" b="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 0 at x = L/4</a:t>
            </a:r>
            <a:endParaRPr lang="en-IN" b="1" dirty="0">
              <a:latin typeface="Times New Roman" pitchFamily="18" charset="0"/>
              <a:cs typeface="Times New Roman" pitchFamily="18" charset="0"/>
            </a:endParaRPr>
          </a:p>
        </p:txBody>
      </p:sp>
      <p:sp>
        <p:nvSpPr>
          <p:cNvPr id="22" name="TextBox 21"/>
          <p:cNvSpPr txBox="1"/>
          <p:nvPr/>
        </p:nvSpPr>
        <p:spPr>
          <a:xfrm>
            <a:off x="0" y="4114800"/>
            <a:ext cx="9144000" cy="1477328"/>
          </a:xfrm>
          <a:prstGeom prst="rect">
            <a:avLst/>
          </a:prstGeom>
          <a:noFill/>
        </p:spPr>
        <p:txBody>
          <a:bodyPr wrap="square" rtlCol="0">
            <a:spAutoFit/>
          </a:bodyPr>
          <a:lstStyle/>
          <a:p>
            <a:pPr algn="just">
              <a:buBlip>
                <a:blip r:embed="rId3"/>
              </a:buBlip>
            </a:pPr>
            <a:r>
              <a:rPr lang="en-IN" dirty="0" smtClean="0">
                <a:latin typeface="Times New Roman" pitchFamily="18" charset="0"/>
                <a:cs typeface="Times New Roman" pitchFamily="18" charset="0"/>
              </a:rPr>
              <a:t> Let us compare the results for  a specific case where:</a:t>
            </a:r>
          </a:p>
          <a:p>
            <a:pPr algn="just"/>
            <a:r>
              <a:rPr lang="en-IN" dirty="0" smtClean="0">
                <a:latin typeface="Times New Roman" pitchFamily="18" charset="0"/>
                <a:cs typeface="Times New Roman" pitchFamily="18" charset="0"/>
              </a:rPr>
              <a:t>               The uniformly distributed load = q</a:t>
            </a:r>
            <a:r>
              <a:rPr lang="en-IN" baseline="-25000" dirty="0" smtClean="0">
                <a:latin typeface="Times New Roman" pitchFamily="18" charset="0"/>
                <a:cs typeface="Times New Roman" pitchFamily="18" charset="0"/>
              </a:rPr>
              <a:t>0</a:t>
            </a:r>
            <a:r>
              <a:rPr lang="en-IN" dirty="0" smtClean="0">
                <a:latin typeface="Times New Roman" pitchFamily="18" charset="0"/>
                <a:cs typeface="Times New Roman" pitchFamily="18" charset="0"/>
              </a:rPr>
              <a:t> = 1000 N/mm</a:t>
            </a:r>
          </a:p>
          <a:p>
            <a:pPr algn="just"/>
            <a:r>
              <a:rPr lang="en-IN" dirty="0" smtClean="0">
                <a:latin typeface="Times New Roman" pitchFamily="18" charset="0"/>
                <a:cs typeface="Times New Roman" pitchFamily="18" charset="0"/>
              </a:rPr>
              <a:t>	Young’s Modulus of  Elasticity = E = 200,000 MPa</a:t>
            </a:r>
          </a:p>
          <a:p>
            <a:pPr algn="just"/>
            <a:r>
              <a:rPr lang="en-IN" dirty="0" smtClean="0">
                <a:latin typeface="Times New Roman" pitchFamily="18" charset="0"/>
                <a:cs typeface="Times New Roman" pitchFamily="18" charset="0"/>
              </a:rPr>
              <a:t>	Moment of Inertia of the beam CS = I = 4 x 10</a:t>
            </a:r>
            <a:r>
              <a:rPr lang="en-IN" baseline="30000" dirty="0" smtClean="0">
                <a:latin typeface="Times New Roman" pitchFamily="18" charset="0"/>
                <a:cs typeface="Times New Roman" pitchFamily="18" charset="0"/>
              </a:rPr>
              <a:t>6</a:t>
            </a:r>
            <a:r>
              <a:rPr lang="en-IN" dirty="0" smtClean="0">
                <a:latin typeface="Times New Roman" pitchFamily="18" charset="0"/>
                <a:cs typeface="Times New Roman" pitchFamily="18" charset="0"/>
              </a:rPr>
              <a:t> mm</a:t>
            </a:r>
            <a:r>
              <a:rPr lang="en-IN" baseline="30000" dirty="0" smtClean="0">
                <a:latin typeface="Times New Roman" pitchFamily="18" charset="0"/>
                <a:cs typeface="Times New Roman" pitchFamily="18" charset="0"/>
              </a:rPr>
              <a:t>4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Length of the beam = L = 1000 mm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linds(horizontal)">
                                      <p:cBhvr>
                                        <p:cTn id="12" dur="500"/>
                                        <p:tgtEl>
                                          <p:spTgt spid="25602"/>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5603"/>
                                        </p:tgtEl>
                                        <p:attrNameLst>
                                          <p:attrName>style.visibility</p:attrName>
                                        </p:attrNameLst>
                                      </p:cBhvr>
                                      <p:to>
                                        <p:strVal val="visible"/>
                                      </p:to>
                                    </p:set>
                                    <p:animEffect transition="in" filter="checkerboard(across)">
                                      <p:cBhvr>
                                        <p:cTn id="23" dur="500"/>
                                        <p:tgtEl>
                                          <p:spTgt spid="25603"/>
                                        </p:tgtEl>
                                      </p:cBhvr>
                                    </p:animEffect>
                                  </p:childTnLst>
                                </p:cTn>
                              </p:par>
                              <p:par>
                                <p:cTn id="24" presetID="5" presetClass="entr" presetSubtype="1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heckerboard(across)">
                                      <p:cBhvr>
                                        <p:cTn id="26" dur="500"/>
                                        <p:tgtEl>
                                          <p:spTgt spid="14"/>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heckerboard(across)">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25604"/>
                                        </p:tgtEl>
                                        <p:attrNameLst>
                                          <p:attrName>style.visibility</p:attrName>
                                        </p:attrNameLst>
                                      </p:cBhvr>
                                      <p:to>
                                        <p:strVal val="visible"/>
                                      </p:to>
                                    </p:set>
                                    <p:animEffect transition="in" filter="diamond(in)">
                                      <p:cBhvr>
                                        <p:cTn id="34" dur="2000"/>
                                        <p:tgtEl>
                                          <p:spTgt spid="25604"/>
                                        </p:tgtEl>
                                      </p:cBhvr>
                                    </p:animEffect>
                                  </p:childTnLst>
                                </p:cTn>
                              </p:par>
                              <p:par>
                                <p:cTn id="35" presetID="8" presetClass="entr" presetSubtype="16"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amond(in)">
                                      <p:cBhvr>
                                        <p:cTn id="37" dur="2000"/>
                                        <p:tgtEl>
                                          <p:spTgt spid="17"/>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amond(in)">
                                      <p:cBhvr>
                                        <p:cTn id="40" dur="20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25605"/>
                                        </p:tgtEl>
                                        <p:attrNameLst>
                                          <p:attrName>style.visibility</p:attrName>
                                        </p:attrNameLst>
                                      </p:cBhvr>
                                      <p:to>
                                        <p:strVal val="visible"/>
                                      </p:to>
                                    </p:set>
                                    <p:animEffect transition="in" filter="diamond(in)">
                                      <p:cBhvr>
                                        <p:cTn id="45" dur="2000"/>
                                        <p:tgtEl>
                                          <p:spTgt spid="25605"/>
                                        </p:tgtEl>
                                      </p:cBhvr>
                                    </p:animEffect>
                                  </p:childTnLst>
                                </p:cTn>
                              </p:par>
                              <p:par>
                                <p:cTn id="46" presetID="8" presetClass="entr" presetSubtype="16"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amond(in)">
                                      <p:cBhvr>
                                        <p:cTn id="48" dur="2000"/>
                                        <p:tgtEl>
                                          <p:spTgt spid="20"/>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amond(in)">
                                      <p:cBhvr>
                                        <p:cTn id="51" dur="20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linds(horizontal)">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8"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44680214"/>
              </p:ext>
            </p:extLst>
          </p:nvPr>
        </p:nvGraphicFramePr>
        <p:xfrm>
          <a:off x="0" y="0"/>
          <a:ext cx="9038760" cy="565753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362200" y="4876800"/>
            <a:ext cx="46482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Normalized axis location on the beam (</a:t>
            </a:r>
            <a:r>
              <a:rPr lang="en-IN" b="1" i="1" dirty="0" smtClean="0">
                <a:latin typeface="Times New Roman" pitchFamily="18" charset="0"/>
                <a:cs typeface="Times New Roman" pitchFamily="18" charset="0"/>
              </a:rPr>
              <a:t>x/L</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6" name="TextBox 5"/>
          <p:cNvSpPr txBox="1"/>
          <p:nvPr/>
        </p:nvSpPr>
        <p:spPr>
          <a:xfrm rot="-5400000">
            <a:off x="-269617" y="726817"/>
            <a:ext cx="1822967"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Deflection (</a:t>
            </a:r>
            <a:r>
              <a:rPr lang="en-IN" b="1" i="1" dirty="0" smtClean="0">
                <a:latin typeface="Times New Roman" pitchFamily="18" charset="0"/>
                <a:cs typeface="Times New Roman" pitchFamily="18" charset="0"/>
              </a:rPr>
              <a:t>v</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7" name="TextBox 6"/>
          <p:cNvSpPr txBox="1"/>
          <p:nvPr/>
        </p:nvSpPr>
        <p:spPr>
          <a:xfrm>
            <a:off x="0" y="5562600"/>
            <a:ext cx="9144000" cy="369332"/>
          </a:xfrm>
          <a:prstGeom prst="rect">
            <a:avLst/>
          </a:prstGeom>
          <a:noFill/>
        </p:spPr>
        <p:txBody>
          <a:bodyPr wrap="square" rtlCol="0">
            <a:spAutoFit/>
          </a:bodyPr>
          <a:lstStyle/>
          <a:p>
            <a:pPr algn="just">
              <a:buBlip>
                <a:blip r:embed="rId3"/>
              </a:buBlip>
            </a:pPr>
            <a:r>
              <a:rPr lang="en-IN" dirty="0" smtClean="0">
                <a:latin typeface="Times New Roman" pitchFamily="18" charset="0"/>
                <a:cs typeface="Times New Roman" pitchFamily="18" charset="0"/>
              </a:rPr>
              <a:t> It may be noted that each of the Trial solution deviates appreciably from the exact solution. </a:t>
            </a:r>
          </a:p>
        </p:txBody>
      </p:sp>
      <p:sp>
        <p:nvSpPr>
          <p:cNvPr id="8" name="TextBox 7"/>
          <p:cNvSpPr txBox="1"/>
          <p:nvPr/>
        </p:nvSpPr>
        <p:spPr>
          <a:xfrm>
            <a:off x="0" y="5943600"/>
            <a:ext cx="9144000" cy="646331"/>
          </a:xfrm>
          <a:prstGeom prst="rect">
            <a:avLst/>
          </a:prstGeom>
          <a:noFill/>
        </p:spPr>
        <p:txBody>
          <a:bodyPr wrap="square" rtlCol="0">
            <a:spAutoFit/>
          </a:bodyPr>
          <a:lstStyle/>
          <a:p>
            <a:pPr algn="just">
              <a:buBlip>
                <a:blip r:embed="rId3"/>
              </a:buBlip>
            </a:pPr>
            <a:r>
              <a:rPr lang="en-IN" dirty="0" smtClean="0">
                <a:latin typeface="Times New Roman" pitchFamily="18" charset="0"/>
                <a:cs typeface="Times New Roman" pitchFamily="18" charset="0"/>
              </a:rPr>
              <a:t> In a similar manner the Residual results obtained for different Trail Solutions may also be compared with respect to each other.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76200" y="109251"/>
          <a:ext cx="2517775" cy="415925"/>
        </p:xfrm>
        <a:graphic>
          <a:graphicData uri="http://schemas.openxmlformats.org/presentationml/2006/ole">
            <mc:AlternateContent xmlns:mc="http://schemas.openxmlformats.org/markup-compatibility/2006">
              <mc:Choice xmlns:v="urn:schemas-microsoft-com:vml" Requires="v">
                <p:oleObj spid="_x0000_s26875" name="Equation" r:id="rId3" imgW="1384200" imgH="228600" progId="">
                  <p:embed/>
                </p:oleObj>
              </mc:Choice>
              <mc:Fallback>
                <p:oleObj name="Equation" r:id="rId3" imgW="138420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9251"/>
                        <a:ext cx="25177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Straight Arrow Connector 4"/>
          <p:cNvCxnSpPr/>
          <p:nvPr/>
        </p:nvCxnSpPr>
        <p:spPr>
          <a:xfrm flipH="1">
            <a:off x="2743200" y="337200"/>
            <a:ext cx="15240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657600" y="152400"/>
            <a:ext cx="5398264" cy="338554"/>
          </a:xfrm>
          <a:prstGeom prst="rect">
            <a:avLst/>
          </a:prstGeom>
          <a:solidFill>
            <a:schemeClr val="bg1"/>
          </a:solidFill>
        </p:spPr>
        <p:txBody>
          <a:bodyPr wrap="square" rtlCol="0">
            <a:spAutoFit/>
          </a:bodyPr>
          <a:lstStyle/>
          <a:p>
            <a:r>
              <a:rPr lang="en-IN" sz="1600" b="1" dirty="0" smtClean="0">
                <a:latin typeface="Times New Roman" pitchFamily="18" charset="0"/>
                <a:cs typeface="Times New Roman" pitchFamily="18" charset="0"/>
              </a:rPr>
              <a:t>For Trial Solution obtained by making R</a:t>
            </a:r>
            <a:r>
              <a:rPr lang="en-IN" sz="1600" b="1" baseline="-25000" dirty="0" smtClean="0">
                <a:latin typeface="Times New Roman" pitchFamily="18" charset="0"/>
                <a:cs typeface="Times New Roman" pitchFamily="18" charset="0"/>
              </a:rPr>
              <a:t>d</a:t>
            </a:r>
            <a:r>
              <a:rPr lang="en-IN" sz="1600" b="1" dirty="0" smtClean="0">
                <a:latin typeface="Times New Roman" pitchFamily="18" charset="0"/>
                <a:cs typeface="Times New Roman" pitchFamily="18" charset="0"/>
              </a:rPr>
              <a:t> = 0 at x = L/2</a:t>
            </a:r>
            <a:endParaRPr lang="en-IN" sz="1600" b="1" dirty="0">
              <a:latin typeface="Times New Roman" pitchFamily="18" charset="0"/>
              <a:cs typeface="Times New Roman" pitchFamily="18" charset="0"/>
            </a:endParaRPr>
          </a:p>
        </p:txBody>
      </p:sp>
      <p:graphicFrame>
        <p:nvGraphicFramePr>
          <p:cNvPr id="26627" name="Object 3"/>
          <p:cNvGraphicFramePr>
            <a:graphicFrameLocks noChangeAspect="1"/>
          </p:cNvGraphicFramePr>
          <p:nvPr/>
        </p:nvGraphicFramePr>
        <p:xfrm>
          <a:off x="76200" y="533400"/>
          <a:ext cx="2933700" cy="762000"/>
        </p:xfrm>
        <a:graphic>
          <a:graphicData uri="http://schemas.openxmlformats.org/presentationml/2006/ole">
            <mc:AlternateContent xmlns:mc="http://schemas.openxmlformats.org/markup-compatibility/2006">
              <mc:Choice xmlns:v="urn:schemas-microsoft-com:vml" Requires="v">
                <p:oleObj spid="_x0000_s26876" name="Equation" r:id="rId5" imgW="1612800" imgH="419040" progId="">
                  <p:embed/>
                </p:oleObj>
              </mc:Choice>
              <mc:Fallback>
                <p:oleObj name="Equation" r:id="rId5" imgW="1612800" imgH="419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33400"/>
                        <a:ext cx="29337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Arrow Connector 7"/>
          <p:cNvCxnSpPr/>
          <p:nvPr/>
        </p:nvCxnSpPr>
        <p:spPr>
          <a:xfrm flipH="1">
            <a:off x="3101247" y="905221"/>
            <a:ext cx="15240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10847" y="720421"/>
            <a:ext cx="5398264" cy="338554"/>
          </a:xfrm>
          <a:prstGeom prst="rect">
            <a:avLst/>
          </a:prstGeom>
          <a:solidFill>
            <a:schemeClr val="bg1"/>
          </a:solidFill>
        </p:spPr>
        <p:txBody>
          <a:bodyPr wrap="square" rtlCol="0">
            <a:spAutoFit/>
          </a:bodyPr>
          <a:lstStyle/>
          <a:p>
            <a:r>
              <a:rPr lang="en-IN" sz="1600" b="1" dirty="0" smtClean="0">
                <a:latin typeface="Times New Roman" pitchFamily="18" charset="0"/>
                <a:cs typeface="Times New Roman" pitchFamily="18" charset="0"/>
              </a:rPr>
              <a:t>For Trial Solution obtained by making R</a:t>
            </a:r>
            <a:r>
              <a:rPr lang="en-IN" sz="1600" b="1" baseline="-25000" dirty="0" smtClean="0">
                <a:latin typeface="Times New Roman" pitchFamily="18" charset="0"/>
                <a:cs typeface="Times New Roman" pitchFamily="18" charset="0"/>
              </a:rPr>
              <a:t>d</a:t>
            </a:r>
            <a:r>
              <a:rPr lang="en-IN" sz="1600" b="1" dirty="0" smtClean="0">
                <a:latin typeface="Times New Roman" pitchFamily="18" charset="0"/>
                <a:cs typeface="Times New Roman" pitchFamily="18" charset="0"/>
              </a:rPr>
              <a:t> = 0 at x = L/3</a:t>
            </a:r>
            <a:endParaRPr lang="en-IN" sz="1600" b="1" dirty="0">
              <a:latin typeface="Times New Roman" pitchFamily="18" charset="0"/>
              <a:cs typeface="Times New Roman" pitchFamily="18" charset="0"/>
            </a:endParaRPr>
          </a:p>
        </p:txBody>
      </p:sp>
      <p:graphicFrame>
        <p:nvGraphicFramePr>
          <p:cNvPr id="26628" name="Object 4"/>
          <p:cNvGraphicFramePr>
            <a:graphicFrameLocks noChangeAspect="1"/>
          </p:cNvGraphicFramePr>
          <p:nvPr/>
        </p:nvGraphicFramePr>
        <p:xfrm>
          <a:off x="76200" y="1295400"/>
          <a:ext cx="2863850" cy="461962"/>
        </p:xfrm>
        <a:graphic>
          <a:graphicData uri="http://schemas.openxmlformats.org/presentationml/2006/ole">
            <mc:AlternateContent xmlns:mc="http://schemas.openxmlformats.org/markup-compatibility/2006">
              <mc:Choice xmlns:v="urn:schemas-microsoft-com:vml" Requires="v">
                <p:oleObj spid="_x0000_s26877" name="Equation" r:id="rId7" imgW="1574640" imgH="253800" progId="">
                  <p:embed/>
                </p:oleObj>
              </mc:Choice>
              <mc:Fallback>
                <p:oleObj name="Equation" r:id="rId7" imgW="1574640" imgH="2538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295400"/>
                        <a:ext cx="286385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flipH="1">
            <a:off x="3081970" y="1568068"/>
            <a:ext cx="15240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91570" y="1383268"/>
            <a:ext cx="5398264" cy="338554"/>
          </a:xfrm>
          <a:prstGeom prst="rect">
            <a:avLst/>
          </a:prstGeom>
          <a:solidFill>
            <a:schemeClr val="bg1"/>
          </a:solidFill>
        </p:spPr>
        <p:txBody>
          <a:bodyPr wrap="square" rtlCol="0">
            <a:spAutoFit/>
          </a:bodyPr>
          <a:lstStyle/>
          <a:p>
            <a:r>
              <a:rPr lang="en-IN" sz="1600" b="1" dirty="0" smtClean="0">
                <a:latin typeface="Times New Roman" pitchFamily="18" charset="0"/>
                <a:cs typeface="Times New Roman" pitchFamily="18" charset="0"/>
              </a:rPr>
              <a:t>For Trial Solution obtained by making R</a:t>
            </a:r>
            <a:r>
              <a:rPr lang="en-IN" sz="1600" b="1" baseline="-25000" dirty="0" smtClean="0">
                <a:latin typeface="Times New Roman" pitchFamily="18" charset="0"/>
                <a:cs typeface="Times New Roman" pitchFamily="18" charset="0"/>
              </a:rPr>
              <a:t>d</a:t>
            </a:r>
            <a:r>
              <a:rPr lang="en-IN" sz="1600" b="1" dirty="0" smtClean="0">
                <a:latin typeface="Times New Roman" pitchFamily="18" charset="0"/>
                <a:cs typeface="Times New Roman" pitchFamily="18" charset="0"/>
              </a:rPr>
              <a:t> = 0 at x = L/4</a:t>
            </a:r>
            <a:endParaRPr lang="en-IN" sz="1600" b="1" dirty="0">
              <a:latin typeface="Times New Roman" pitchFamily="18" charset="0"/>
              <a:cs typeface="Times New Roman" pitchFamily="18" charset="0"/>
            </a:endParaRPr>
          </a:p>
        </p:txBody>
      </p:sp>
      <p:graphicFrame>
        <p:nvGraphicFramePr>
          <p:cNvPr id="13" name="Chart 12"/>
          <p:cNvGraphicFramePr>
            <a:graphicFrameLocks noGrp="1"/>
          </p:cNvGraphicFramePr>
          <p:nvPr>
            <p:extLst>
              <p:ext uri="{D42A27DB-BD31-4B8C-83A1-F6EECF244321}">
                <p14:modId xmlns:p14="http://schemas.microsoft.com/office/powerpoint/2010/main" val="3738039995"/>
              </p:ext>
            </p:extLst>
          </p:nvPr>
        </p:nvGraphicFramePr>
        <p:xfrm>
          <a:off x="1066800" y="1828800"/>
          <a:ext cx="6934200" cy="4648200"/>
        </p:xfrm>
        <a:graphic>
          <a:graphicData uri="http://schemas.openxmlformats.org/drawingml/2006/chart">
            <c:chart xmlns:c="http://schemas.openxmlformats.org/drawingml/2006/chart" xmlns:r="http://schemas.openxmlformats.org/officeDocument/2006/relationships" r:id="rId9"/>
          </a:graphicData>
        </a:graphic>
      </p:graphicFrame>
      <p:sp>
        <p:nvSpPr>
          <p:cNvPr id="14" name="TextBox 13"/>
          <p:cNvSpPr txBox="1"/>
          <p:nvPr/>
        </p:nvSpPr>
        <p:spPr>
          <a:xfrm>
            <a:off x="2362200" y="6031468"/>
            <a:ext cx="4648200"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Normalized axis location on the beam (</a:t>
            </a:r>
            <a:r>
              <a:rPr lang="en-IN" b="1" i="1" dirty="0" smtClean="0">
                <a:latin typeface="Times New Roman" pitchFamily="18" charset="0"/>
                <a:cs typeface="Times New Roman" pitchFamily="18" charset="0"/>
              </a:rPr>
              <a:t>x/L</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15" name="TextBox 14"/>
          <p:cNvSpPr txBox="1"/>
          <p:nvPr/>
        </p:nvSpPr>
        <p:spPr>
          <a:xfrm rot="16200000">
            <a:off x="69710" y="3218558"/>
            <a:ext cx="1822967"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Residual (</a:t>
            </a:r>
            <a:r>
              <a:rPr lang="en-IN" b="1" i="1" dirty="0" smtClean="0">
                <a:latin typeface="Times New Roman" pitchFamily="18" charset="0"/>
                <a:cs typeface="Times New Roman" pitchFamily="18" charset="0"/>
              </a:rPr>
              <a:t>R</a:t>
            </a:r>
            <a:r>
              <a:rPr lang="en-IN" b="1" i="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6626"/>
                                        </p:tgtEl>
                                        <p:attrNameLst>
                                          <p:attrName>style.visibility</p:attrName>
                                        </p:attrNameLst>
                                      </p:cBhvr>
                                      <p:to>
                                        <p:strVal val="visible"/>
                                      </p:to>
                                    </p:set>
                                    <p:animEffect transition="in" filter="blinds(horizontal)">
                                      <p:cBhvr>
                                        <p:cTn id="10" dur="500"/>
                                        <p:tgtEl>
                                          <p:spTgt spid="266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linds(horizontal)">
                                      <p:cBhvr>
                                        <p:cTn id="18" dur="500"/>
                                        <p:tgtEl>
                                          <p:spTgt spid="26627"/>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6628"/>
                                        </p:tgtEl>
                                        <p:attrNameLst>
                                          <p:attrName>style.visibility</p:attrName>
                                        </p:attrNameLst>
                                      </p:cBhvr>
                                      <p:to>
                                        <p:strVal val="visible"/>
                                      </p:to>
                                    </p:set>
                                    <p:animEffect transition="in" filter="blinds(horizontal)">
                                      <p:cBhvr>
                                        <p:cTn id="29" dur="500"/>
                                        <p:tgtEl>
                                          <p:spTgt spid="26628"/>
                                        </p:tgtEl>
                                      </p:cBhvr>
                                    </p:animEffect>
                                  </p:childTnLst>
                                </p:cTn>
                              </p:par>
                              <p:par>
                                <p:cTn id="30" presetID="3"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Graphic spid="13" grpId="0">
        <p:bldAsOne/>
      </p:bldGraphic>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8038</TotalTime>
  <Words>740</Words>
  <Application>Microsoft Office PowerPoint</Application>
  <PresentationFormat>On-screen Show (4:3)</PresentationFormat>
  <Paragraphs>45</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565</cp:revision>
  <dcterms:created xsi:type="dcterms:W3CDTF">2006-08-16T00:00:00Z</dcterms:created>
  <dcterms:modified xsi:type="dcterms:W3CDTF">2021-08-24T12:58:41Z</dcterms:modified>
</cp:coreProperties>
</file>