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3" r:id="rId5"/>
    <p:sldId id="266" r:id="rId6"/>
    <p:sldId id="267" r:id="rId7"/>
    <p:sldId id="268" r:id="rId8"/>
    <p:sldId id="272" r:id="rId9"/>
    <p:sldId id="270" r:id="rId10"/>
    <p:sldId id="271" r:id="rId11"/>
    <p:sldId id="277" r:id="rId12"/>
    <p:sldId id="278" r:id="rId13"/>
    <p:sldId id="257" r:id="rId14"/>
    <p:sldId id="258" r:id="rId15"/>
    <p:sldId id="259" r:id="rId16"/>
    <p:sldId id="260" r:id="rId17"/>
    <p:sldId id="261" r:id="rId18"/>
    <p:sldId id="262" r:id="rId19"/>
    <p:sldId id="273" r:id="rId20"/>
    <p:sldId id="274" r:id="rId21"/>
    <p:sldId id="275" r:id="rId22"/>
    <p:sldId id="276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an\Downloads\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Waveguide thickness</a:t>
            </a:r>
            <a:r>
              <a:rPr lang="en-US" baseline="0"/>
              <a:t> to get strong evanescent field</a:t>
            </a:r>
            <a:endParaRPr lang="en-US"/>
          </a:p>
        </c:rich>
      </c:tx>
      <c:layout>
        <c:manualLayout>
          <c:xMode val="edge"/>
          <c:yMode val="edge"/>
          <c:x val="0.1241953552893805"/>
          <c:y val="2.92736897910888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9291155012531029E-2"/>
          <c:y val="9.3983279627733812E-2"/>
          <c:w val="0.88142452454398668"/>
          <c:h val="0.77532976627427286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Sheet1!$B$3:$B$11</c:f>
              <c:numCache>
                <c:formatCode>General</c:formatCode>
                <c:ptCount val="9"/>
                <c:pt idx="0">
                  <c:v>17.649999999999999</c:v>
                </c:pt>
                <c:pt idx="1">
                  <c:v>16.760000000000002</c:v>
                </c:pt>
                <c:pt idx="2">
                  <c:v>15.5</c:v>
                </c:pt>
                <c:pt idx="3">
                  <c:v>13</c:v>
                </c:pt>
                <c:pt idx="4">
                  <c:v>12</c:v>
                </c:pt>
                <c:pt idx="5">
                  <c:v>9.81</c:v>
                </c:pt>
                <c:pt idx="6">
                  <c:v>8</c:v>
                </c:pt>
                <c:pt idx="7">
                  <c:v>6.5</c:v>
                </c:pt>
                <c:pt idx="8">
                  <c:v>5</c:v>
                </c:pt>
              </c:numCache>
            </c:numRef>
          </c:xVal>
          <c:yVal>
            <c:numRef>
              <c:f>Sheet1!$C$3:$C$11</c:f>
              <c:numCache>
                <c:formatCode>General</c:formatCode>
                <c:ptCount val="9"/>
                <c:pt idx="0">
                  <c:v>0.24</c:v>
                </c:pt>
                <c:pt idx="1">
                  <c:v>0.252</c:v>
                </c:pt>
                <c:pt idx="2">
                  <c:v>0.26500000000000001</c:v>
                </c:pt>
                <c:pt idx="3">
                  <c:v>0.28999999999999998</c:v>
                </c:pt>
                <c:pt idx="4">
                  <c:v>0.31</c:v>
                </c:pt>
                <c:pt idx="5">
                  <c:v>0.35</c:v>
                </c:pt>
                <c:pt idx="6">
                  <c:v>0.4</c:v>
                </c:pt>
                <c:pt idx="7">
                  <c:v>0.45</c:v>
                </c:pt>
                <c:pt idx="8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C3-4BEA-A793-D72805967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2724528"/>
        <c:axId val="502726768"/>
      </c:scatterChart>
      <c:valAx>
        <c:axId val="502724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Evanescent</a:t>
                </a:r>
                <a:r>
                  <a:rPr lang="en-US" baseline="0"/>
                  <a:t> Field (%)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726768"/>
        <c:crosses val="autoZero"/>
        <c:crossBetween val="midCat"/>
      </c:valAx>
      <c:valAx>
        <c:axId val="50272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Si Core Thickness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7245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426FC8-543D-467F-9CC4-F4810DBE857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E65C4A-DB71-4C48-889C-11C19E4BD1A3}">
      <dgm:prSet/>
      <dgm:spPr/>
      <dgm:t>
        <a:bodyPr/>
        <a:lstStyle/>
        <a:p>
          <a:r>
            <a:rPr lang="en-US"/>
            <a:t>Integrated Silicon Biosensors are the future of point-of-care devices but it also comes with its own drawbacks.</a:t>
          </a:r>
        </a:p>
      </dgm:t>
    </dgm:pt>
    <dgm:pt modelId="{28B8EB66-3AD5-4105-8DCB-BA2499A3E2E7}" type="parTrans" cxnId="{00D699F1-0616-45AD-AAE6-CBA08E6A2BF0}">
      <dgm:prSet/>
      <dgm:spPr/>
      <dgm:t>
        <a:bodyPr/>
        <a:lstStyle/>
        <a:p>
          <a:endParaRPr lang="en-US"/>
        </a:p>
      </dgm:t>
    </dgm:pt>
    <dgm:pt modelId="{C220C7EA-72C4-45C0-BDB6-CB0DDB7FABE4}" type="sibTrans" cxnId="{00D699F1-0616-45AD-AAE6-CBA08E6A2BF0}">
      <dgm:prSet/>
      <dgm:spPr/>
      <dgm:t>
        <a:bodyPr/>
        <a:lstStyle/>
        <a:p>
          <a:endParaRPr lang="en-US"/>
        </a:p>
      </dgm:t>
    </dgm:pt>
    <dgm:pt modelId="{17EEB749-C4CB-46BF-A951-B308CAACDF43}">
      <dgm:prSet/>
      <dgm:spPr/>
      <dgm:t>
        <a:bodyPr/>
        <a:lstStyle/>
        <a:p>
          <a:r>
            <a:rPr lang="en-US"/>
            <a:t>These challenges need to be overcome for future commercialization.</a:t>
          </a:r>
        </a:p>
      </dgm:t>
    </dgm:pt>
    <dgm:pt modelId="{A706F905-07B8-47FB-8A46-61CB93F596AE}" type="parTrans" cxnId="{A5D34D4F-9F02-4895-8F67-0793F3E82323}">
      <dgm:prSet/>
      <dgm:spPr/>
      <dgm:t>
        <a:bodyPr/>
        <a:lstStyle/>
        <a:p>
          <a:endParaRPr lang="en-US"/>
        </a:p>
      </dgm:t>
    </dgm:pt>
    <dgm:pt modelId="{C22E0C3E-0123-489A-87A8-2489CD4700C3}" type="sibTrans" cxnId="{A5D34D4F-9F02-4895-8F67-0793F3E82323}">
      <dgm:prSet/>
      <dgm:spPr/>
      <dgm:t>
        <a:bodyPr/>
        <a:lstStyle/>
        <a:p>
          <a:endParaRPr lang="en-US"/>
        </a:p>
      </dgm:t>
    </dgm:pt>
    <dgm:pt modelId="{F0AF2A0A-4920-48C5-9A40-D1D7967BF45E}">
      <dgm:prSet/>
      <dgm:spPr/>
      <dgm:t>
        <a:bodyPr/>
        <a:lstStyle/>
        <a:p>
          <a:r>
            <a:rPr lang="en-US"/>
            <a:t>We have successfully reviewed some of these challenges in our project and tried to make a small contribution towards mitigating at least one of the challenges.</a:t>
          </a:r>
        </a:p>
      </dgm:t>
    </dgm:pt>
    <dgm:pt modelId="{98DC45E4-AD13-498C-80FC-B5EA6BF543AA}" type="parTrans" cxnId="{3B3B3937-65BD-4DA7-A7D3-E0DABFDF54A2}">
      <dgm:prSet/>
      <dgm:spPr/>
      <dgm:t>
        <a:bodyPr/>
        <a:lstStyle/>
        <a:p>
          <a:endParaRPr lang="en-US"/>
        </a:p>
      </dgm:t>
    </dgm:pt>
    <dgm:pt modelId="{7B3435DC-087C-4AF9-A03D-C20FBEE40E54}" type="sibTrans" cxnId="{3B3B3937-65BD-4DA7-A7D3-E0DABFDF54A2}">
      <dgm:prSet/>
      <dgm:spPr/>
      <dgm:t>
        <a:bodyPr/>
        <a:lstStyle/>
        <a:p>
          <a:endParaRPr lang="en-US"/>
        </a:p>
      </dgm:t>
    </dgm:pt>
    <dgm:pt modelId="{21FF42BD-845A-43A0-AC1A-CBFDFC069BA8}" type="pres">
      <dgm:prSet presAssocID="{8F426FC8-543D-467F-9CC4-F4810DBE8577}" presName="vert0" presStyleCnt="0">
        <dgm:presLayoutVars>
          <dgm:dir/>
          <dgm:animOne val="branch"/>
          <dgm:animLvl val="lvl"/>
        </dgm:presLayoutVars>
      </dgm:prSet>
      <dgm:spPr/>
    </dgm:pt>
    <dgm:pt modelId="{76A2DF92-61B8-461F-AD32-812664EC94AD}" type="pres">
      <dgm:prSet presAssocID="{B6E65C4A-DB71-4C48-889C-11C19E4BD1A3}" presName="thickLine" presStyleLbl="alignNode1" presStyleIdx="0" presStyleCnt="3"/>
      <dgm:spPr/>
    </dgm:pt>
    <dgm:pt modelId="{9D33C04D-CDC6-4BB9-B493-CD6B269A5E03}" type="pres">
      <dgm:prSet presAssocID="{B6E65C4A-DB71-4C48-889C-11C19E4BD1A3}" presName="horz1" presStyleCnt="0"/>
      <dgm:spPr/>
    </dgm:pt>
    <dgm:pt modelId="{179745CB-76F4-4D1D-B536-741A7A6446DD}" type="pres">
      <dgm:prSet presAssocID="{B6E65C4A-DB71-4C48-889C-11C19E4BD1A3}" presName="tx1" presStyleLbl="revTx" presStyleIdx="0" presStyleCnt="3"/>
      <dgm:spPr/>
    </dgm:pt>
    <dgm:pt modelId="{B8117B88-B7D7-4D0E-8DDE-07B56455D352}" type="pres">
      <dgm:prSet presAssocID="{B6E65C4A-DB71-4C48-889C-11C19E4BD1A3}" presName="vert1" presStyleCnt="0"/>
      <dgm:spPr/>
    </dgm:pt>
    <dgm:pt modelId="{3BA7432B-FADC-4137-83BA-D0C31EC2B9BD}" type="pres">
      <dgm:prSet presAssocID="{17EEB749-C4CB-46BF-A951-B308CAACDF43}" presName="thickLine" presStyleLbl="alignNode1" presStyleIdx="1" presStyleCnt="3"/>
      <dgm:spPr/>
    </dgm:pt>
    <dgm:pt modelId="{63BFDD11-9BAD-4844-89AB-52C09BCDA804}" type="pres">
      <dgm:prSet presAssocID="{17EEB749-C4CB-46BF-A951-B308CAACDF43}" presName="horz1" presStyleCnt="0"/>
      <dgm:spPr/>
    </dgm:pt>
    <dgm:pt modelId="{AFE95306-D8EF-4ED1-B7E3-0DC485ECF963}" type="pres">
      <dgm:prSet presAssocID="{17EEB749-C4CB-46BF-A951-B308CAACDF43}" presName="tx1" presStyleLbl="revTx" presStyleIdx="1" presStyleCnt="3"/>
      <dgm:spPr/>
    </dgm:pt>
    <dgm:pt modelId="{FB06E10A-F3E5-45AA-A65D-96343FDE9092}" type="pres">
      <dgm:prSet presAssocID="{17EEB749-C4CB-46BF-A951-B308CAACDF43}" presName="vert1" presStyleCnt="0"/>
      <dgm:spPr/>
    </dgm:pt>
    <dgm:pt modelId="{F05626D7-4B31-4475-9BEA-330FEDA83493}" type="pres">
      <dgm:prSet presAssocID="{F0AF2A0A-4920-48C5-9A40-D1D7967BF45E}" presName="thickLine" presStyleLbl="alignNode1" presStyleIdx="2" presStyleCnt="3"/>
      <dgm:spPr/>
    </dgm:pt>
    <dgm:pt modelId="{10E35F27-2E8A-441B-8C57-C3DD69BE5852}" type="pres">
      <dgm:prSet presAssocID="{F0AF2A0A-4920-48C5-9A40-D1D7967BF45E}" presName="horz1" presStyleCnt="0"/>
      <dgm:spPr/>
    </dgm:pt>
    <dgm:pt modelId="{43B14DE7-4F7F-4936-95AC-98C7C0B1AE3A}" type="pres">
      <dgm:prSet presAssocID="{F0AF2A0A-4920-48C5-9A40-D1D7967BF45E}" presName="tx1" presStyleLbl="revTx" presStyleIdx="2" presStyleCnt="3"/>
      <dgm:spPr/>
    </dgm:pt>
    <dgm:pt modelId="{0AEE3532-7969-4BFD-9221-13F68989A6DF}" type="pres">
      <dgm:prSet presAssocID="{F0AF2A0A-4920-48C5-9A40-D1D7967BF45E}" presName="vert1" presStyleCnt="0"/>
      <dgm:spPr/>
    </dgm:pt>
  </dgm:ptLst>
  <dgm:cxnLst>
    <dgm:cxn modelId="{3B3B3937-65BD-4DA7-A7D3-E0DABFDF54A2}" srcId="{8F426FC8-543D-467F-9CC4-F4810DBE8577}" destId="{F0AF2A0A-4920-48C5-9A40-D1D7967BF45E}" srcOrd="2" destOrd="0" parTransId="{98DC45E4-AD13-498C-80FC-B5EA6BF543AA}" sibTransId="{7B3435DC-087C-4AF9-A03D-C20FBEE40E54}"/>
    <dgm:cxn modelId="{A5D34D4F-9F02-4895-8F67-0793F3E82323}" srcId="{8F426FC8-543D-467F-9CC4-F4810DBE8577}" destId="{17EEB749-C4CB-46BF-A951-B308CAACDF43}" srcOrd="1" destOrd="0" parTransId="{A706F905-07B8-47FB-8A46-61CB93F596AE}" sibTransId="{C22E0C3E-0123-489A-87A8-2489CD4700C3}"/>
    <dgm:cxn modelId="{86D6329F-A236-4E91-9E66-5A1527BD3E52}" type="presOf" srcId="{F0AF2A0A-4920-48C5-9A40-D1D7967BF45E}" destId="{43B14DE7-4F7F-4936-95AC-98C7C0B1AE3A}" srcOrd="0" destOrd="0" presId="urn:microsoft.com/office/officeart/2008/layout/LinedList"/>
    <dgm:cxn modelId="{D6E95DB7-F7E3-4BDE-9260-AC4E5793A485}" type="presOf" srcId="{8F426FC8-543D-467F-9CC4-F4810DBE8577}" destId="{21FF42BD-845A-43A0-AC1A-CBFDFC069BA8}" srcOrd="0" destOrd="0" presId="urn:microsoft.com/office/officeart/2008/layout/LinedList"/>
    <dgm:cxn modelId="{D94F5DED-360F-42DF-97AA-84A7E37FAE1F}" type="presOf" srcId="{17EEB749-C4CB-46BF-A951-B308CAACDF43}" destId="{AFE95306-D8EF-4ED1-B7E3-0DC485ECF963}" srcOrd="0" destOrd="0" presId="urn:microsoft.com/office/officeart/2008/layout/LinedList"/>
    <dgm:cxn modelId="{00D699F1-0616-45AD-AAE6-CBA08E6A2BF0}" srcId="{8F426FC8-543D-467F-9CC4-F4810DBE8577}" destId="{B6E65C4A-DB71-4C48-889C-11C19E4BD1A3}" srcOrd="0" destOrd="0" parTransId="{28B8EB66-3AD5-4105-8DCB-BA2499A3E2E7}" sibTransId="{C220C7EA-72C4-45C0-BDB6-CB0DDB7FABE4}"/>
    <dgm:cxn modelId="{F89817F6-CC4B-4303-9FCB-013FC673218F}" type="presOf" srcId="{B6E65C4A-DB71-4C48-889C-11C19E4BD1A3}" destId="{179745CB-76F4-4D1D-B536-741A7A6446DD}" srcOrd="0" destOrd="0" presId="urn:microsoft.com/office/officeart/2008/layout/LinedList"/>
    <dgm:cxn modelId="{782FE9FD-4E7A-42B9-821F-F50C264C07F1}" type="presParOf" srcId="{21FF42BD-845A-43A0-AC1A-CBFDFC069BA8}" destId="{76A2DF92-61B8-461F-AD32-812664EC94AD}" srcOrd="0" destOrd="0" presId="urn:microsoft.com/office/officeart/2008/layout/LinedList"/>
    <dgm:cxn modelId="{CC9B3D29-F1D2-4D4B-9B89-F9C863F9AEEF}" type="presParOf" srcId="{21FF42BD-845A-43A0-AC1A-CBFDFC069BA8}" destId="{9D33C04D-CDC6-4BB9-B493-CD6B269A5E03}" srcOrd="1" destOrd="0" presId="urn:microsoft.com/office/officeart/2008/layout/LinedList"/>
    <dgm:cxn modelId="{4624A6BE-560D-48F5-B993-C2ECD84E3073}" type="presParOf" srcId="{9D33C04D-CDC6-4BB9-B493-CD6B269A5E03}" destId="{179745CB-76F4-4D1D-B536-741A7A6446DD}" srcOrd="0" destOrd="0" presId="urn:microsoft.com/office/officeart/2008/layout/LinedList"/>
    <dgm:cxn modelId="{5E800E5D-A863-4D3D-A7EF-56BEFBE049C2}" type="presParOf" srcId="{9D33C04D-CDC6-4BB9-B493-CD6B269A5E03}" destId="{B8117B88-B7D7-4D0E-8DDE-07B56455D352}" srcOrd="1" destOrd="0" presId="urn:microsoft.com/office/officeart/2008/layout/LinedList"/>
    <dgm:cxn modelId="{96A847AF-9D0B-4ED2-852A-4D5B500B8511}" type="presParOf" srcId="{21FF42BD-845A-43A0-AC1A-CBFDFC069BA8}" destId="{3BA7432B-FADC-4137-83BA-D0C31EC2B9BD}" srcOrd="2" destOrd="0" presId="urn:microsoft.com/office/officeart/2008/layout/LinedList"/>
    <dgm:cxn modelId="{04C3B79A-95C9-4C2B-82C6-C3DAE7C5319C}" type="presParOf" srcId="{21FF42BD-845A-43A0-AC1A-CBFDFC069BA8}" destId="{63BFDD11-9BAD-4844-89AB-52C09BCDA804}" srcOrd="3" destOrd="0" presId="urn:microsoft.com/office/officeart/2008/layout/LinedList"/>
    <dgm:cxn modelId="{24F91437-6878-4706-9CF9-4E7932D9C37A}" type="presParOf" srcId="{63BFDD11-9BAD-4844-89AB-52C09BCDA804}" destId="{AFE95306-D8EF-4ED1-B7E3-0DC485ECF963}" srcOrd="0" destOrd="0" presId="urn:microsoft.com/office/officeart/2008/layout/LinedList"/>
    <dgm:cxn modelId="{08C54130-EFD2-440F-B7AB-D2060F770F2E}" type="presParOf" srcId="{63BFDD11-9BAD-4844-89AB-52C09BCDA804}" destId="{FB06E10A-F3E5-45AA-A65D-96343FDE9092}" srcOrd="1" destOrd="0" presId="urn:microsoft.com/office/officeart/2008/layout/LinedList"/>
    <dgm:cxn modelId="{D5D02EE9-3714-409B-8FB1-EE412A863F88}" type="presParOf" srcId="{21FF42BD-845A-43A0-AC1A-CBFDFC069BA8}" destId="{F05626D7-4B31-4475-9BEA-330FEDA83493}" srcOrd="4" destOrd="0" presId="urn:microsoft.com/office/officeart/2008/layout/LinedList"/>
    <dgm:cxn modelId="{5EE372EA-8609-49D0-B1C8-DB09B4F91D36}" type="presParOf" srcId="{21FF42BD-845A-43A0-AC1A-CBFDFC069BA8}" destId="{10E35F27-2E8A-441B-8C57-C3DD69BE5852}" srcOrd="5" destOrd="0" presId="urn:microsoft.com/office/officeart/2008/layout/LinedList"/>
    <dgm:cxn modelId="{160225AF-E4B3-4819-B33E-1C6805081E87}" type="presParOf" srcId="{10E35F27-2E8A-441B-8C57-C3DD69BE5852}" destId="{43B14DE7-4F7F-4936-95AC-98C7C0B1AE3A}" srcOrd="0" destOrd="0" presId="urn:microsoft.com/office/officeart/2008/layout/LinedList"/>
    <dgm:cxn modelId="{7C1F566A-4FD4-4CE3-BD0D-D69621FEE9A9}" type="presParOf" srcId="{10E35F27-2E8A-441B-8C57-C3DD69BE5852}" destId="{0AEE3532-7969-4BFD-9221-13F68989A6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2DF92-61B8-461F-AD32-812664EC94AD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745CB-76F4-4D1D-B536-741A7A6446DD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Integrated Silicon Biosensors are the future of point-of-care devices but it also comes with its own drawbacks.</a:t>
          </a:r>
        </a:p>
      </dsp:txBody>
      <dsp:txXfrm>
        <a:off x="0" y="2492"/>
        <a:ext cx="6492875" cy="1700138"/>
      </dsp:txXfrm>
    </dsp:sp>
    <dsp:sp modelId="{3BA7432B-FADC-4137-83BA-D0C31EC2B9BD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95306-D8EF-4ED1-B7E3-0DC485ECF963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These challenges need to be overcome for future commercialization.</a:t>
          </a:r>
        </a:p>
      </dsp:txBody>
      <dsp:txXfrm>
        <a:off x="0" y="1702630"/>
        <a:ext cx="6492875" cy="1700138"/>
      </dsp:txXfrm>
    </dsp:sp>
    <dsp:sp modelId="{F05626D7-4B31-4475-9BEA-330FEDA83493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14DE7-4F7F-4936-95AC-98C7C0B1AE3A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 have successfully reviewed some of these challenges in our project and tried to make a small contribution towards mitigating at least one of the challenges.</a:t>
          </a:r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6F0B-E87D-4B0E-BB93-43C49FE31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AFCEB-0E93-49FF-8A66-976DE58AF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C95D5-E8B6-4682-8005-489278D1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E655-7D79-478A-B0CB-C8CBA9FD9A8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D2BE4-B3B5-40AD-B446-81D78A1E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0B516-1695-4F46-BF4F-7FB9DCC7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EA6C-1B0E-4C1B-85B1-53FA9E4C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9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3957-FA68-42F5-90D1-554659A1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70FAE-04EC-42D3-9A1D-91677EBD7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A9D70-6E7E-49C9-AC59-18107E30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E655-7D79-478A-B0CB-C8CBA9FD9A8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8212B-CD59-4B51-A844-7547A2B2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80CD1-1F8C-4F38-BBBE-F7425595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EA6C-1B0E-4C1B-85B1-53FA9E4C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9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41CFF-7BDB-4154-A2F1-3F2697781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3432A-A2A5-49E3-B501-BA2E3E223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A3C02-3578-4317-83B3-07AC0BDB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E655-7D79-478A-B0CB-C8CBA9FD9A8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DFF3-572C-4753-97F5-63FDF98F1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2BAEB-E1A0-4A3B-B3DA-8609C34C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EA6C-1B0E-4C1B-85B1-53FA9E4C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8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AF23-61FF-4F62-9659-D4A966D4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8B559-C4B3-421C-B024-40EE24A0F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BE7BA-C91B-4E8B-8E33-DA962AB5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E655-7D79-478A-B0CB-C8CBA9FD9A8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EF080-F4E2-447C-9BD4-ECB43C20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9AD93-83DB-43DE-81B6-F1553BED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EA6C-1B0E-4C1B-85B1-53FA9E4C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2647-B9F4-4BD5-8D62-7BF3E01F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1F9E9-5C0B-4772-8E38-D416B4A9F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E3B58-D95C-4560-AB17-C5E2A472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E655-7D79-478A-B0CB-C8CBA9FD9A8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11C90-0873-4655-A052-81466F73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A268C-A0FF-428C-B267-47902140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EA6C-1B0E-4C1B-85B1-53FA9E4C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F9B1-4141-4176-99EF-BC8AC1D9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51523-1A3B-4E03-AC59-47AE32924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547C7-F449-4E31-8C1F-E131F2674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188D2-A6E3-45F5-963E-3C5C1B1A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E655-7D79-478A-B0CB-C8CBA9FD9A8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55827-6EB6-428F-A2A5-36F986A5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A008A-9AA2-4CBE-8EB4-71665238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EA6C-1B0E-4C1B-85B1-53FA9E4C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83AC-D960-4DE8-9E6F-BB681D07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1D6D7-82C4-4C4E-A7A1-CF90DDA6B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3E9FF-19A5-431B-BB5A-4978FED80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07EA1-F86C-4806-A189-8E1C88936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CD4B9-CD00-4BE0-B711-0813DB7D5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C5FF3F-52F2-4134-B682-9EB42FCF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E655-7D79-478A-B0CB-C8CBA9FD9A8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926A9-3CBD-4761-B5FE-58D2A09C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4DCE6-5C1A-4FD2-BA9B-D4498B21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EA6C-1B0E-4C1B-85B1-53FA9E4C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0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7E05-FD60-407D-9509-D17BCB3D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6D991-4C78-40CB-A728-98D0A77D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E655-7D79-478A-B0CB-C8CBA9FD9A8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152F7-DDE1-4971-AA12-43B837BF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58BE4-51F2-4117-8AE8-61D1084F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EA6C-1B0E-4C1B-85B1-53FA9E4C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8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09C03-C20D-4C06-965A-63D586C8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E655-7D79-478A-B0CB-C8CBA9FD9A8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188C6-A66F-4772-96FB-417AADA6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A0325-FF8E-4D38-B6E2-231B3A0F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EA6C-1B0E-4C1B-85B1-53FA9E4C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1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1061A-2A5C-40E8-BFDB-E70D90A3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FAE49-995C-4B60-9E16-8ACCE3490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3CD02-537B-4A32-BD29-E2DE68678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7D465-80B1-4A9D-A907-76010AAC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E655-7D79-478A-B0CB-C8CBA9FD9A8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13C97-1DAA-4407-A3A0-6D9E0323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44869-FCF1-4863-918A-BE24AA6E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EA6C-1B0E-4C1B-85B1-53FA9E4C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0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5FF6-A97A-4B8F-9206-C9CC1815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51922-B1F9-4840-9504-D1DA4B758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8648A-044A-42DA-97A0-1993D1B5A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4B631-A762-4274-8CA1-AC56AA22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E655-7D79-478A-B0CB-C8CBA9FD9A8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E3E82-9069-4F62-BFDA-F6BDCB15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35995-B976-4622-BCA4-810E95D2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EA6C-1B0E-4C1B-85B1-53FA9E4C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1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E6063-9035-43A4-8925-CF29189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A907C-996C-473B-B69A-C2B20C948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EA492-2411-4735-8D4B-F001CFC12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AE655-7D79-478A-B0CB-C8CBA9FD9A83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13A3-1410-4AB5-B633-35DB39D15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9B0D9-0B22-45B2-9261-07CB45251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6EA6C-1B0E-4C1B-85B1-53FA9E4C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8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A2866-9B8B-4FC8-B655-3F62F51B4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Challenges faced by Silicon Photonics based Biosensing</a:t>
            </a:r>
            <a:br>
              <a:rPr lang="en-US" sz="5800"/>
            </a:br>
            <a:endParaRPr lang="en-US" sz="5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4A84F-44BB-4780-AACE-9B2B46564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Mihir Pakhale </a:t>
            </a:r>
          </a:p>
          <a:p>
            <a:r>
              <a:rPr lang="en-US">
                <a:solidFill>
                  <a:schemeClr val="accent1"/>
                </a:solidFill>
              </a:rPr>
              <a:t>Yash Chopra</a:t>
            </a:r>
          </a:p>
          <a:p>
            <a:r>
              <a:rPr lang="en-US">
                <a:solidFill>
                  <a:schemeClr val="accent1"/>
                </a:solidFill>
              </a:rPr>
              <a:t> Sumant Sakhalkar</a:t>
            </a:r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328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7893-92FA-4E51-A501-0A764468A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46" y="174294"/>
            <a:ext cx="11764617" cy="5810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INTERFEROMETER BIOSENSOR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1038-F863-468F-9CDB-522B75D4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37" y="755373"/>
            <a:ext cx="8368942" cy="566133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Highest Sensitivity among all the </a:t>
            </a:r>
            <a:r>
              <a:rPr lang="en-US" dirty="0" err="1">
                <a:solidFill>
                  <a:srgbClr val="FF0000"/>
                </a:solidFill>
              </a:rPr>
              <a:t>SiPh</a:t>
            </a:r>
            <a:r>
              <a:rPr lang="en-US" dirty="0">
                <a:solidFill>
                  <a:srgbClr val="FF0000"/>
                </a:solidFill>
              </a:rPr>
              <a:t> Biosensor.</a:t>
            </a:r>
          </a:p>
          <a:p>
            <a:pPr algn="just"/>
            <a:r>
              <a:rPr lang="en-US" sz="1800" dirty="0"/>
              <a:t>It is very tough to design MZI for biosensing purpose, because we need to consider single mode.</a:t>
            </a:r>
          </a:p>
          <a:p>
            <a:pPr algn="just"/>
            <a:r>
              <a:rPr lang="en-US" sz="1800" dirty="0"/>
              <a:t>Another interferometer is young interferometer. This has higher sensitivity then MZI and better reliability.</a:t>
            </a:r>
          </a:p>
          <a:p>
            <a:pPr algn="just"/>
            <a:r>
              <a:rPr lang="en-US" sz="1800" dirty="0"/>
              <a:t>But again designing this interferometer is difficult and branching excites higher order mode which are again not desirable. </a:t>
            </a:r>
          </a:p>
          <a:p>
            <a:pPr marL="0" indent="0" algn="just">
              <a:buNone/>
            </a:pP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6" name="Picture 6" descr="Image result for mach zehnder interferometer biosensor">
            <a:extLst>
              <a:ext uri="{FF2B5EF4-FFF2-40B4-BE49-F238E27FC236}">
                <a16:creationId xmlns:a16="http://schemas.microsoft.com/office/drawing/2014/main" id="{63DF4E3E-7594-483B-961D-BEF788565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570" y="755373"/>
            <a:ext cx="3388384" cy="219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E84CF1-78F7-4346-B63A-EE61C90F9E9B}"/>
                  </a:ext>
                </a:extLst>
              </p:cNvPr>
              <p:cNvSpPr txBox="1"/>
              <p:nvPr/>
            </p:nvSpPr>
            <p:spPr>
              <a:xfrm>
                <a:off x="8853972" y="3169698"/>
                <a:ext cx="301851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π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E84CF1-78F7-4346-B63A-EE61C90F9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972" y="3169698"/>
                <a:ext cx="3018519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7818E9-8098-43DA-B6A7-345FB0C49F30}"/>
                  </a:ext>
                </a:extLst>
              </p:cNvPr>
              <p:cNvSpPr txBox="1"/>
              <p:nvPr/>
            </p:nvSpPr>
            <p:spPr>
              <a:xfrm>
                <a:off x="8669039" y="3741284"/>
                <a:ext cx="3388384" cy="3354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ra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7818E9-8098-43DA-B6A7-345FB0C4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039" y="3741284"/>
                <a:ext cx="3388384" cy="335413"/>
              </a:xfrm>
              <a:prstGeom prst="rect">
                <a:avLst/>
              </a:prstGeom>
              <a:blipFill>
                <a:blip r:embed="rId4"/>
                <a:stretch>
                  <a:fillRect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8" name="Picture 8" descr="Image result for young interferometer biosensor">
            <a:extLst>
              <a:ext uri="{FF2B5EF4-FFF2-40B4-BE49-F238E27FC236}">
                <a16:creationId xmlns:a16="http://schemas.microsoft.com/office/drawing/2014/main" id="{159939F4-A73B-4230-B4BC-A392BC7C3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608" y="4300357"/>
            <a:ext cx="3624055" cy="23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A4AD2E-65EF-4C2C-B787-05ABB254B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498" y="3169698"/>
            <a:ext cx="3692417" cy="32878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042DF2-8DB9-4E2E-BE35-82864812965E}"/>
              </a:ext>
            </a:extLst>
          </p:cNvPr>
          <p:cNvSpPr txBox="1"/>
          <p:nvPr/>
        </p:nvSpPr>
        <p:spPr>
          <a:xfrm>
            <a:off x="319510" y="3401372"/>
            <a:ext cx="426044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FF0000"/>
                </a:solidFill>
              </a:rPr>
              <a:t>BiModel</a:t>
            </a:r>
            <a:r>
              <a:rPr lang="en-US" sz="2200" dirty="0">
                <a:solidFill>
                  <a:srgbClr val="FF0000"/>
                </a:solidFill>
              </a:rPr>
              <a:t> Waveguide Interferometer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Starts with fundamental mode and then excites first order mode.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Interference between first and fundamental mode.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5FE77-DE08-40DD-AFC4-C484BB6AA6E2}"/>
              </a:ext>
            </a:extLst>
          </p:cNvPr>
          <p:cNvSpPr txBox="1"/>
          <p:nvPr/>
        </p:nvSpPr>
        <p:spPr>
          <a:xfrm>
            <a:off x="445274" y="5510483"/>
            <a:ext cx="4667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accent1"/>
                </a:solidFill>
              </a:rPr>
              <a:t>Design for visible range 600-700 nm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50C392-9848-4A98-AA83-AF4E2E4DF242}"/>
              </a:ext>
            </a:extLst>
          </p:cNvPr>
          <p:cNvSpPr txBox="1"/>
          <p:nvPr/>
        </p:nvSpPr>
        <p:spPr>
          <a:xfrm>
            <a:off x="445274" y="6457585"/>
            <a:ext cx="37593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K. </a:t>
            </a:r>
            <a:r>
              <a:rPr lang="en-US" sz="900" dirty="0" err="1"/>
              <a:t>Zinoview</a:t>
            </a:r>
            <a:r>
              <a:rPr lang="en-US" sz="900" dirty="0"/>
              <a:t>,”Integrated </a:t>
            </a:r>
            <a:r>
              <a:rPr lang="en-US" sz="900" dirty="0" err="1"/>
              <a:t>Bimodel</a:t>
            </a:r>
            <a:r>
              <a:rPr lang="en-US" sz="900" dirty="0"/>
              <a:t> waveguide interferometer biosensor” 2017</a:t>
            </a:r>
          </a:p>
        </p:txBody>
      </p:sp>
    </p:spTree>
    <p:extLst>
      <p:ext uri="{BB962C8B-B14F-4D97-AF65-F5344CB8AC3E}">
        <p14:creationId xmlns:p14="http://schemas.microsoft.com/office/powerpoint/2010/main" val="12983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5" y="318582"/>
            <a:ext cx="4556762" cy="2028511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8E292-2707-4D07-A8AF-D73DDE19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6" y="637523"/>
            <a:ext cx="3941121" cy="138673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MZI and BiModal Inferometer Design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6EEA4C-D6FE-4F7D-88A1-04EBB86DE4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7" r="1" b="12731"/>
          <a:stretch/>
        </p:blipFill>
        <p:spPr>
          <a:xfrm>
            <a:off x="4536334" y="208397"/>
            <a:ext cx="4842910" cy="21386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AF697D-2DDD-49E7-B58E-3BA3C258E8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5" r="19682" b="-5"/>
          <a:stretch/>
        </p:blipFill>
        <p:spPr>
          <a:xfrm>
            <a:off x="9206169" y="141897"/>
            <a:ext cx="2563263" cy="2293093"/>
          </a:xfrm>
          <a:prstGeom prst="rect">
            <a:avLst/>
          </a:prstGeom>
        </p:spPr>
      </p:pic>
      <p:pic>
        <p:nvPicPr>
          <p:cNvPr id="5" name="Picture 4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C147C52E-FD8B-4849-BB65-A7641320E4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8" r="9438" b="-3"/>
          <a:stretch/>
        </p:blipFill>
        <p:spPr>
          <a:xfrm>
            <a:off x="320044" y="2429124"/>
            <a:ext cx="4556762" cy="4100764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0F8BFD3B-29FB-4A95-BB51-220F8A6C5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6650" y="2429124"/>
            <a:ext cx="4561251" cy="4108837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DB6-ED02-42D2-8BE1-A44318A8D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2159" y="2758930"/>
            <a:ext cx="3944010" cy="3455091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The sensor designed for single mode:</a:t>
            </a:r>
          </a:p>
          <a:p>
            <a:pPr lvl="1"/>
            <a:r>
              <a:rPr lang="en-US" sz="1600">
                <a:solidFill>
                  <a:srgbClr val="FFFFFF"/>
                </a:solidFill>
              </a:rPr>
              <a:t>A Si3N4 (nc = 2.00) core layer, 250nm thick(For TM)/ 75nm(For TE)</a:t>
            </a:r>
          </a:p>
          <a:p>
            <a:pPr lvl="1"/>
            <a:r>
              <a:rPr lang="en-US" sz="1600">
                <a:solidFill>
                  <a:srgbClr val="FFFFFF"/>
                </a:solidFill>
              </a:rPr>
              <a:t>Width &lt;= 4um; rib_depth: 1-4nm</a:t>
            </a:r>
          </a:p>
          <a:p>
            <a:pPr lvl="1"/>
            <a:r>
              <a:rPr lang="en-US" sz="1600">
                <a:solidFill>
                  <a:srgbClr val="FFFFFF"/>
                </a:solidFill>
              </a:rPr>
              <a:t>A SiO2 Cladding layer; 2um (n = 1.46)</a:t>
            </a:r>
          </a:p>
          <a:p>
            <a:r>
              <a:rPr lang="en-US" sz="1600">
                <a:solidFill>
                  <a:srgbClr val="FFFFFF"/>
                </a:solidFill>
              </a:rPr>
              <a:t>The sensor designed for BiModal:</a:t>
            </a:r>
          </a:p>
          <a:p>
            <a:pPr lvl="1"/>
            <a:r>
              <a:rPr lang="en-US" sz="1600">
                <a:solidFill>
                  <a:srgbClr val="FFFFFF"/>
                </a:solidFill>
              </a:rPr>
              <a:t>A Si3N4 (nc = 2.00) core layer, 150nm thick(For Single Mode)/ 340nm(For BiModal)</a:t>
            </a:r>
          </a:p>
          <a:p>
            <a:pPr lvl="1"/>
            <a:r>
              <a:rPr lang="en-US" sz="1600">
                <a:solidFill>
                  <a:srgbClr val="FFFFFF"/>
                </a:solidFill>
              </a:rPr>
              <a:t>Width &lt;= 4um; rib_depth: 1-3nm</a:t>
            </a:r>
          </a:p>
          <a:p>
            <a:pPr lvl="1"/>
            <a:r>
              <a:rPr lang="en-US" sz="1600">
                <a:solidFill>
                  <a:srgbClr val="FFFFFF"/>
                </a:solidFill>
              </a:rPr>
              <a:t>A SiO2 Cladding layer; 2um (n = 1.46)</a:t>
            </a:r>
          </a:p>
          <a:p>
            <a:endParaRPr lang="en-US" sz="160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0AABD9-350A-49D3-B79E-7B0EA1C106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2" r="19518" b="3"/>
          <a:stretch/>
        </p:blipFill>
        <p:spPr>
          <a:xfrm>
            <a:off x="9617746" y="2426918"/>
            <a:ext cx="2251025" cy="1998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6F092A-27C7-4A58-916F-3673E3C7FCB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9" r="10275" b="-1"/>
          <a:stretch/>
        </p:blipFill>
        <p:spPr>
          <a:xfrm>
            <a:off x="9617746" y="4499919"/>
            <a:ext cx="2251024" cy="203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11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4F691E-B772-46C8-AAF5-8F97E9FA2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72152"/>
              </p:ext>
            </p:extLst>
          </p:nvPr>
        </p:nvGraphicFramePr>
        <p:xfrm>
          <a:off x="945022" y="1845832"/>
          <a:ext cx="3293692" cy="2982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8337">
                  <a:extLst>
                    <a:ext uri="{9D8B030D-6E8A-4147-A177-3AD203B41FA5}">
                      <a16:colId xmlns:a16="http://schemas.microsoft.com/office/drawing/2014/main" val="3293651405"/>
                    </a:ext>
                  </a:extLst>
                </a:gridCol>
                <a:gridCol w="1555355">
                  <a:extLst>
                    <a:ext uri="{9D8B030D-6E8A-4147-A177-3AD203B41FA5}">
                      <a16:colId xmlns:a16="http://schemas.microsoft.com/office/drawing/2014/main" val="3000606605"/>
                    </a:ext>
                  </a:extLst>
                </a:gridCol>
              </a:tblGrid>
              <a:tr h="2991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Evanescent Field(%)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Si Core Thickness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962426678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3212772413"/>
                  </a:ext>
                </a:extLst>
              </a:tr>
              <a:tr h="290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4063081040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4073281672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2047922740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2266317061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9.81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1309928452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512379144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3189756987"/>
                  </a:ext>
                </a:extLst>
              </a:tr>
              <a:tr h="2991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6" marR="8626" marT="8626" marB="0" anchor="b"/>
                </a:tc>
                <a:extLst>
                  <a:ext uri="{0D108BD9-81ED-4DB2-BD59-A6C34878D82A}">
                    <a16:rowId xmlns:a16="http://schemas.microsoft.com/office/drawing/2014/main" val="1588646367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DD6613E-FE6D-45AA-9476-45D3A1D470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152134"/>
              </p:ext>
            </p:extLst>
          </p:nvPr>
        </p:nvGraphicFramePr>
        <p:xfrm>
          <a:off x="4498930" y="1213090"/>
          <a:ext cx="6748048" cy="4606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4658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C62C4-661C-408B-9924-796B1F00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/>
              <a:t>Axela dotLab® mX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5E48-F21C-44AF-943D-57FAE692C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/>
              <a:t>The dotLab® mX System, is a highly flexible and easy to use assay platform appropriate for protein biomarker research and the investigation of new diagnostic tests.</a:t>
            </a:r>
          </a:p>
          <a:p>
            <a:r>
              <a:rPr lang="en-US" sz="2000"/>
              <a:t>Based on Diffractive optics technology or DOT which brings together two technologies: grating-based light diffraction and immobilized capture surfaces.</a:t>
            </a:r>
          </a:p>
          <a:p>
            <a:r>
              <a:rPr lang="en-US" sz="2000"/>
              <a:t>The results are obtained in less than an hour. </a:t>
            </a:r>
          </a:p>
          <a:p>
            <a:r>
              <a:rPr lang="en-US" sz="2000"/>
              <a:t>Has small sample requirement (3.5 μL of serum).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62042-1CCA-4A3C-BAD6-F5DF453781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07536" y="2222069"/>
            <a:ext cx="4935970" cy="356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09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6ED8DD-9D89-462D-82BD-D24969531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092" y="439960"/>
            <a:ext cx="6412102" cy="2988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0D4B98-322E-4E8B-B864-E3B176697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01" y="3468836"/>
            <a:ext cx="5705801" cy="28666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C8837C-7F9E-49B2-A62B-8E8D893B1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802" y="3549968"/>
            <a:ext cx="6168021" cy="27043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5F24AE-EEB5-4218-A543-8C1C26C63FBC}"/>
              </a:ext>
            </a:extLst>
          </p:cNvPr>
          <p:cNvSpPr/>
          <p:nvPr/>
        </p:nvSpPr>
        <p:spPr>
          <a:xfrm>
            <a:off x="1210655" y="6254352"/>
            <a:ext cx="1006124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515960"/>
                </a:solidFill>
                <a:latin typeface="Helvetica" panose="020B0604020202020204" pitchFamily="34" charset="0"/>
              </a:rPr>
              <a:t> </a:t>
            </a:r>
            <a:r>
              <a:rPr lang="en-US" sz="900" dirty="0">
                <a:latin typeface="Helvetica" panose="020B0604020202020204" pitchFamily="34" charset="0"/>
              </a:rPr>
              <a:t>ANGLE Biosciences Inc</a:t>
            </a:r>
            <a:r>
              <a:rPr lang="en-US" sz="900" dirty="0">
                <a:solidFill>
                  <a:srgbClr val="515960"/>
                </a:solidFill>
                <a:latin typeface="Helvetica" panose="020B0604020202020204" pitchFamily="34" charset="0"/>
              </a:rPr>
              <a:t>.</a:t>
            </a:r>
            <a:r>
              <a:rPr lang="en-US" sz="900" dirty="0"/>
              <a:t>, “</a:t>
            </a:r>
            <a:r>
              <a:rPr lang="en-US" sz="900" dirty="0">
                <a:latin typeface="Helvetica" panose="020B0604020202020204" pitchFamily="34" charset="0"/>
              </a:rPr>
              <a:t>Diffractive Optics Technology</a:t>
            </a:r>
            <a:r>
              <a:rPr lang="en-US" sz="900" dirty="0"/>
              <a:t>”. [Online]. Available: http://www.axela.com/products-services/diffractive-optics-technology.php. [Accessed: Sept. 12, 2018].</a:t>
            </a:r>
          </a:p>
        </p:txBody>
      </p:sp>
    </p:spTree>
    <p:extLst>
      <p:ext uri="{BB962C8B-B14F-4D97-AF65-F5344CB8AC3E}">
        <p14:creationId xmlns:p14="http://schemas.microsoft.com/office/powerpoint/2010/main" val="1200974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8D6C1-5B0C-4C2A-98E5-871929098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/>
              <a:t>Epic® System.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00F71-4008-48EF-AC20-886B69A42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r>
              <a:rPr lang="en-US" sz="1500"/>
              <a:t>Corning (Corning, New York, NY, USA) came up with a label free detection equipment based on Resonant Waveguide Grating Biosensor System called Corning® Epic®. </a:t>
            </a:r>
          </a:p>
          <a:p>
            <a:r>
              <a:rPr lang="en-US" sz="1500"/>
              <a:t>They have used a microarray which contains up to 384 wells for multiplexed detection.</a:t>
            </a:r>
          </a:p>
          <a:p>
            <a:r>
              <a:rPr lang="en-US" sz="1500"/>
              <a:t>It takes just 3 seconds to read the entire microarray. Although the detection may take up to 8 hours.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31382-8B9B-4665-946A-A9B114D1543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9"/>
          <a:stretch/>
        </p:blipFill>
        <p:spPr bwMode="auto">
          <a:xfrm>
            <a:off x="6253867" y="643467"/>
            <a:ext cx="5079238" cy="52781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8700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879CEF-5478-48FD-A757-B6C1EF45CB4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1" y="1103902"/>
            <a:ext cx="7615334" cy="4650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CCF932-1706-41C9-BEE1-4FE8D0E7738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5" y="337612"/>
            <a:ext cx="3554964" cy="5727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3968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174F-749E-4D74-B13B-8C902BE7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05575" cy="1325563"/>
          </a:xfrm>
        </p:spPr>
        <p:txBody>
          <a:bodyPr>
            <a:normAutofit/>
          </a:bodyPr>
          <a:lstStyle/>
          <a:p>
            <a:r>
              <a:rPr lang="en-US"/>
              <a:t>Maverick Detection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4B4C-366C-4A9B-B6F1-63250BD45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5575" cy="4351338"/>
          </a:xfrm>
        </p:spPr>
        <p:txBody>
          <a:bodyPr>
            <a:normAutofit/>
          </a:bodyPr>
          <a:lstStyle/>
          <a:p>
            <a:r>
              <a:rPr lang="en-US"/>
              <a:t>The Maverick Detection System is a full-fledged commercial Lab-On-chip architecture designed by Genalyte.</a:t>
            </a:r>
          </a:p>
          <a:p>
            <a:r>
              <a:rPr lang="en-US"/>
              <a:t>It is based on micro-ring resonator-based biosensor.</a:t>
            </a:r>
          </a:p>
          <a:p>
            <a:r>
              <a:rPr lang="en-US"/>
              <a:t>The results are available usually in 15 minutes depending on the type of assay performed.</a:t>
            </a:r>
          </a:p>
          <a:p>
            <a:r>
              <a:rPr lang="en-US"/>
              <a:t>Genalyte announced the CE Mark For Maverick (TM) Detection System in 2013.</a:t>
            </a:r>
          </a:p>
          <a:p>
            <a:endParaRPr lang="en-US"/>
          </a:p>
        </p:txBody>
      </p:sp>
      <p:pic>
        <p:nvPicPr>
          <p:cNvPr id="10" name="Picture 9" descr="A picture containing cup, indoor, sky, cake&#10;&#10;Description automatically generated">
            <a:extLst>
              <a:ext uri="{FF2B5EF4-FFF2-40B4-BE49-F238E27FC236}">
                <a16:creationId xmlns:a16="http://schemas.microsoft.com/office/drawing/2014/main" id="{DE43EAF9-8BA3-4F64-896C-22FC6349FFB2}"/>
              </a:ext>
            </a:extLst>
          </p:cNvPr>
          <p:cNvPicPr/>
          <p:nvPr/>
        </p:nvPicPr>
        <p:blipFill rotWithShape="1">
          <a:blip r:embed="rId2"/>
          <a:srcRect l="307"/>
          <a:stretch/>
        </p:blipFill>
        <p:spPr>
          <a:xfrm>
            <a:off x="7737635" y="-1"/>
            <a:ext cx="3555205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3238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6E686AE-458C-4647-BD81-5CE205DA0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10" y="915446"/>
            <a:ext cx="6814341" cy="4237668"/>
          </a:xfrm>
          <a:prstGeom prst="rect">
            <a:avLst/>
          </a:prstGeom>
        </p:spPr>
      </p:pic>
      <p:pic>
        <p:nvPicPr>
          <p:cNvPr id="4" name="Picture 3" descr="https://www.genalyte.com/wp-content/uploads/2015/06/CEA_binding.png">
            <a:extLst>
              <a:ext uri="{FF2B5EF4-FFF2-40B4-BE49-F238E27FC236}">
                <a16:creationId xmlns:a16="http://schemas.microsoft.com/office/drawing/2014/main" id="{D79C92FF-BC4B-453A-90CC-28D218392A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451" y="1283902"/>
            <a:ext cx="4161790" cy="35007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2F435D-2E0D-4C1E-A62E-A5E47473DED9}"/>
              </a:ext>
            </a:extLst>
          </p:cNvPr>
          <p:cNvSpPr/>
          <p:nvPr/>
        </p:nvSpPr>
        <p:spPr>
          <a:xfrm>
            <a:off x="1261928" y="5942554"/>
            <a:ext cx="930067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REFERENCE: </a:t>
            </a:r>
            <a:r>
              <a:rPr lang="en-US" sz="900" dirty="0" err="1"/>
              <a:t>Genalyte</a:t>
            </a:r>
            <a:r>
              <a:rPr lang="en-US" sz="900" dirty="0"/>
              <a:t> Inc., “The Maverick Detection System “, [Online]. Availablehttps://www.genalyte.com/about-us/our-technology/. [Accessed: Sept. 12, 2018]. </a:t>
            </a:r>
          </a:p>
        </p:txBody>
      </p:sp>
    </p:spTree>
    <p:extLst>
      <p:ext uri="{BB962C8B-B14F-4D97-AF65-F5344CB8AC3E}">
        <p14:creationId xmlns:p14="http://schemas.microsoft.com/office/powerpoint/2010/main" val="84770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9A2A-C48D-42B5-9307-AD2EBC2A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897145"/>
          </a:xfrm>
        </p:spPr>
        <p:txBody>
          <a:bodyPr/>
          <a:lstStyle/>
          <a:p>
            <a:pPr algn="ctr"/>
            <a:r>
              <a:rPr lang="en-US" dirty="0"/>
              <a:t>Models for </a:t>
            </a:r>
            <a:r>
              <a:rPr lang="en-US" dirty="0" err="1"/>
              <a:t>SiPh</a:t>
            </a:r>
            <a:r>
              <a:rPr lang="en-US" dirty="0"/>
              <a:t> Bio-sensing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A6AF7-BE3F-4A76-A372-2212C7906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4601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Types of Models: </a:t>
            </a:r>
          </a:p>
          <a:p>
            <a:r>
              <a:rPr lang="en-US" dirty="0"/>
              <a:t>Di-electric</a:t>
            </a:r>
          </a:p>
          <a:p>
            <a:r>
              <a:rPr lang="en-US" dirty="0" err="1"/>
              <a:t>n,k</a:t>
            </a:r>
            <a:endParaRPr lang="en-US" dirty="0"/>
          </a:p>
          <a:p>
            <a:r>
              <a:rPr lang="en-US" dirty="0"/>
              <a:t>Permittivity based: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Conductive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Plasma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Drude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7E245-1E52-46A8-B11E-396D4857762A}"/>
              </a:ext>
            </a:extLst>
          </p:cNvPr>
          <p:cNvSpPr txBox="1"/>
          <p:nvPr/>
        </p:nvSpPr>
        <p:spPr>
          <a:xfrm>
            <a:off x="8186532" y="1822450"/>
            <a:ext cx="38265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Requirements for a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Neff vs wavelength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Permittivity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Neff vs temp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Neff vs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Neff vs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Neff vs types of binders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1226C-8EBB-4E04-AF31-0D9068739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606" y="2603082"/>
            <a:ext cx="4325537" cy="221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9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7C42-7F8A-4DF8-8DA2-FC58F803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18" y="155060"/>
            <a:ext cx="11878961" cy="648129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MOTIVATION: Why </a:t>
            </a:r>
            <a:r>
              <a:rPr lang="en-US" dirty="0" err="1"/>
              <a:t>SiPh</a:t>
            </a:r>
            <a:r>
              <a:rPr lang="en-US" dirty="0"/>
              <a:t> Biosensors?</a:t>
            </a:r>
          </a:p>
        </p:txBody>
      </p:sp>
      <p:pic>
        <p:nvPicPr>
          <p:cNvPr id="1026" name="Picture 2" descr="Image result for analytical laboratories">
            <a:extLst>
              <a:ext uri="{FF2B5EF4-FFF2-40B4-BE49-F238E27FC236}">
                <a16:creationId xmlns:a16="http://schemas.microsoft.com/office/drawing/2014/main" id="{E2068C81-52F5-4661-876A-0BFD2CDBDD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18" y="803189"/>
            <a:ext cx="2564863" cy="18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4D1E36-086B-4F94-B3BE-55008C6A7545}"/>
              </a:ext>
            </a:extLst>
          </p:cNvPr>
          <p:cNvSpPr txBox="1"/>
          <p:nvPr/>
        </p:nvSpPr>
        <p:spPr>
          <a:xfrm>
            <a:off x="156518" y="2842054"/>
            <a:ext cx="34285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Analytical Laboratory: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Limited to Centralized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Time consuming, Trained personnel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Expensive Instrumentation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 available to everyone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FC8E323-9368-4907-A69C-F791CD03FCDA}"/>
              </a:ext>
            </a:extLst>
          </p:cNvPr>
          <p:cNvSpPr/>
          <p:nvPr/>
        </p:nvSpPr>
        <p:spPr>
          <a:xfrm>
            <a:off x="2891481" y="1544595"/>
            <a:ext cx="1074157" cy="39541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 descr="Image result for benchtop instrument">
            <a:extLst>
              <a:ext uri="{FF2B5EF4-FFF2-40B4-BE49-F238E27FC236}">
                <a16:creationId xmlns:a16="http://schemas.microsoft.com/office/drawing/2014/main" id="{AA4680DD-E493-4734-820A-442F99A2E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638" y="803189"/>
            <a:ext cx="3293459" cy="221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9AD7346-ACEC-4864-9E57-0ECD9469A4DC}"/>
              </a:ext>
            </a:extLst>
          </p:cNvPr>
          <p:cNvSpPr/>
          <p:nvPr/>
        </p:nvSpPr>
        <p:spPr>
          <a:xfrm>
            <a:off x="7006281" y="1544595"/>
            <a:ext cx="1099751" cy="39541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mage result for point of care device">
            <a:extLst>
              <a:ext uri="{FF2B5EF4-FFF2-40B4-BE49-F238E27FC236}">
                <a16:creationId xmlns:a16="http://schemas.microsoft.com/office/drawing/2014/main" id="{CFB90A5F-5F82-4C7E-93A8-4E3F7DA8C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886" y="454973"/>
            <a:ext cx="3731133" cy="256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EBA6A-E1DF-4CBB-B66A-627E4E40A8D3}"/>
              </a:ext>
            </a:extLst>
          </p:cNvPr>
          <p:cNvSpPr txBox="1"/>
          <p:nvPr/>
        </p:nvSpPr>
        <p:spPr>
          <a:xfrm>
            <a:off x="7764045" y="3161181"/>
            <a:ext cx="32993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Point-of-care device POC: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Very fast and high 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User friendly/no-training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Low sampling volume</a:t>
            </a:r>
          </a:p>
        </p:txBody>
      </p:sp>
      <p:pic>
        <p:nvPicPr>
          <p:cNvPr id="1032" name="Picture 8" descr="Image result for blood group finger">
            <a:extLst>
              <a:ext uri="{FF2B5EF4-FFF2-40B4-BE49-F238E27FC236}">
                <a16:creationId xmlns:a16="http://schemas.microsoft.com/office/drawing/2014/main" id="{AA67FA84-A0A4-4B3C-ABDC-B3E2CCFFE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10" y="4555211"/>
            <a:ext cx="2112768" cy="149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mobile attachment biosensor sanofi bgstar">
            <a:extLst>
              <a:ext uri="{FF2B5EF4-FFF2-40B4-BE49-F238E27FC236}">
                <a16:creationId xmlns:a16="http://schemas.microsoft.com/office/drawing/2014/main" id="{E9718C95-C992-4D08-A6D1-E4F75DD76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056" y="3924132"/>
            <a:ext cx="1656320" cy="254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206CDC-3AC1-4164-80B8-E7E364CB1B54}"/>
              </a:ext>
            </a:extLst>
          </p:cNvPr>
          <p:cNvSpPr txBox="1"/>
          <p:nvPr/>
        </p:nvSpPr>
        <p:spPr>
          <a:xfrm>
            <a:off x="3965638" y="3309888"/>
            <a:ext cx="276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Final Goal in Diagnostics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DAA588A-449F-4217-B231-1D0A3CF7CF8E}"/>
              </a:ext>
            </a:extLst>
          </p:cNvPr>
          <p:cNvSpPr/>
          <p:nvPr/>
        </p:nvSpPr>
        <p:spPr>
          <a:xfrm>
            <a:off x="2891481" y="5029200"/>
            <a:ext cx="1333575" cy="6178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20F594B-43C0-4B41-A5AC-AE684C89541E}"/>
              </a:ext>
            </a:extLst>
          </p:cNvPr>
          <p:cNvSpPr/>
          <p:nvPr/>
        </p:nvSpPr>
        <p:spPr>
          <a:xfrm>
            <a:off x="5881376" y="5029200"/>
            <a:ext cx="1333575" cy="53134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Image result for treatment">
            <a:extLst>
              <a:ext uri="{FF2B5EF4-FFF2-40B4-BE49-F238E27FC236}">
                <a16:creationId xmlns:a16="http://schemas.microsoft.com/office/drawing/2014/main" id="{1A83934C-4278-407C-90C6-7421EB170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362" y="4238399"/>
            <a:ext cx="2857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84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9AB3-4F1C-48FC-87EB-19CB27CD4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Did We find any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30A0A-5866-4841-90C9-48EAC3ABF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/>
          </a:bodyPr>
          <a:lstStyle/>
          <a:p>
            <a:r>
              <a:rPr lang="en-US" sz="2000"/>
              <a:t>Ans: Yes and No!</a:t>
            </a:r>
          </a:p>
          <a:p>
            <a:r>
              <a:rPr lang="en-US" sz="2000"/>
              <a:t>Yes:</a:t>
            </a:r>
          </a:p>
          <a:p>
            <a:r>
              <a:rPr lang="en-US" sz="2000"/>
              <a:t>Models created for specific research (restricted access)</a:t>
            </a:r>
          </a:p>
          <a:p>
            <a:r>
              <a:rPr lang="en-US" sz="2000"/>
              <a:t>Parameters captured : neff vs time, neff vs wavelength</a:t>
            </a:r>
          </a:p>
          <a:p>
            <a:endParaRPr lang="en-US" sz="2000"/>
          </a:p>
          <a:p>
            <a:r>
              <a:rPr lang="en-US" sz="2000"/>
              <a:t>No:  </a:t>
            </a:r>
          </a:p>
          <a:p>
            <a:r>
              <a:rPr lang="en-US" sz="2000"/>
              <a:t>Exhaustive exploration of parameters</a:t>
            </a:r>
          </a:p>
          <a:p>
            <a:r>
              <a:rPr lang="en-US" sz="2000"/>
              <a:t>Limitations of lumerical’s tools </a:t>
            </a:r>
          </a:p>
          <a:p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21351-973C-4F87-9991-A0DBB2B40C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22" b="1"/>
          <a:stretch/>
        </p:blipFill>
        <p:spPr>
          <a:xfrm>
            <a:off x="6338316" y="1904281"/>
            <a:ext cx="507407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74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C0E9-7CAA-4E36-9262-51CA93D1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F1D4-2A2A-4FED-AB36-E3D6A2A97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Make shift model from data acquired from references</a:t>
            </a:r>
          </a:p>
          <a:p>
            <a:r>
              <a:rPr lang="en-US" sz="2000">
                <a:solidFill>
                  <a:srgbClr val="FFFFFF"/>
                </a:solidFill>
              </a:rPr>
              <a:t>Subject :  glucose concentration in aq. Solution</a:t>
            </a:r>
          </a:p>
          <a:p>
            <a:r>
              <a:rPr lang="en-US" sz="2000">
                <a:solidFill>
                  <a:srgbClr val="FFFFFF"/>
                </a:solidFill>
              </a:rPr>
              <a:t>Structure: </a:t>
            </a:r>
          </a:p>
          <a:p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8" name="Freeform 21">
            <a:extLst>
              <a:ext uri="{FF2B5EF4-FFF2-40B4-BE49-F238E27FC236}">
                <a16:creationId xmlns:a16="http://schemas.microsoft.com/office/drawing/2014/main" id="{6807A8E8-246B-4A56-9875-643FCDFAD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237586" cy="6858000"/>
          </a:xfrm>
          <a:custGeom>
            <a:avLst/>
            <a:gdLst>
              <a:gd name="connsiteX0" fmla="*/ 0 w 10237586"/>
              <a:gd name="connsiteY0" fmla="*/ 0 h 6858000"/>
              <a:gd name="connsiteX1" fmla="*/ 7061432 w 10237586"/>
              <a:gd name="connsiteY1" fmla="*/ 0 h 6858000"/>
              <a:gd name="connsiteX2" fmla="*/ 10237586 w 10237586"/>
              <a:gd name="connsiteY2" fmla="*/ 6858000 h 6858000"/>
              <a:gd name="connsiteX3" fmla="*/ 0 w 102375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586" h="6858000">
                <a:moveTo>
                  <a:pt x="0" y="0"/>
                </a:moveTo>
                <a:lnTo>
                  <a:pt x="7061432" y="0"/>
                </a:lnTo>
                <a:lnTo>
                  <a:pt x="1023758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20">
            <a:extLst>
              <a:ext uri="{FF2B5EF4-FFF2-40B4-BE49-F238E27FC236}">
                <a16:creationId xmlns:a16="http://schemas.microsoft.com/office/drawing/2014/main" id="{522BA269-6F14-4102-B333-6D05F8E1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166C0D5-78B2-4ADE-A97B-71B84204D50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Our Approach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EE89D7-2943-4F73-8C24-5F58B0A25B89}"/>
              </a:ext>
            </a:extLst>
          </p:cNvPr>
          <p:cNvSpPr txBox="1">
            <a:spLocks/>
          </p:cNvSpPr>
          <p:nvPr/>
        </p:nvSpPr>
        <p:spPr>
          <a:xfrm>
            <a:off x="838200" y="2021249"/>
            <a:ext cx="5707565" cy="4155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rgbClr val="FFFFFF"/>
                </a:solidFill>
              </a:rPr>
              <a:t>Make shift model from data acquired from references</a:t>
            </a:r>
          </a:p>
          <a:p>
            <a:r>
              <a:rPr lang="en-US" sz="2000">
                <a:solidFill>
                  <a:srgbClr val="FFFFFF"/>
                </a:solidFill>
              </a:rPr>
              <a:t>Subject :  glucose concentration in aq. Solution</a:t>
            </a:r>
          </a:p>
          <a:p>
            <a:r>
              <a:rPr lang="en-US" sz="2000">
                <a:solidFill>
                  <a:srgbClr val="FFFFFF"/>
                </a:solidFill>
              </a:rPr>
              <a:t>Structure: </a:t>
            </a:r>
          </a:p>
          <a:p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1EAA38-4F68-4621-95BC-B35F4FE6E0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01" r="-5" b="10906"/>
          <a:stretch/>
        </p:blipFill>
        <p:spPr>
          <a:xfrm>
            <a:off x="6802009" y="1453297"/>
            <a:ext cx="4960435" cy="2214243"/>
          </a:xfrm>
          <a:prstGeom prst="rect">
            <a:avLst/>
          </a:prstGeom>
        </p:spPr>
      </p:pic>
      <p:pic>
        <p:nvPicPr>
          <p:cNvPr id="13" name="Picture 1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26E3038-8405-4C03-B9FD-C06F0C389B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9" r="2420" b="-2"/>
          <a:stretch/>
        </p:blipFill>
        <p:spPr>
          <a:xfrm>
            <a:off x="629098" y="3667540"/>
            <a:ext cx="6125768" cy="270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12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2B15-C374-4EEC-ABCC-284D13E1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2692"/>
          </a:xfrm>
        </p:spPr>
        <p:txBody>
          <a:bodyPr/>
          <a:lstStyle/>
          <a:p>
            <a:r>
              <a:rPr lang="en-US" dirty="0"/>
              <a:t>Model: </a:t>
            </a:r>
            <a:r>
              <a:rPr lang="en-US" dirty="0" err="1"/>
              <a:t>neff</a:t>
            </a:r>
            <a:r>
              <a:rPr lang="en-US" dirty="0"/>
              <a:t> vs Glucose concentration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BDA17-90EE-4116-8CE7-6683C377E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668"/>
            <a:ext cx="10515600" cy="4351338"/>
          </a:xfrm>
        </p:spPr>
        <p:txBody>
          <a:bodyPr/>
          <a:lstStyle/>
          <a:p>
            <a:r>
              <a:rPr lang="en-US" dirty="0"/>
              <a:t>Linear relationship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CD0FDF-1D9C-4F9A-88CD-314DB1BC55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66078" y="2339030"/>
          <a:ext cx="81280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945240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41050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Concentration (mg/100ml)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Neff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56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0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3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1.3469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6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6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1.3617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53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1.3691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79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8869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9A7249-A684-4C38-B449-BAB0A83D5E9C}"/>
              </a:ext>
            </a:extLst>
          </p:cNvPr>
          <p:cNvSpPr txBox="1"/>
          <p:nvPr/>
        </p:nvSpPr>
        <p:spPr>
          <a:xfrm>
            <a:off x="1951382" y="5529332"/>
            <a:ext cx="793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fitting equation:        </a:t>
            </a:r>
            <a:r>
              <a:rPr lang="en-US" dirty="0" err="1"/>
              <a:t>neff</a:t>
            </a:r>
            <a:r>
              <a:rPr lang="en-US" dirty="0"/>
              <a:t>  = 0.0186 x C + 1.332       as lambda = 1550 nm  </a:t>
            </a:r>
          </a:p>
        </p:txBody>
      </p:sp>
    </p:spTree>
    <p:extLst>
      <p:ext uri="{BB962C8B-B14F-4D97-AF65-F5344CB8AC3E}">
        <p14:creationId xmlns:p14="http://schemas.microsoft.com/office/powerpoint/2010/main" val="210857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A1B08-536F-4992-BA0B-FCCB5BA10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en-US" dirty="0"/>
              <a:t>Results: 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F4E9620-4A56-4734-93FA-DF5CF463B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791" y="1320821"/>
            <a:ext cx="7152861" cy="538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75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95159F6-1F6F-4967-854E-B0DB8E827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296" y="396759"/>
            <a:ext cx="9432234" cy="61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89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EBC2CC-A1FD-41DB-987F-3168B718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EDB6E0-6EE0-46D3-AD04-F12A93D514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19969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684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B007-F994-4BE6-9372-40D5D6EE2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78" y="117990"/>
            <a:ext cx="10515600" cy="1325563"/>
          </a:xfrm>
        </p:spPr>
        <p:txBody>
          <a:bodyPr/>
          <a:lstStyle/>
          <a:p>
            <a:r>
              <a:rPr lang="en-US" dirty="0"/>
              <a:t>BIOSENSOR DEVICES: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2ADA1-51D3-4C4E-9D15-0BAC1A475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578" y="1443553"/>
            <a:ext cx="5181600" cy="2794815"/>
          </a:xfrm>
        </p:spPr>
        <p:txBody>
          <a:bodyPr>
            <a:normAutofit/>
          </a:bodyPr>
          <a:lstStyle/>
          <a:p>
            <a:r>
              <a:rPr lang="en-US" sz="1800" dirty="0"/>
              <a:t>Electrochemical Biosensors</a:t>
            </a:r>
          </a:p>
          <a:p>
            <a:r>
              <a:rPr lang="en-US" sz="1800" dirty="0"/>
              <a:t>Microfluidic Paper-based Biosensor</a:t>
            </a:r>
          </a:p>
          <a:p>
            <a:r>
              <a:rPr lang="en-US" sz="1800" dirty="0"/>
              <a:t>Magnetic Biosensor</a:t>
            </a:r>
          </a:p>
          <a:p>
            <a:r>
              <a:rPr lang="en-US" sz="1800" dirty="0"/>
              <a:t>MEMS based Biosensors</a:t>
            </a:r>
          </a:p>
          <a:p>
            <a:r>
              <a:rPr lang="en-US" sz="1800" dirty="0"/>
              <a:t>Biosensor based on Nanoparticle</a:t>
            </a:r>
          </a:p>
          <a:p>
            <a:r>
              <a:rPr lang="en-US" sz="1800" dirty="0" err="1"/>
              <a:t>SiPh</a:t>
            </a:r>
            <a:r>
              <a:rPr lang="en-US" sz="1800" dirty="0"/>
              <a:t> Biosensors</a:t>
            </a:r>
          </a:p>
          <a:p>
            <a:pPr marL="0" indent="0" algn="ctr">
              <a:buNone/>
            </a:pPr>
            <a:r>
              <a:rPr lang="en-US" sz="3200" b="1" dirty="0">
                <a:solidFill>
                  <a:srgbClr val="FF0000"/>
                </a:solidFill>
              </a:rPr>
              <a:t>WHY </a:t>
            </a:r>
            <a:r>
              <a:rPr lang="en-US" sz="3200" b="1" dirty="0" err="1">
                <a:solidFill>
                  <a:srgbClr val="FF0000"/>
                </a:solidFill>
              </a:rPr>
              <a:t>SiPh</a:t>
            </a:r>
            <a:r>
              <a:rPr lang="en-US" sz="3200" b="1" dirty="0">
                <a:solidFill>
                  <a:srgbClr val="FF0000"/>
                </a:solidFill>
              </a:rPr>
              <a:t> BIOSENSORS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32C31-66C3-4163-8A4D-40278684C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0178" y="1443553"/>
            <a:ext cx="5181600" cy="2794815"/>
          </a:xfrm>
        </p:spPr>
        <p:txBody>
          <a:bodyPr>
            <a:normAutofit/>
          </a:bodyPr>
          <a:lstStyle/>
          <a:p>
            <a:r>
              <a:rPr lang="en-US" sz="1800" dirty="0"/>
              <a:t>Immunity towards electromagnetic interference</a:t>
            </a:r>
          </a:p>
          <a:p>
            <a:r>
              <a:rPr lang="en-US" sz="1800" dirty="0"/>
              <a:t>High Bandwidth</a:t>
            </a:r>
          </a:p>
          <a:p>
            <a:r>
              <a:rPr lang="en-US" sz="1800" dirty="0"/>
              <a:t>Miniaturization (capacity of integrating in lab-on-chip).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HIGH SENSITIVITY</a:t>
            </a:r>
          </a:p>
          <a:p>
            <a:r>
              <a:rPr lang="en-US" sz="1800" dirty="0"/>
              <a:t>Multiplexing</a:t>
            </a:r>
          </a:p>
          <a:p>
            <a:r>
              <a:rPr lang="en-US" sz="1800" dirty="0"/>
              <a:t>Label Free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A27B8E-FEA8-4285-ADBA-F52DBBDCCDA3}"/>
              </a:ext>
            </a:extLst>
          </p:cNvPr>
          <p:cNvSpPr txBox="1"/>
          <p:nvPr/>
        </p:nvSpPr>
        <p:spPr>
          <a:xfrm>
            <a:off x="1384530" y="4607700"/>
            <a:ext cx="20882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DETECTION PRINCIPLES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F6030-0CFA-4669-A6CB-64F3F6450AA7}"/>
              </a:ext>
            </a:extLst>
          </p:cNvPr>
          <p:cNvSpPr txBox="1"/>
          <p:nvPr/>
        </p:nvSpPr>
        <p:spPr>
          <a:xfrm>
            <a:off x="4698774" y="4238368"/>
            <a:ext cx="582300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Refractive Index Changes (Real Part)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Absorption Changes (Imaginary Part)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Fluorescence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Raman Scattering</a:t>
            </a:r>
          </a:p>
        </p:txBody>
      </p:sp>
    </p:spTree>
    <p:extLst>
      <p:ext uri="{BB962C8B-B14F-4D97-AF65-F5344CB8AC3E}">
        <p14:creationId xmlns:p14="http://schemas.microsoft.com/office/powerpoint/2010/main" val="198820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9B22-2CB5-4F18-A4BA-485E503A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7131-8FCA-470F-AD1C-9138C1AEC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6930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MIHIR PAKHALE:</a:t>
            </a:r>
          </a:p>
          <a:p>
            <a:pPr lvl="1"/>
            <a:r>
              <a:rPr lang="en-US" dirty="0"/>
              <a:t>Sensing Techniques</a:t>
            </a:r>
          </a:p>
          <a:p>
            <a:pPr lvl="1"/>
            <a:r>
              <a:rPr lang="en-US" dirty="0"/>
              <a:t>Sensing Devices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SUMANT SAKHALKAR:</a:t>
            </a:r>
          </a:p>
          <a:p>
            <a:pPr lvl="1"/>
            <a:r>
              <a:rPr lang="en-US" dirty="0"/>
              <a:t>Analysis of commercial Lab-On-Chip architectures.</a:t>
            </a:r>
          </a:p>
          <a:p>
            <a:pPr lvl="1"/>
            <a:r>
              <a:rPr lang="en-US" dirty="0"/>
              <a:t>Challenges in designing Lab-On-Chip.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YASH CHOPRA:</a:t>
            </a:r>
          </a:p>
          <a:p>
            <a:pPr lvl="1"/>
            <a:r>
              <a:rPr lang="en-US" dirty="0"/>
              <a:t>Evaluation of existing simulation models and their limitations.</a:t>
            </a:r>
          </a:p>
          <a:p>
            <a:pPr lvl="1"/>
            <a:r>
              <a:rPr lang="en-US" dirty="0"/>
              <a:t>Devise the designed simulation model.</a:t>
            </a:r>
          </a:p>
        </p:txBody>
      </p:sp>
    </p:spTree>
    <p:extLst>
      <p:ext uri="{BB962C8B-B14F-4D97-AF65-F5344CB8AC3E}">
        <p14:creationId xmlns:p14="http://schemas.microsoft.com/office/powerpoint/2010/main" val="424840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6A00-A20E-49AC-B7C6-3AFDC042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7" y="71563"/>
            <a:ext cx="11696369" cy="51683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OPTICAL WAVEGUIDE BIOSENSOR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EFD59-7287-4854-9557-6A10BB397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6978" y="803082"/>
            <a:ext cx="7845410" cy="591577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Evanescent Field Detection</a:t>
            </a:r>
          </a:p>
          <a:p>
            <a:pPr algn="just"/>
            <a:r>
              <a:rPr lang="en-US" sz="2200" dirty="0"/>
              <a:t>It is an Electric or Magnetic field going out of core.</a:t>
            </a:r>
          </a:p>
          <a:p>
            <a:pPr algn="just"/>
            <a:r>
              <a:rPr lang="en-US" sz="2200" dirty="0"/>
              <a:t>In Silicon Photonics we try to reduce evanescent field by confining mode into core of the waveguide.</a:t>
            </a:r>
          </a:p>
          <a:p>
            <a:pPr algn="just"/>
            <a:r>
              <a:rPr lang="en-US" sz="2200" dirty="0"/>
              <a:t>But in biosensing the sample is placed above waveguide (i.e. cladding) surface.</a:t>
            </a:r>
          </a:p>
          <a:p>
            <a:pPr algn="just"/>
            <a:r>
              <a:rPr lang="en-US" sz="2200" dirty="0"/>
              <a:t>Evanescent field need to 100-900 nm outside core of the waveguide so that the biomolecule interaction with bioreceptors occur inside the evanescent field.</a:t>
            </a:r>
          </a:p>
          <a:p>
            <a:pPr algn="just"/>
            <a:r>
              <a:rPr lang="en-US" sz="2200" dirty="0"/>
              <a:t>This very generic technology.</a:t>
            </a:r>
          </a:p>
          <a:p>
            <a:pPr marL="0" indent="0" algn="just">
              <a:buNone/>
            </a:pPr>
            <a:endParaRPr lang="en-US" sz="2200" dirty="0"/>
          </a:p>
          <a:p>
            <a:pPr algn="just"/>
            <a:endParaRPr lang="en-US" sz="2200" dirty="0"/>
          </a:p>
        </p:txBody>
      </p:sp>
      <p:pic>
        <p:nvPicPr>
          <p:cNvPr id="1028" name="Picture 4" descr="Image result for what is Evanescent wave detection">
            <a:extLst>
              <a:ext uri="{FF2B5EF4-FFF2-40B4-BE49-F238E27FC236}">
                <a16:creationId xmlns:a16="http://schemas.microsoft.com/office/drawing/2014/main" id="{0231D2FE-395F-4F08-957A-F28FC8AF4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387" y="803082"/>
            <a:ext cx="3850959" cy="194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FD29C2-6175-421E-81D0-36A3D1E41067}"/>
              </a:ext>
            </a:extLst>
          </p:cNvPr>
          <p:cNvSpPr/>
          <p:nvPr/>
        </p:nvSpPr>
        <p:spPr>
          <a:xfrm>
            <a:off x="660082" y="4874150"/>
            <a:ext cx="1144988" cy="60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Binding event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6014CD-684F-4F7C-B761-B8223A2B8940}"/>
              </a:ext>
            </a:extLst>
          </p:cNvPr>
          <p:cNvSpPr/>
          <p:nvPr/>
        </p:nvSpPr>
        <p:spPr>
          <a:xfrm>
            <a:off x="2871808" y="4758856"/>
            <a:ext cx="1144988" cy="834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Change of refractive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D75257-D41B-4915-A368-7AC95D323C45}"/>
              </a:ext>
            </a:extLst>
          </p:cNvPr>
          <p:cNvSpPr/>
          <p:nvPr/>
        </p:nvSpPr>
        <p:spPr>
          <a:xfrm>
            <a:off x="5083533" y="4572000"/>
            <a:ext cx="2772355" cy="148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dirty="0"/>
              <a:t>Change of optical parameters,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Intensity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Phase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Polarization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Resonant momentum, etc.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799C73-1E03-454D-AF85-49C7AA4D824C}"/>
              </a:ext>
            </a:extLst>
          </p:cNvPr>
          <p:cNvSpPr/>
          <p:nvPr/>
        </p:nvSpPr>
        <p:spPr>
          <a:xfrm>
            <a:off x="1805070" y="5021249"/>
            <a:ext cx="1066738" cy="31010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A1AA40C-3571-4833-BBC2-319BEC222A4F}"/>
              </a:ext>
            </a:extLst>
          </p:cNvPr>
          <p:cNvSpPr/>
          <p:nvPr/>
        </p:nvSpPr>
        <p:spPr>
          <a:xfrm>
            <a:off x="4016795" y="5021249"/>
            <a:ext cx="1066738" cy="31010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E16093-293D-468A-B718-35A4F87D5569}"/>
              </a:ext>
            </a:extLst>
          </p:cNvPr>
          <p:cNvSpPr txBox="1"/>
          <p:nvPr/>
        </p:nvSpPr>
        <p:spPr>
          <a:xfrm>
            <a:off x="8174063" y="3029446"/>
            <a:ext cx="385095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Transducers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Surface Plasmon Resonance (SPR)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Grating Coupler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MRR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Interferometer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BiModel</a:t>
            </a:r>
            <a:r>
              <a:rPr lang="en-US" dirty="0"/>
              <a:t> waveguide</a:t>
            </a:r>
          </a:p>
        </p:txBody>
      </p:sp>
    </p:spTree>
    <p:extLst>
      <p:ext uri="{BB962C8B-B14F-4D97-AF65-F5344CB8AC3E}">
        <p14:creationId xmlns:p14="http://schemas.microsoft.com/office/powerpoint/2010/main" val="154453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6A0F-3BD1-46B3-A0CD-50DD6F1F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48" y="348501"/>
            <a:ext cx="11903103" cy="477078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SENSITIVITY COMPARISON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880EE5B-C7CE-415B-97C8-7FA9D5B62D53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499747" y="1346972"/>
          <a:ext cx="10058400" cy="2865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24344286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87041234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999470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Biosensors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Limit of detection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rgbClr val="FFFF00"/>
                          </a:solidFill>
                        </a:rPr>
                        <a:t>pg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/</a:t>
                      </a:r>
                      <a:r>
                        <a:rPr lang="en-US" sz="1800" b="1" kern="12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r>
                        <a:rPr lang="en-US" sz="1800" b="1" kern="1200" baseline="30000" dirty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Bulk Sensitivity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(∆n)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33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1800" kern="1200" baseline="30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10</a:t>
                      </a:r>
                      <a:r>
                        <a:rPr lang="en-US" sz="1800" kern="1200" baseline="30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</a:t>
                      </a:r>
                      <a:endParaRPr lang="en-US" sz="18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2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Grating Coupler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2*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180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08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MZI/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BiModel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waveguide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0.01 – 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1800" kern="1200" baseline="30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</a:t>
                      </a: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2*10</a:t>
                      </a:r>
                      <a:r>
                        <a:rPr lang="en-US" sz="1800" kern="1200" baseline="30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  <a:endParaRPr lang="en-US" sz="18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9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Young interferometer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0.013 – 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9*10</a:t>
                      </a:r>
                      <a:r>
                        <a:rPr lang="en-US" sz="180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9*10</a:t>
                      </a:r>
                      <a:r>
                        <a:rPr lang="en-US" sz="180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299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Micro-ring Resonator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5*10</a:t>
                      </a:r>
                      <a:r>
                        <a:rPr lang="en-US" sz="180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8*10</a:t>
                      </a:r>
                      <a:r>
                        <a:rPr lang="en-US" sz="180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8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Silicon wire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2*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180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6193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2CE82B-4E5A-4D2F-818D-76C0D15E06B1}"/>
              </a:ext>
            </a:extLst>
          </p:cNvPr>
          <p:cNvSpPr txBox="1"/>
          <p:nvPr/>
        </p:nvSpPr>
        <p:spPr>
          <a:xfrm rot="16200000">
            <a:off x="-1986270" y="3213556"/>
            <a:ext cx="5206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STATE OF THE ART PHOTONIC BIOSENSER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DDE212-B062-4E6A-A9FB-912916C49C96}"/>
              </a:ext>
            </a:extLst>
          </p:cNvPr>
          <p:cNvSpPr txBox="1"/>
          <p:nvPr/>
        </p:nvSpPr>
        <p:spPr>
          <a:xfrm>
            <a:off x="1499747" y="4309607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Bulk Sensitivity : </a:t>
            </a:r>
            <a:r>
              <a:rPr lang="en-US" dirty="0"/>
              <a:t>What is the minimum amount of refractive index change we are able to monitor.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Limit of detection:  </a:t>
            </a:r>
            <a:r>
              <a:rPr lang="en-US" dirty="0"/>
              <a:t>The amount of mass per square millimeter we can detect.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BD91A-CEDC-4CF2-8AB1-A3640FF625D9}"/>
              </a:ext>
            </a:extLst>
          </p:cNvPr>
          <p:cNvSpPr txBox="1"/>
          <p:nvPr/>
        </p:nvSpPr>
        <p:spPr>
          <a:xfrm>
            <a:off x="2115935" y="5053453"/>
            <a:ext cx="79601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accent2">
                    <a:lumMod val="75000"/>
                  </a:schemeClr>
                </a:solidFill>
              </a:rPr>
              <a:t>In Biosensors normally designed to works in visible range.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6E138-E945-4381-91CE-76EF29764DDA}"/>
              </a:ext>
            </a:extLst>
          </p:cNvPr>
          <p:cNvSpPr txBox="1"/>
          <p:nvPr/>
        </p:nvSpPr>
        <p:spPr>
          <a:xfrm>
            <a:off x="10278658" y="5053453"/>
            <a:ext cx="108074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WHY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D7B7CB-E05A-4D14-BC5F-F9892756C5D3}"/>
              </a:ext>
            </a:extLst>
          </p:cNvPr>
          <p:cNvSpPr txBox="1"/>
          <p:nvPr/>
        </p:nvSpPr>
        <p:spPr>
          <a:xfrm>
            <a:off x="1121134" y="6130456"/>
            <a:ext cx="287129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REFERENCE: Laser &amp; Photonics Reviews 6, 463-487 (2012)</a:t>
            </a:r>
          </a:p>
          <a:p>
            <a:r>
              <a:rPr lang="en-US" sz="900" dirty="0"/>
              <a:t>2012 Breakthroughs. IEEE Photonics Journal (2013)</a:t>
            </a:r>
          </a:p>
          <a:p>
            <a:r>
              <a:rPr lang="en-US" sz="900" dirty="0"/>
              <a:t>Sensors 16(3), 285 (2016)</a:t>
            </a:r>
          </a:p>
        </p:txBody>
      </p:sp>
    </p:spTree>
    <p:extLst>
      <p:ext uri="{BB962C8B-B14F-4D97-AF65-F5344CB8AC3E}">
        <p14:creationId xmlns:p14="http://schemas.microsoft.com/office/powerpoint/2010/main" val="369522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15AD-D0AA-4FEC-ACD1-70E572BA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93" y="143124"/>
            <a:ext cx="11656612" cy="6917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Surface Plasmon Resonance (SPR)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A29D-EA56-4581-8A01-B0DDE72FF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393" y="914400"/>
            <a:ext cx="11656612" cy="5645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Plasmonic biosensor technology offers an attractive alternative to traditional laboratory diagnostics</a:t>
            </a:r>
          </a:p>
          <a:p>
            <a:pPr algn="just"/>
            <a:r>
              <a:rPr lang="en-US" sz="1800" dirty="0"/>
              <a:t>Versatility: analysis of any type of biomolecular interaction.</a:t>
            </a:r>
          </a:p>
          <a:p>
            <a:pPr algn="just"/>
            <a:r>
              <a:rPr lang="en-US" sz="1800" dirty="0"/>
              <a:t>Robustness and simplicity</a:t>
            </a:r>
          </a:p>
          <a:p>
            <a:pPr algn="just"/>
            <a:r>
              <a:rPr lang="en-US" sz="1800" dirty="0"/>
              <a:t>Sensitivity: ~10</a:t>
            </a:r>
            <a:r>
              <a:rPr lang="en-US" sz="1800" baseline="30000" dirty="0"/>
              <a:t>-5</a:t>
            </a:r>
            <a:r>
              <a:rPr lang="en-US" sz="1800" dirty="0"/>
              <a:t> – 10</a:t>
            </a:r>
            <a:r>
              <a:rPr lang="en-US" sz="1800" baseline="30000" dirty="0"/>
              <a:t>-7</a:t>
            </a:r>
            <a:r>
              <a:rPr lang="en-US" sz="1800" dirty="0"/>
              <a:t> RIU (LOD </a:t>
            </a:r>
            <a:r>
              <a:rPr lang="en-US" sz="1800" dirty="0" err="1"/>
              <a:t>pM</a:t>
            </a:r>
            <a:r>
              <a:rPr lang="en-US" sz="1800" dirty="0"/>
              <a:t> – </a:t>
            </a:r>
            <a:r>
              <a:rPr lang="en-US" sz="1800" dirty="0" err="1"/>
              <a:t>nM</a:t>
            </a:r>
            <a:r>
              <a:rPr lang="en-US" sz="1800" dirty="0"/>
              <a:t>)</a:t>
            </a:r>
          </a:p>
          <a:p>
            <a:pPr algn="just"/>
            <a:r>
              <a:rPr lang="en-US" sz="1800" dirty="0"/>
              <a:t>Affinity &amp; kinetic studies</a:t>
            </a:r>
          </a:p>
          <a:p>
            <a:pPr algn="just"/>
            <a:r>
              <a:rPr lang="en-US" sz="1800" dirty="0"/>
              <a:t>Widespread technique and commercially available.</a:t>
            </a:r>
          </a:p>
          <a:p>
            <a:pPr marL="0" indent="0" algn="just">
              <a:buNone/>
            </a:pPr>
            <a:r>
              <a:rPr lang="en-US" sz="2400" u="sng" dirty="0">
                <a:solidFill>
                  <a:srgbClr val="FF0000"/>
                </a:solidFill>
              </a:rPr>
              <a:t>Limitation:</a:t>
            </a:r>
          </a:p>
          <a:p>
            <a:pPr algn="just"/>
            <a:r>
              <a:rPr lang="en-US" sz="1800" dirty="0"/>
              <a:t>Limited miniaturization.</a:t>
            </a:r>
          </a:p>
          <a:p>
            <a:pPr algn="just"/>
            <a:r>
              <a:rPr lang="en-US" sz="1800" dirty="0"/>
              <a:t>Reduced multiplexed capabilities.</a:t>
            </a:r>
          </a:p>
          <a:p>
            <a:pPr algn="just"/>
            <a:r>
              <a:rPr lang="en-US" sz="1800" dirty="0"/>
              <a:t>Not enough sensitivity for small analytes/low concentration.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FFC000"/>
                </a:solidFill>
              </a:rPr>
              <a:t>Main competitor to upcoming silicon photonic biosensor.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FFC000"/>
                </a:solidFill>
              </a:rPr>
              <a:t>All new upcoming technology need to compare to SPR sensitivity.</a:t>
            </a:r>
          </a:p>
        </p:txBody>
      </p:sp>
      <p:pic>
        <p:nvPicPr>
          <p:cNvPr id="2050" name="Picture 2" descr="https://upload.wikimedia.org/wikipedia/commons/thumb/d/d5/Surface_Plasmon_Resonance_%28SPR%29.jpg/1280px-Surface_Plasmon_Resonance_%28SPR%29.jpg">
            <a:extLst>
              <a:ext uri="{FF2B5EF4-FFF2-40B4-BE49-F238E27FC236}">
                <a16:creationId xmlns:a16="http://schemas.microsoft.com/office/drawing/2014/main" id="{D7323FC6-BDB0-4F7C-85A2-2DBA1B494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54" y="1612038"/>
            <a:ext cx="4187928" cy="301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27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6B376-C82A-464F-8AD7-76867255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GRATING COUPLER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2F2E0-38AC-4129-B2A3-4EC517411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This was the very first attempt to design silicon photonics biosensor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0A480-77B6-42D8-A012-9C3DE8EFB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195" y="942026"/>
            <a:ext cx="6608340" cy="45101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0CE2CD-EF80-496A-B0BF-C5820498524F}"/>
              </a:ext>
            </a:extLst>
          </p:cNvPr>
          <p:cNvSpPr/>
          <p:nvPr/>
        </p:nvSpPr>
        <p:spPr>
          <a:xfrm>
            <a:off x="4981365" y="623646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/>
              <a:t>M Wiki, R.E Kunz, G Voirin, K Tiefenthaler, A Bernard,"Novel integrated optical sensor based on a grating coupler”, 5th World Congress on Biosensors and Bioelectronics", Volume 13, Issue 11,1998,Pages 1181-1185</a:t>
            </a:r>
            <a:endParaRPr lang="en-US" sz="9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D77E4C-94D3-47A7-9CF9-C949B14520AD}"/>
              </a:ext>
            </a:extLst>
          </p:cNvPr>
          <p:cNvSpPr/>
          <p:nvPr/>
        </p:nvSpPr>
        <p:spPr>
          <a:xfrm>
            <a:off x="8218206" y="531313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Multiplexing</a:t>
            </a:r>
          </a:p>
          <a:p>
            <a:r>
              <a:rPr lang="en-US" dirty="0"/>
              <a:t>Mass sensitivity : 0.3 </a:t>
            </a:r>
            <a:r>
              <a:rPr lang="en-US" dirty="0" err="1"/>
              <a:t>pg</a:t>
            </a:r>
            <a:r>
              <a:rPr lang="en-US" dirty="0"/>
              <a:t>/mm</a:t>
            </a:r>
            <a:r>
              <a:rPr lang="en-US" baseline="30000" dirty="0"/>
              <a:t>2</a:t>
            </a:r>
          </a:p>
          <a:p>
            <a:r>
              <a:rPr lang="en-US" dirty="0"/>
              <a:t>2*10</a:t>
            </a:r>
            <a:r>
              <a:rPr lang="en-US" baseline="30000" dirty="0"/>
              <a:t>-6 </a:t>
            </a:r>
            <a:r>
              <a:rPr lang="en-US" dirty="0"/>
              <a:t>RIU</a:t>
            </a:r>
          </a:p>
        </p:txBody>
      </p:sp>
    </p:spTree>
    <p:extLst>
      <p:ext uri="{BB962C8B-B14F-4D97-AF65-F5344CB8AC3E}">
        <p14:creationId xmlns:p14="http://schemas.microsoft.com/office/powerpoint/2010/main" val="330837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7705-3F95-4ED7-87BE-64FC7A23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02" y="182246"/>
            <a:ext cx="11685105" cy="700350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OPTICAL MRR WORKING PRINCIPLE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A2834-9BC0-49E5-9B93-33F97182A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801" y="1025718"/>
            <a:ext cx="11685105" cy="56769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rgbClr val="002060"/>
                </a:solidFill>
              </a:rPr>
              <a:t>Light is coupled by evanescent wave of an input waveguide. Whispering gallery modes are circulating in multiple round trips, enhancing the sensitivity.</a:t>
            </a:r>
          </a:p>
          <a:p>
            <a:pPr marL="0" indent="0" algn="just">
              <a:buNone/>
            </a:pPr>
            <a:endParaRPr lang="en-US" sz="1800" dirty="0"/>
          </a:p>
        </p:txBody>
      </p:sp>
      <p:pic>
        <p:nvPicPr>
          <p:cNvPr id="4098" name="Picture 2" descr="https://ars.els-cdn.com/content/image/1-s2.0-S0925400512008921-gr1.jpg">
            <a:extLst>
              <a:ext uri="{FF2B5EF4-FFF2-40B4-BE49-F238E27FC236}">
                <a16:creationId xmlns:a16="http://schemas.microsoft.com/office/drawing/2014/main" id="{FAA7F0FE-EAB6-4ED9-86B6-8F55F82F15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60" y="1687802"/>
            <a:ext cx="4998985" cy="295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82EFC3-8301-4E77-99DB-5F756759BCAC}"/>
              </a:ext>
            </a:extLst>
          </p:cNvPr>
          <p:cNvSpPr txBox="1"/>
          <p:nvPr/>
        </p:nvSpPr>
        <p:spPr>
          <a:xfrm>
            <a:off x="249801" y="6464174"/>
            <a:ext cx="1179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dirty="0"/>
              <a:t>Mi </a:t>
            </a:r>
            <a:r>
              <a:rPr lang="en-US" sz="900" dirty="0" err="1"/>
              <a:t>Kyoung</a:t>
            </a:r>
            <a:r>
              <a:rPr lang="en-US" sz="900" dirty="0"/>
              <a:t> Park, Jack Sheng Kee, Jessie </a:t>
            </a:r>
            <a:r>
              <a:rPr lang="en-US" sz="900" dirty="0" err="1"/>
              <a:t>Yiying</a:t>
            </a:r>
            <a:r>
              <a:rPr lang="en-US" sz="900" dirty="0"/>
              <a:t> Quah, Vivian </a:t>
            </a:r>
            <a:r>
              <a:rPr lang="en-US" sz="900" dirty="0" err="1"/>
              <a:t>Netto</a:t>
            </a:r>
            <a:r>
              <a:rPr lang="en-US" sz="900" dirty="0"/>
              <a:t>, </a:t>
            </a:r>
            <a:r>
              <a:rPr lang="en-US" sz="900" dirty="0" err="1"/>
              <a:t>Junfeng</a:t>
            </a:r>
            <a:r>
              <a:rPr lang="en-US" sz="900" dirty="0"/>
              <a:t> Song, Qing Fang, Eric Mouchel La Fosse, Guo-</a:t>
            </a:r>
            <a:r>
              <a:rPr lang="en-US" sz="900" dirty="0" err="1"/>
              <a:t>Qiang</a:t>
            </a:r>
            <a:r>
              <a:rPr lang="en-US" sz="900" dirty="0"/>
              <a:t> </a:t>
            </a:r>
            <a:r>
              <a:rPr lang="en-US" sz="900" dirty="0" err="1"/>
              <a:t>Lo,"Label</a:t>
            </a:r>
            <a:r>
              <a:rPr lang="en-US" sz="900" dirty="0"/>
              <a:t>-free aptamer sensor based on silicon </a:t>
            </a:r>
            <a:r>
              <a:rPr lang="en-US" sz="900" dirty="0" err="1"/>
              <a:t>microring</a:t>
            </a:r>
            <a:r>
              <a:rPr lang="en-US" sz="900" dirty="0"/>
              <a:t> resonators, Sensors and Actuators B: </a:t>
            </a:r>
            <a:r>
              <a:rPr lang="en-US" sz="900" dirty="0" err="1"/>
              <a:t>Chemical",Volume</a:t>
            </a:r>
            <a:r>
              <a:rPr lang="en-US" sz="900" dirty="0"/>
              <a:t> 176,2013,Pages 552-559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9EC416-3E25-42C0-A6C0-3189FC60703A}"/>
                  </a:ext>
                </a:extLst>
              </p:cNvPr>
              <p:cNvSpPr txBox="1"/>
              <p:nvPr/>
            </p:nvSpPr>
            <p:spPr>
              <a:xfrm>
                <a:off x="336261" y="4738820"/>
                <a:ext cx="2017639" cy="620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9EC416-3E25-42C0-A6C0-3189FC607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61" y="4738820"/>
                <a:ext cx="2017639" cy="620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27929F-94AC-49D1-9256-5E63BBDAC6A8}"/>
                  </a:ext>
                </a:extLst>
              </p:cNvPr>
              <p:cNvSpPr txBox="1"/>
              <p:nvPr/>
            </p:nvSpPr>
            <p:spPr>
              <a:xfrm>
                <a:off x="2835752" y="4833398"/>
                <a:ext cx="1819748" cy="526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27929F-94AC-49D1-9256-5E63BBDA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752" y="4833398"/>
                <a:ext cx="1819748" cy="526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9B74D0D-0AF9-490B-BA9F-3661126AAEF8}"/>
              </a:ext>
            </a:extLst>
          </p:cNvPr>
          <p:cNvSpPr txBox="1"/>
          <p:nvPr/>
        </p:nvSpPr>
        <p:spPr>
          <a:xfrm>
            <a:off x="336260" y="5576935"/>
            <a:ext cx="4998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Monitoring spectral shift, gives quantitative information about the </a:t>
            </a:r>
            <a:r>
              <a:rPr lang="en-US" dirty="0" err="1"/>
              <a:t>biointeraction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9F30D1-9A3A-4511-B025-4649445ACEA4}"/>
              </a:ext>
            </a:extLst>
          </p:cNvPr>
          <p:cNvSpPr txBox="1"/>
          <p:nvPr/>
        </p:nvSpPr>
        <p:spPr>
          <a:xfrm>
            <a:off x="5335245" y="4248183"/>
            <a:ext cx="568668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u="sng" dirty="0">
                <a:solidFill>
                  <a:srgbClr val="FF0000"/>
                </a:solidFill>
              </a:rPr>
              <a:t>Advantages: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Reduced footprint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High multiplexing capabilities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Good sensitivity (not scaling with length)</a:t>
            </a:r>
          </a:p>
          <a:p>
            <a:pPr algn="just"/>
            <a:r>
              <a:rPr lang="en-US" sz="2400" u="sng" dirty="0">
                <a:solidFill>
                  <a:srgbClr val="FF0000"/>
                </a:solidFill>
              </a:rPr>
              <a:t>Drawback: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1550 nm design (strong absorption)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Expensive (tunable laser and optical spectrum analyzer)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CAABBE-294F-4929-A8E9-4C769E5F31A5}"/>
              </a:ext>
            </a:extLst>
          </p:cNvPr>
          <p:cNvSpPr txBox="1"/>
          <p:nvPr/>
        </p:nvSpPr>
        <p:spPr>
          <a:xfrm>
            <a:off x="5335244" y="1736532"/>
            <a:ext cx="6599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Sensitivity depends on Q-factor of MRR means sensitivity increases with increasing Q-factor of the ring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High Q-factor means low losses/long photon lifetime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Q-factor in range of 10</a:t>
            </a:r>
            <a:r>
              <a:rPr lang="en-US" baseline="30000" dirty="0"/>
              <a:t>6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706381-9995-451A-A85B-F28F78509096}"/>
                  </a:ext>
                </a:extLst>
              </p:cNvPr>
              <p:cNvSpPr txBox="1"/>
              <p:nvPr/>
            </p:nvSpPr>
            <p:spPr>
              <a:xfrm>
                <a:off x="7170298" y="3290500"/>
                <a:ext cx="1099596" cy="572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706381-9995-451A-A85B-F28F78509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298" y="3290500"/>
                <a:ext cx="1099596" cy="5727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46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1385</Words>
  <Application>Microsoft Office PowerPoint</Application>
  <PresentationFormat>Widescreen</PresentationFormat>
  <Paragraphs>254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Helvetica</vt:lpstr>
      <vt:lpstr>Office Theme</vt:lpstr>
      <vt:lpstr>Challenges faced by Silicon Photonics based Biosensing </vt:lpstr>
      <vt:lpstr>MOTIVATION: Why SiPh Biosensors?</vt:lpstr>
      <vt:lpstr>BIOSENSOR DEVICES: Overview</vt:lpstr>
      <vt:lpstr>Approach</vt:lpstr>
      <vt:lpstr>OPTICAL WAVEGUIDE BIOSENSOR</vt:lpstr>
      <vt:lpstr>SENSITIVITY COMPARISON</vt:lpstr>
      <vt:lpstr>Surface Plasmon Resonance (SPR)</vt:lpstr>
      <vt:lpstr>GRATING COUPLER</vt:lpstr>
      <vt:lpstr>OPTICAL MRR WORKING PRINCIPLE</vt:lpstr>
      <vt:lpstr>INTERFEROMETER BIOSENSOR</vt:lpstr>
      <vt:lpstr>MZI and BiModal Inferometer Design</vt:lpstr>
      <vt:lpstr>PowerPoint Presentation</vt:lpstr>
      <vt:lpstr>Axela dotLab® mX System</vt:lpstr>
      <vt:lpstr>PowerPoint Presentation</vt:lpstr>
      <vt:lpstr>Epic® System.</vt:lpstr>
      <vt:lpstr>PowerPoint Presentation</vt:lpstr>
      <vt:lpstr>Maverick Detection Method</vt:lpstr>
      <vt:lpstr>PowerPoint Presentation</vt:lpstr>
      <vt:lpstr>Models for SiPh Bio-sensing</vt:lpstr>
      <vt:lpstr>Did We find any models?</vt:lpstr>
      <vt:lpstr>Our Approach</vt:lpstr>
      <vt:lpstr>Model: neff vs Glucose concentration</vt:lpstr>
      <vt:lpstr>Results: 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Sakhalkar,Sumant Sudhir</dc:creator>
  <cp:lastModifiedBy>Sakhalkar,Sumant Sudhir</cp:lastModifiedBy>
  <cp:revision>2</cp:revision>
  <dcterms:created xsi:type="dcterms:W3CDTF">2018-12-06T20:49:22Z</dcterms:created>
  <dcterms:modified xsi:type="dcterms:W3CDTF">2018-12-06T20:51:37Z</dcterms:modified>
</cp:coreProperties>
</file>