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96" r:id="rId3"/>
    <p:sldId id="258" r:id="rId4"/>
    <p:sldId id="297" r:id="rId5"/>
    <p:sldId id="302" r:id="rId6"/>
    <p:sldId id="306" r:id="rId7"/>
    <p:sldId id="307" r:id="rId8"/>
    <p:sldId id="305" r:id="rId9"/>
    <p:sldId id="304" r:id="rId10"/>
    <p:sldId id="261" r:id="rId11"/>
    <p:sldId id="301" r:id="rId12"/>
    <p:sldId id="278" r:id="rId13"/>
  </p:sldIdLst>
  <p:sldSz cx="9144000" cy="5143500" type="screen16x9"/>
  <p:notesSz cx="6858000" cy="9144000"/>
  <p:embeddedFontLst>
    <p:embeddedFont>
      <p:font typeface="Oswald" panose="00000500000000000000" pitchFamily="2" charset="0"/>
      <p:regular r:id="rId15"/>
      <p:bold r:id="rId16"/>
    </p:embeddedFon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98260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udeanurag/Fake-Currency-Identific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en.wikipedia.org/wiki/Counterfeit_mone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212292" y="314794"/>
            <a:ext cx="6719416" cy="133781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accent1"/>
                </a:solidFill>
              </a:rPr>
              <a:t>Fake Currency Detection using Image Processing</a:t>
            </a:r>
            <a:endParaRPr dirty="0">
              <a:solidFill>
                <a:schemeClr val="accent1"/>
              </a:solidFill>
            </a:endParaRPr>
          </a:p>
        </p:txBody>
      </p:sp>
      <p:sp>
        <p:nvSpPr>
          <p:cNvPr id="3" name="TextBox 2">
            <a:extLst>
              <a:ext uri="{FF2B5EF4-FFF2-40B4-BE49-F238E27FC236}">
                <a16:creationId xmlns:a16="http://schemas.microsoft.com/office/drawing/2014/main" id="{2360E746-7A4F-DAAB-66DD-01095747ACA8}"/>
              </a:ext>
            </a:extLst>
          </p:cNvPr>
          <p:cNvSpPr txBox="1"/>
          <p:nvPr/>
        </p:nvSpPr>
        <p:spPr>
          <a:xfrm>
            <a:off x="487181" y="3154314"/>
            <a:ext cx="5171606" cy="1446550"/>
          </a:xfrm>
          <a:prstGeom prst="rect">
            <a:avLst/>
          </a:prstGeom>
          <a:noFill/>
        </p:spPr>
        <p:txBody>
          <a:bodyPr wrap="square">
            <a:spAutoFit/>
          </a:bodyPr>
          <a:lstStyle/>
          <a:p>
            <a:r>
              <a:rPr lang="en-IN" sz="2800" b="1" dirty="0">
                <a:solidFill>
                  <a:schemeClr val="accent6">
                    <a:lumMod val="50000"/>
                  </a:schemeClr>
                </a:solidFill>
                <a:latin typeface="Times New Roman" panose="02020603050405020304" pitchFamily="18" charset="0"/>
                <a:cs typeface="Times New Roman" panose="02020603050405020304" pitchFamily="18" charset="0"/>
              </a:rPr>
              <a:t>Group Members:</a:t>
            </a:r>
          </a:p>
          <a:p>
            <a:r>
              <a:rPr lang="en-IN" sz="2000" dirty="0">
                <a:latin typeface="Times New Roman" panose="02020603050405020304" pitchFamily="18" charset="0"/>
                <a:cs typeface="Times New Roman" panose="02020603050405020304" pitchFamily="18" charset="0"/>
              </a:rPr>
              <a:t>1.Prakhyath Shetty-55</a:t>
            </a:r>
          </a:p>
          <a:p>
            <a:r>
              <a:rPr lang="en-IN" sz="2000" dirty="0">
                <a:latin typeface="Times New Roman" panose="02020603050405020304" pitchFamily="18" charset="0"/>
                <a:cs typeface="Times New Roman" panose="02020603050405020304" pitchFamily="18" charset="0"/>
              </a:rPr>
              <a:t>2.Aryan Singh-57</a:t>
            </a:r>
          </a:p>
          <a:p>
            <a:r>
              <a:rPr lang="en-IN" sz="2000" dirty="0">
                <a:latin typeface="Times New Roman" panose="02020603050405020304" pitchFamily="18" charset="0"/>
                <a:cs typeface="Times New Roman" panose="02020603050405020304" pitchFamily="18" charset="0"/>
              </a:rPr>
              <a:t>3.Sumant Singh-58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997744" y="112631"/>
            <a:ext cx="6996600" cy="715800"/>
          </a:xfrm>
        </p:spPr>
        <p:txBody>
          <a:bodyPr/>
          <a:lstStyle/>
          <a:p>
            <a:pPr lvl="0"/>
            <a:r>
              <a:rPr lang="en-US" sz="2400" dirty="0"/>
              <a:t>RESULT</a:t>
            </a:r>
          </a:p>
        </p:txBody>
      </p:sp>
      <p:sp>
        <p:nvSpPr>
          <p:cNvPr id="500" name="Google Shape;500;p18"/>
          <p:cNvSpPr txBox="1">
            <a:spLocks noGrp="1"/>
          </p:cNvSpPr>
          <p:nvPr>
            <p:ph type="body" idx="1"/>
          </p:nvPr>
        </p:nvSpPr>
        <p:spPr>
          <a:xfrm>
            <a:off x="516494" y="742706"/>
            <a:ext cx="8111012" cy="3493538"/>
          </a:xfrm>
        </p:spPr>
        <p:txBody>
          <a:bodyPr/>
          <a:lstStyle/>
          <a:p>
            <a:pPr marL="101600" lvl="0" indent="0">
              <a:buNone/>
            </a:pPr>
            <a:r>
              <a:rPr lang="en-US" sz="1600" dirty="0">
                <a:latin typeface="Times New Roman" panose="02020603050405020304" pitchFamily="18" charset="0"/>
                <a:cs typeface="Times New Roman" panose="02020603050405020304" pitchFamily="18" charset="0"/>
              </a:rPr>
              <a:t>The result of using image processing for fake currency detection in Python is an automated and reliable system that can detect counterfeit notes with high accuracy. The system analyzes digital images of currency notes and extracts relevant features such as texture, color, and pattern. The extracted features are then compared with those of genuine currency notes using machine learning algorithms to identify any inconsistency. The system has been tested on a dataset of genuine and counterfeit notes, and it has demonstrated high accuracy and efficiency. This system can be used by banks, financial institutions, and law enforcement agencies to prevent the circulation of counterfeit notes and protect the economy.</a:t>
            </a:r>
          </a:p>
        </p:txBody>
      </p:sp>
      <p:sp>
        <p:nvSpPr>
          <p:cNvPr id="501" name="Google Shape;501;p18"/>
          <p:cNvSpPr txBox="1">
            <a:spLocks noGrp="1"/>
          </p:cNvSpPr>
          <p:nvPr>
            <p:ph type="sldNum" idx="12"/>
          </p:nvPr>
        </p:nvSpPr>
        <p:spPr/>
        <p:txBody>
          <a:bodyPr/>
          <a:lstStyle/>
          <a:p>
            <a:pPr lvl="0"/>
            <a:fld id="{00000000-1234-1234-1234-123412341234}" type="slidenum">
              <a:rPr lang="en"/>
              <a:pPr lvl="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BEC5-5F66-6048-DF55-E6B4792C8EF2}"/>
              </a:ext>
            </a:extLst>
          </p:cNvPr>
          <p:cNvSpPr>
            <a:spLocks noGrp="1"/>
          </p:cNvSpPr>
          <p:nvPr>
            <p:ph type="title"/>
          </p:nvPr>
        </p:nvSpPr>
        <p:spPr>
          <a:xfrm>
            <a:off x="1073700" y="234075"/>
            <a:ext cx="6996600" cy="715800"/>
          </a:xfrm>
        </p:spPr>
        <p:txBody>
          <a:bodyPr/>
          <a:lstStyle/>
          <a:p>
            <a:r>
              <a:rPr lang="en-US" sz="2800" dirty="0"/>
              <a:t>REFERENCE</a:t>
            </a:r>
            <a:endParaRPr lang="en-IN" sz="2800" dirty="0"/>
          </a:p>
        </p:txBody>
      </p:sp>
      <p:sp>
        <p:nvSpPr>
          <p:cNvPr id="3" name="Text Placeholder 2">
            <a:extLst>
              <a:ext uri="{FF2B5EF4-FFF2-40B4-BE49-F238E27FC236}">
                <a16:creationId xmlns:a16="http://schemas.microsoft.com/office/drawing/2014/main" id="{F3CC7B55-1270-668A-5795-AE5F38747FDB}"/>
              </a:ext>
            </a:extLst>
          </p:cNvPr>
          <p:cNvSpPr>
            <a:spLocks noGrp="1"/>
          </p:cNvSpPr>
          <p:nvPr>
            <p:ph type="body" idx="1"/>
          </p:nvPr>
        </p:nvSpPr>
        <p:spPr>
          <a:xfrm>
            <a:off x="1075850" y="864394"/>
            <a:ext cx="6996600" cy="2597881"/>
          </a:xfrm>
        </p:spPr>
        <p:txBody>
          <a:bodyPr/>
          <a:lstStyle/>
          <a:p>
            <a:pPr marL="101600" indent="0">
              <a:buNone/>
            </a:pPr>
            <a:r>
              <a:rPr lang="en-IN" sz="1400" dirty="0">
                <a:hlinkClick r:id="rId3"/>
              </a:rPr>
              <a:t>https://github.com/dudeanurag/Fake-Currency-Identification</a:t>
            </a:r>
            <a:endParaRPr lang="en-IN" sz="1400" dirty="0"/>
          </a:p>
          <a:p>
            <a:pPr marL="101600" indent="0">
              <a:buNone/>
            </a:pPr>
            <a:r>
              <a:rPr lang="en-IN" sz="1400" dirty="0">
                <a:hlinkClick r:id="rId4"/>
              </a:rPr>
              <a:t>https://en.wikipedia.org/wiki/Counterfeit_money</a:t>
            </a:r>
            <a:endParaRPr lang="en-IN" sz="1400" dirty="0"/>
          </a:p>
          <a:p>
            <a:pPr marL="101600" indent="0">
              <a:buNone/>
            </a:pPr>
            <a:endParaRPr lang="en-IN" sz="1400" dirty="0"/>
          </a:p>
        </p:txBody>
      </p:sp>
      <p:sp>
        <p:nvSpPr>
          <p:cNvPr id="4" name="Slide Number Placeholder 3">
            <a:extLst>
              <a:ext uri="{FF2B5EF4-FFF2-40B4-BE49-F238E27FC236}">
                <a16:creationId xmlns:a16="http://schemas.microsoft.com/office/drawing/2014/main" id="{FDA5AE0B-B94B-4BEC-D205-4CEBC1990F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76302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2064363"/>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THANKS!</a:t>
            </a:r>
            <a:endParaRPr sz="10000"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79AF-F427-2223-AAC0-7F762F14DB6C}"/>
              </a:ext>
            </a:extLst>
          </p:cNvPr>
          <p:cNvSpPr>
            <a:spLocks noGrp="1"/>
          </p:cNvSpPr>
          <p:nvPr>
            <p:ph type="title"/>
          </p:nvPr>
        </p:nvSpPr>
        <p:spPr>
          <a:xfrm>
            <a:off x="937431" y="0"/>
            <a:ext cx="6996600" cy="715800"/>
          </a:xfrm>
        </p:spPr>
        <p:txBody>
          <a:bodyPr/>
          <a:lstStyle/>
          <a:p>
            <a:r>
              <a:rPr lang="en-US" sz="2400" dirty="0"/>
              <a:t>INTRODUCTION</a:t>
            </a:r>
            <a:endParaRPr lang="en-IN" sz="2400" dirty="0"/>
          </a:p>
        </p:txBody>
      </p:sp>
      <p:sp>
        <p:nvSpPr>
          <p:cNvPr id="3" name="Slide Number Placeholder 2">
            <a:extLst>
              <a:ext uri="{FF2B5EF4-FFF2-40B4-BE49-F238E27FC236}">
                <a16:creationId xmlns:a16="http://schemas.microsoft.com/office/drawing/2014/main" id="{8877996C-0339-D4E9-001C-A1FDD63D92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479;p15">
            <a:extLst>
              <a:ext uri="{FF2B5EF4-FFF2-40B4-BE49-F238E27FC236}">
                <a16:creationId xmlns:a16="http://schemas.microsoft.com/office/drawing/2014/main" id="{65EFB630-9640-1345-258E-4B17A175FFBA}"/>
              </a:ext>
            </a:extLst>
          </p:cNvPr>
          <p:cNvSpPr txBox="1">
            <a:spLocks/>
          </p:cNvSpPr>
          <p:nvPr/>
        </p:nvSpPr>
        <p:spPr>
          <a:xfrm>
            <a:off x="189767" y="731708"/>
            <a:ext cx="8491928" cy="3680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Fake currency poses a serious threat to the economy and financial system.</a:t>
            </a:r>
          </a:p>
          <a:p>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Manual detection of counterfeit notes is difficult and time-consuming so Automated systems for detecting fake currency are essential.</a:t>
            </a:r>
          </a:p>
          <a:p>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Image processing is a widely used technique for detecting fake currency notes.</a:t>
            </a:r>
          </a:p>
          <a:p>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Image processing techniques such as filtering, segmentation, and classification are used to analyze currency note images.</a:t>
            </a:r>
          </a:p>
          <a:p>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Python libraries such as OpenCV, PIL, Panda, and NumPy are used for implementing a robust and efficient system for detecting fake currency notes.</a:t>
            </a:r>
          </a:p>
          <a:p>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The system can be used by banks, financial institutions, and law enforcement agencies to prevent counterfeit notes from circulating and protecting the economy.</a:t>
            </a:r>
          </a:p>
          <a:p>
            <a:pPr marL="101600" indent="0">
              <a:buNone/>
            </a:pPr>
            <a:endParaRPr lang="en-US" sz="1400" i="0" dirty="0">
              <a:solidFill>
                <a:schemeClr val="tx1">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90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85209" y="142406"/>
            <a:ext cx="6593700" cy="63708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t>PROBLEM STATEMENT</a:t>
            </a:r>
            <a:endParaRPr sz="2400" dirty="0"/>
          </a:p>
        </p:txBody>
      </p:sp>
      <p:sp>
        <p:nvSpPr>
          <p:cNvPr id="479" name="Google Shape;479;p15"/>
          <p:cNvSpPr txBox="1">
            <a:spLocks noGrp="1"/>
          </p:cNvSpPr>
          <p:nvPr>
            <p:ph type="subTitle" idx="4294967295"/>
          </p:nvPr>
        </p:nvSpPr>
        <p:spPr>
          <a:xfrm>
            <a:off x="299803" y="899411"/>
            <a:ext cx="8491928" cy="3680083"/>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dirty="0">
                <a:solidFill>
                  <a:schemeClr val="tx1">
                    <a:lumMod val="75000"/>
                  </a:schemeClr>
                </a:solidFill>
                <a:latin typeface="Times New Roman" panose="02020603050405020304" pitchFamily="18" charset="0"/>
                <a:cs typeface="Times New Roman" panose="02020603050405020304" pitchFamily="18" charset="0"/>
              </a:rPr>
              <a:t>T</a:t>
            </a:r>
            <a:r>
              <a:rPr lang="en-US" b="0" i="0" dirty="0">
                <a:solidFill>
                  <a:schemeClr val="tx1">
                    <a:lumMod val="75000"/>
                  </a:schemeClr>
                </a:solidFill>
                <a:effectLst/>
                <a:latin typeface="Times New Roman" panose="02020603050405020304" pitchFamily="18" charset="0"/>
                <a:cs typeface="Times New Roman" panose="02020603050405020304" pitchFamily="18" charset="0"/>
              </a:rPr>
              <a:t>o create a reliable and automated system using image processing in Python to detect counterfeit currency notes, which can be used by banks and law enforcement agencies to prevent the circulation of fake notes</a:t>
            </a:r>
            <a:r>
              <a:rPr lang="en-US" sz="1600" b="0" i="0" dirty="0">
                <a:solidFill>
                  <a:srgbClr val="D1D5DB"/>
                </a:solidFill>
                <a:effectLst/>
                <a:latin typeface="Times New Roman" panose="02020603050405020304" pitchFamily="18" charset="0"/>
                <a:cs typeface="Times New Roman" panose="02020603050405020304" pitchFamily="18" charset="0"/>
              </a:rPr>
              <a:t>.</a:t>
            </a:r>
            <a:r>
              <a:rPr lang="en-US" sz="1800" b="0" i="0" dirty="0">
                <a:solidFill>
                  <a:schemeClr val="tx1">
                    <a:lumMod val="75000"/>
                  </a:schemeClr>
                </a:solidFill>
                <a:effectLst/>
                <a:latin typeface="Times New Roman" panose="02020603050405020304" pitchFamily="18" charset="0"/>
                <a:cs typeface="Times New Roman" panose="02020603050405020304" pitchFamily="18" charset="0"/>
              </a:rPr>
              <a:t>.</a:t>
            </a:r>
            <a:endParaRPr b="1"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3618-7714-1547-085E-FB3EAAAFBB11}"/>
              </a:ext>
            </a:extLst>
          </p:cNvPr>
          <p:cNvSpPr>
            <a:spLocks noGrp="1"/>
          </p:cNvSpPr>
          <p:nvPr>
            <p:ph type="title"/>
          </p:nvPr>
        </p:nvSpPr>
        <p:spPr>
          <a:xfrm>
            <a:off x="1059411" y="155494"/>
            <a:ext cx="6996600" cy="715800"/>
          </a:xfrm>
        </p:spPr>
        <p:txBody>
          <a:bodyPr/>
          <a:lstStyle/>
          <a:p>
            <a:r>
              <a:rPr lang="en-US" sz="2800" dirty="0"/>
              <a:t>METHODOLOGY</a:t>
            </a:r>
            <a:endParaRPr lang="en-IN" sz="2800" dirty="0"/>
          </a:p>
        </p:txBody>
      </p:sp>
      <p:sp>
        <p:nvSpPr>
          <p:cNvPr id="3" name="Text Placeholder 2">
            <a:extLst>
              <a:ext uri="{FF2B5EF4-FFF2-40B4-BE49-F238E27FC236}">
                <a16:creationId xmlns:a16="http://schemas.microsoft.com/office/drawing/2014/main" id="{DD3C38B3-425B-A59B-F0EF-601BBF0C219D}"/>
              </a:ext>
            </a:extLst>
          </p:cNvPr>
          <p:cNvSpPr>
            <a:spLocks noGrp="1"/>
          </p:cNvSpPr>
          <p:nvPr>
            <p:ph type="body" idx="1"/>
          </p:nvPr>
        </p:nvSpPr>
        <p:spPr>
          <a:xfrm>
            <a:off x="400049" y="871294"/>
            <a:ext cx="8558214" cy="3336375"/>
          </a:xfrm>
        </p:spPr>
        <p:txBody>
          <a:bodyPr/>
          <a:lstStyle/>
          <a:p>
            <a:pPr marL="101600" indent="0" algn="l">
              <a:buNone/>
            </a:pPr>
            <a:r>
              <a:rPr lang="en-US" sz="1400" b="0" i="0" dirty="0">
                <a:solidFill>
                  <a:schemeClr val="tx1">
                    <a:lumMod val="75000"/>
                  </a:schemeClr>
                </a:solidFill>
                <a:effectLst/>
                <a:latin typeface="Times New Roman" panose="02020603050405020304" pitchFamily="18" charset="0"/>
                <a:cs typeface="Times New Roman" panose="02020603050405020304" pitchFamily="18" charset="0"/>
              </a:rPr>
              <a:t>The methodology for detecting fake currency using image processing in Python involves the following steps:</a:t>
            </a:r>
          </a:p>
          <a:p>
            <a:pPr marL="101600" indent="0" algn="l">
              <a:buNone/>
            </a:pPr>
            <a:r>
              <a:rPr lang="en-US" sz="1600" b="0" i="0" dirty="0">
                <a:solidFill>
                  <a:schemeClr val="tx1">
                    <a:lumMod val="75000"/>
                  </a:schemeClr>
                </a:solidFill>
                <a:effectLst/>
                <a:latin typeface="Times New Roman" panose="02020603050405020304" pitchFamily="18" charset="0"/>
                <a:cs typeface="Times New Roman" panose="02020603050405020304" pitchFamily="18" charset="0"/>
              </a:rPr>
              <a:t>1</a:t>
            </a:r>
            <a:r>
              <a:rPr lang="en-US" sz="1400" b="0" i="0" dirty="0">
                <a:solidFill>
                  <a:schemeClr val="tx1">
                    <a:lumMod val="75000"/>
                  </a:schemeClr>
                </a:solidFill>
                <a:effectLst/>
                <a:latin typeface="Times New Roman" panose="02020603050405020304" pitchFamily="18" charset="0"/>
                <a:cs typeface="Times New Roman" panose="02020603050405020304" pitchFamily="18" charset="0"/>
              </a:rPr>
              <a:t>.Image acquisition: Digital images of currency notes are obtained using a scanner or a camera.</a:t>
            </a:r>
          </a:p>
          <a:p>
            <a:pPr marL="101600" indent="0" algn="l">
              <a:buNone/>
            </a:pPr>
            <a:r>
              <a:rPr lang="en-US" sz="1600" b="0" i="0" dirty="0">
                <a:solidFill>
                  <a:schemeClr val="tx1">
                    <a:lumMod val="75000"/>
                  </a:schemeClr>
                </a:solidFill>
                <a:effectLst/>
                <a:latin typeface="Times New Roman" panose="02020603050405020304" pitchFamily="18" charset="0"/>
                <a:cs typeface="Times New Roman" panose="02020603050405020304" pitchFamily="18" charset="0"/>
              </a:rPr>
              <a:t>2</a:t>
            </a:r>
            <a:r>
              <a:rPr lang="en-US" sz="1400" b="0" i="0" dirty="0">
                <a:solidFill>
                  <a:schemeClr val="tx1">
                    <a:lumMod val="75000"/>
                  </a:schemeClr>
                </a:solidFill>
                <a:effectLst/>
                <a:latin typeface="Times New Roman" panose="02020603050405020304" pitchFamily="18" charset="0"/>
                <a:cs typeface="Times New Roman" panose="02020603050405020304" pitchFamily="18" charset="0"/>
              </a:rPr>
              <a:t>.Preprocessing: The acquired images are processed to improve their quality and remove any noise or distortions.            This involves techniques such as filtering, thresholding, and resizing.</a:t>
            </a:r>
          </a:p>
          <a:p>
            <a:pPr marL="101600" indent="0" algn="l">
              <a:buNone/>
            </a:pPr>
            <a:r>
              <a:rPr lang="en-US" sz="1600" b="0" i="0" dirty="0">
                <a:solidFill>
                  <a:schemeClr val="tx1">
                    <a:lumMod val="75000"/>
                  </a:schemeClr>
                </a:solidFill>
                <a:effectLst/>
                <a:latin typeface="Times New Roman" panose="02020603050405020304" pitchFamily="18" charset="0"/>
                <a:cs typeface="Times New Roman" panose="02020603050405020304" pitchFamily="18" charset="0"/>
              </a:rPr>
              <a:t>3</a:t>
            </a:r>
            <a:r>
              <a:rPr lang="en-US" sz="1400" b="0" i="0" dirty="0">
                <a:solidFill>
                  <a:schemeClr val="tx1">
                    <a:lumMod val="75000"/>
                  </a:schemeClr>
                </a:solidFill>
                <a:effectLst/>
                <a:latin typeface="Times New Roman" panose="02020603050405020304" pitchFamily="18" charset="0"/>
                <a:cs typeface="Times New Roman" panose="02020603050405020304" pitchFamily="18" charset="0"/>
              </a:rPr>
              <a:t>.Feature extraction: Relevant features such as texture, color, and pattern are extracted from the preprocessed images using techniques such as edge detection, gradient analysis, and histogram equalization.</a:t>
            </a:r>
          </a:p>
          <a:p>
            <a:pPr marL="101600" indent="0" algn="l">
              <a:buNone/>
            </a:pPr>
            <a:r>
              <a:rPr lang="en-US" sz="1600" dirty="0">
                <a:solidFill>
                  <a:schemeClr val="tx1">
                    <a:lumMod val="75000"/>
                  </a:schemeClr>
                </a:solidFill>
                <a:latin typeface="Times New Roman" panose="02020603050405020304" pitchFamily="18" charset="0"/>
                <a:cs typeface="Times New Roman" panose="02020603050405020304" pitchFamily="18" charset="0"/>
              </a:rPr>
              <a:t>4</a:t>
            </a:r>
            <a:r>
              <a:rPr lang="en-US" sz="1400" b="0" i="0" dirty="0">
                <a:solidFill>
                  <a:schemeClr val="tx1">
                    <a:lumMod val="75000"/>
                  </a:schemeClr>
                </a:solidFill>
                <a:effectLst/>
                <a:latin typeface="Times New Roman" panose="02020603050405020304" pitchFamily="18" charset="0"/>
                <a:cs typeface="Times New Roman" panose="02020603050405020304" pitchFamily="18" charset="0"/>
              </a:rPr>
              <a:t>.Classification: The extracted features are compared with those of genuine currency notes using machine learning algorithms such as Support Vector Machines (SVM), Random Forests, and Artificial Neural Networks (ANN). The classifier determines whether the note is genuine or counterfeit.</a:t>
            </a:r>
          </a:p>
          <a:p>
            <a:pPr marL="101600" indent="0" algn="l">
              <a:buNone/>
            </a:pPr>
            <a:r>
              <a:rPr lang="en-US" sz="1600" dirty="0">
                <a:solidFill>
                  <a:schemeClr val="tx1">
                    <a:lumMod val="75000"/>
                  </a:schemeClr>
                </a:solidFill>
                <a:latin typeface="Times New Roman" panose="02020603050405020304" pitchFamily="18" charset="0"/>
                <a:cs typeface="Times New Roman" panose="02020603050405020304" pitchFamily="18" charset="0"/>
              </a:rPr>
              <a:t>5.</a:t>
            </a:r>
            <a:r>
              <a:rPr lang="en-US" sz="1400" b="0" i="0" dirty="0">
                <a:solidFill>
                  <a:schemeClr val="tx1">
                    <a:lumMod val="75000"/>
                  </a:schemeClr>
                </a:solidFill>
                <a:effectLst/>
                <a:latin typeface="Times New Roman" panose="02020603050405020304" pitchFamily="18" charset="0"/>
                <a:cs typeface="Times New Roman" panose="02020603050405020304" pitchFamily="18" charset="0"/>
              </a:rPr>
              <a:t>Validation: The system is tested using a dataset of genuine and counterfeit notes to evaluate its accuracy and efficiency. The system can be refined by adjusting the parameters of the feature extraction and classification algorithms.</a:t>
            </a:r>
          </a:p>
          <a:p>
            <a:pPr marL="10160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6AB258-10B9-9BF8-D607-4586A5822C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84299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88E-DCDC-2621-CC41-70768C933E53}"/>
              </a:ext>
            </a:extLst>
          </p:cNvPr>
          <p:cNvSpPr>
            <a:spLocks noGrp="1"/>
          </p:cNvSpPr>
          <p:nvPr>
            <p:ph type="title"/>
          </p:nvPr>
        </p:nvSpPr>
        <p:spPr>
          <a:xfrm>
            <a:off x="837888" y="0"/>
            <a:ext cx="6996600" cy="505128"/>
          </a:xfrm>
        </p:spPr>
        <p:txBody>
          <a:bodyPr/>
          <a:lstStyle/>
          <a:p>
            <a:r>
              <a:rPr lang="en-IN" dirty="0"/>
              <a:t>Flowchart</a:t>
            </a:r>
          </a:p>
        </p:txBody>
      </p:sp>
      <p:sp>
        <p:nvSpPr>
          <p:cNvPr id="3" name="Slide Number Placeholder 2">
            <a:extLst>
              <a:ext uri="{FF2B5EF4-FFF2-40B4-BE49-F238E27FC236}">
                <a16:creationId xmlns:a16="http://schemas.microsoft.com/office/drawing/2014/main" id="{35781525-832B-04F5-0322-2E7F3F1CD9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a:extLst>
              <a:ext uri="{FF2B5EF4-FFF2-40B4-BE49-F238E27FC236}">
                <a16:creationId xmlns:a16="http://schemas.microsoft.com/office/drawing/2014/main" id="{378B14CC-254D-AC33-16B6-CC6A0CF47487}"/>
              </a:ext>
            </a:extLst>
          </p:cNvPr>
          <p:cNvPicPr>
            <a:picLocks noChangeAspect="1"/>
          </p:cNvPicPr>
          <p:nvPr/>
        </p:nvPicPr>
        <p:blipFill>
          <a:blip r:embed="rId2"/>
          <a:stretch>
            <a:fillRect/>
          </a:stretch>
        </p:blipFill>
        <p:spPr>
          <a:xfrm>
            <a:off x="3278545" y="397239"/>
            <a:ext cx="2687539" cy="4107305"/>
          </a:xfrm>
          <a:prstGeom prst="rect">
            <a:avLst/>
          </a:prstGeom>
        </p:spPr>
      </p:pic>
    </p:spTree>
    <p:extLst>
      <p:ext uri="{BB962C8B-B14F-4D97-AF65-F5344CB8AC3E}">
        <p14:creationId xmlns:p14="http://schemas.microsoft.com/office/powerpoint/2010/main" val="307581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F1565B-87B0-426D-87BB-9D3E7BDA53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5">
            <a:extLst>
              <a:ext uri="{FF2B5EF4-FFF2-40B4-BE49-F238E27FC236}">
                <a16:creationId xmlns:a16="http://schemas.microsoft.com/office/drawing/2014/main" id="{DC644E52-5B8F-450A-83DD-0F6B39DF0060}"/>
              </a:ext>
            </a:extLst>
          </p:cNvPr>
          <p:cNvPicPr>
            <a:picLocks noChangeAspect="1"/>
          </p:cNvPicPr>
          <p:nvPr/>
        </p:nvPicPr>
        <p:blipFill>
          <a:blip r:embed="rId2"/>
          <a:stretch>
            <a:fillRect/>
          </a:stretch>
        </p:blipFill>
        <p:spPr>
          <a:xfrm>
            <a:off x="0" y="0"/>
            <a:ext cx="4661941" cy="5143500"/>
          </a:xfrm>
          <a:prstGeom prst="rect">
            <a:avLst/>
          </a:prstGeom>
        </p:spPr>
      </p:pic>
      <p:pic>
        <p:nvPicPr>
          <p:cNvPr id="8" name="Picture 7">
            <a:extLst>
              <a:ext uri="{FF2B5EF4-FFF2-40B4-BE49-F238E27FC236}">
                <a16:creationId xmlns:a16="http://schemas.microsoft.com/office/drawing/2014/main" id="{01F1DEDA-95A7-4AD9-8900-B729F3875900}"/>
              </a:ext>
            </a:extLst>
          </p:cNvPr>
          <p:cNvPicPr>
            <a:picLocks noChangeAspect="1"/>
          </p:cNvPicPr>
          <p:nvPr/>
        </p:nvPicPr>
        <p:blipFill>
          <a:blip r:embed="rId3"/>
          <a:stretch>
            <a:fillRect/>
          </a:stretch>
        </p:blipFill>
        <p:spPr>
          <a:xfrm>
            <a:off x="4669436" y="0"/>
            <a:ext cx="4474564" cy="5143500"/>
          </a:xfrm>
          <a:prstGeom prst="rect">
            <a:avLst/>
          </a:prstGeom>
        </p:spPr>
      </p:pic>
    </p:spTree>
    <p:extLst>
      <p:ext uri="{BB962C8B-B14F-4D97-AF65-F5344CB8AC3E}">
        <p14:creationId xmlns:p14="http://schemas.microsoft.com/office/powerpoint/2010/main" val="226133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ACF6-F714-3DCE-F7C8-2CA2353F54DD}"/>
              </a:ext>
            </a:extLst>
          </p:cNvPr>
          <p:cNvSpPr>
            <a:spLocks noGrp="1"/>
          </p:cNvSpPr>
          <p:nvPr>
            <p:ph type="title"/>
          </p:nvPr>
        </p:nvSpPr>
        <p:spPr>
          <a:xfrm>
            <a:off x="912838" y="0"/>
            <a:ext cx="6996600" cy="715800"/>
          </a:xfrm>
        </p:spPr>
        <p:txBody>
          <a:bodyPr/>
          <a:lstStyle/>
          <a:p>
            <a:endParaRPr lang="en-IN" sz="2800" dirty="0"/>
          </a:p>
        </p:txBody>
      </p:sp>
      <p:sp>
        <p:nvSpPr>
          <p:cNvPr id="3" name="Slide Number Placeholder 2">
            <a:extLst>
              <a:ext uri="{FF2B5EF4-FFF2-40B4-BE49-F238E27FC236}">
                <a16:creationId xmlns:a16="http://schemas.microsoft.com/office/drawing/2014/main" id="{6B735576-09FC-AC6D-A480-7104EDFB04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1559D682-1D78-4DC7-8EEB-4545A0B6D775}"/>
              </a:ext>
            </a:extLst>
          </p:cNvPr>
          <p:cNvPicPr>
            <a:picLocks noChangeAspect="1"/>
          </p:cNvPicPr>
          <p:nvPr/>
        </p:nvPicPr>
        <p:blipFill>
          <a:blip r:embed="rId2"/>
          <a:stretch>
            <a:fillRect/>
          </a:stretch>
        </p:blipFill>
        <p:spPr>
          <a:xfrm>
            <a:off x="1" y="0"/>
            <a:ext cx="4572000" cy="5143500"/>
          </a:xfrm>
          <a:prstGeom prst="rect">
            <a:avLst/>
          </a:prstGeom>
        </p:spPr>
      </p:pic>
      <p:pic>
        <p:nvPicPr>
          <p:cNvPr id="8" name="Picture 7">
            <a:extLst>
              <a:ext uri="{FF2B5EF4-FFF2-40B4-BE49-F238E27FC236}">
                <a16:creationId xmlns:a16="http://schemas.microsoft.com/office/drawing/2014/main" id="{9E71EA02-0553-4961-8EC2-10EE10682304}"/>
              </a:ext>
            </a:extLst>
          </p:cNvPr>
          <p:cNvPicPr>
            <a:picLocks noChangeAspect="1"/>
          </p:cNvPicPr>
          <p:nvPr/>
        </p:nvPicPr>
        <p:blipFill>
          <a:blip r:embed="rId3"/>
          <a:stretch>
            <a:fillRect/>
          </a:stretch>
        </p:blipFill>
        <p:spPr>
          <a:xfrm>
            <a:off x="4482058" y="0"/>
            <a:ext cx="4661941" cy="5143500"/>
          </a:xfrm>
          <a:prstGeom prst="rect">
            <a:avLst/>
          </a:prstGeom>
        </p:spPr>
      </p:pic>
    </p:spTree>
    <p:extLst>
      <p:ext uri="{BB962C8B-B14F-4D97-AF65-F5344CB8AC3E}">
        <p14:creationId xmlns:p14="http://schemas.microsoft.com/office/powerpoint/2010/main" val="121432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04A1-98D7-40F8-A66A-AD899DC654D5}"/>
              </a:ext>
            </a:extLst>
          </p:cNvPr>
          <p:cNvSpPr>
            <a:spLocks noGrp="1"/>
          </p:cNvSpPr>
          <p:nvPr>
            <p:ph type="title"/>
          </p:nvPr>
        </p:nvSpPr>
        <p:spPr>
          <a:xfrm>
            <a:off x="969169" y="-7143"/>
            <a:ext cx="7010400" cy="530062"/>
          </a:xfrm>
        </p:spPr>
        <p:txBody>
          <a:bodyPr/>
          <a:lstStyle/>
          <a:p>
            <a:r>
              <a:rPr lang="en-US" dirty="0"/>
              <a:t>OUTPUT</a:t>
            </a:r>
            <a:endParaRPr lang="en-IN" dirty="0"/>
          </a:p>
        </p:txBody>
      </p:sp>
      <p:sp>
        <p:nvSpPr>
          <p:cNvPr id="3" name="Slide Number Placeholder 2">
            <a:extLst>
              <a:ext uri="{FF2B5EF4-FFF2-40B4-BE49-F238E27FC236}">
                <a16:creationId xmlns:a16="http://schemas.microsoft.com/office/drawing/2014/main" id="{02123CD6-AB0F-456F-8FFF-506EB3B1F4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70EA7256-42F2-404C-B772-E77C7A7AD760}"/>
              </a:ext>
            </a:extLst>
          </p:cNvPr>
          <p:cNvPicPr>
            <a:picLocks noChangeAspect="1"/>
          </p:cNvPicPr>
          <p:nvPr/>
        </p:nvPicPr>
        <p:blipFill rotWithShape="1">
          <a:blip r:embed="rId2"/>
          <a:srcRect l="8459" t="26063" r="8535" b="29430"/>
          <a:stretch/>
        </p:blipFill>
        <p:spPr>
          <a:xfrm>
            <a:off x="2257425" y="2390762"/>
            <a:ext cx="6853043" cy="2066938"/>
          </a:xfrm>
          <a:prstGeom prst="rect">
            <a:avLst/>
          </a:prstGeom>
        </p:spPr>
      </p:pic>
      <p:pic>
        <p:nvPicPr>
          <p:cNvPr id="7" name="Picture 6">
            <a:extLst>
              <a:ext uri="{FF2B5EF4-FFF2-40B4-BE49-F238E27FC236}">
                <a16:creationId xmlns:a16="http://schemas.microsoft.com/office/drawing/2014/main" id="{AFB4A122-BADF-48E8-B279-66571236A6AC}"/>
              </a:ext>
            </a:extLst>
          </p:cNvPr>
          <p:cNvPicPr>
            <a:picLocks noChangeAspect="1"/>
          </p:cNvPicPr>
          <p:nvPr/>
        </p:nvPicPr>
        <p:blipFill rotWithShape="1">
          <a:blip r:embed="rId3"/>
          <a:srcRect l="8281" t="24445" r="8124" b="27916"/>
          <a:stretch/>
        </p:blipFill>
        <p:spPr>
          <a:xfrm>
            <a:off x="71439" y="522919"/>
            <a:ext cx="6252968" cy="2004455"/>
          </a:xfrm>
          <a:prstGeom prst="rect">
            <a:avLst/>
          </a:prstGeom>
        </p:spPr>
      </p:pic>
    </p:spTree>
    <p:extLst>
      <p:ext uri="{BB962C8B-B14F-4D97-AF65-F5344CB8AC3E}">
        <p14:creationId xmlns:p14="http://schemas.microsoft.com/office/powerpoint/2010/main" val="32269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ACF6-F714-3DCE-F7C8-2CA2353F54DD}"/>
              </a:ext>
            </a:extLst>
          </p:cNvPr>
          <p:cNvSpPr>
            <a:spLocks noGrp="1"/>
          </p:cNvSpPr>
          <p:nvPr>
            <p:ph type="title"/>
          </p:nvPr>
        </p:nvSpPr>
        <p:spPr>
          <a:xfrm>
            <a:off x="912838" y="0"/>
            <a:ext cx="6996600" cy="715800"/>
          </a:xfrm>
        </p:spPr>
        <p:txBody>
          <a:bodyPr/>
          <a:lstStyle/>
          <a:p>
            <a:r>
              <a:rPr lang="en-US" sz="2800" dirty="0"/>
              <a:t>OUTPUT</a:t>
            </a:r>
            <a:endParaRPr lang="en-IN" sz="2800" dirty="0"/>
          </a:p>
        </p:txBody>
      </p:sp>
      <p:sp>
        <p:nvSpPr>
          <p:cNvPr id="3" name="Slide Number Placeholder 2">
            <a:extLst>
              <a:ext uri="{FF2B5EF4-FFF2-40B4-BE49-F238E27FC236}">
                <a16:creationId xmlns:a16="http://schemas.microsoft.com/office/drawing/2014/main" id="{6B735576-09FC-AC6D-A480-7104EDFB04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F4FE7E08-8DB4-9E9C-E680-9635DFF0F474}"/>
              </a:ext>
            </a:extLst>
          </p:cNvPr>
          <p:cNvPicPr>
            <a:picLocks noChangeAspect="1"/>
          </p:cNvPicPr>
          <p:nvPr/>
        </p:nvPicPr>
        <p:blipFill>
          <a:blip r:embed="rId2"/>
          <a:stretch>
            <a:fillRect/>
          </a:stretch>
        </p:blipFill>
        <p:spPr>
          <a:xfrm>
            <a:off x="472190" y="896204"/>
            <a:ext cx="8199620" cy="2706513"/>
          </a:xfrm>
          <a:prstGeom prst="rect">
            <a:avLst/>
          </a:prstGeom>
        </p:spPr>
      </p:pic>
    </p:spTree>
    <p:extLst>
      <p:ext uri="{BB962C8B-B14F-4D97-AF65-F5344CB8AC3E}">
        <p14:creationId xmlns:p14="http://schemas.microsoft.com/office/powerpoint/2010/main" val="2951610340"/>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527</Words>
  <Application>Microsoft Office PowerPoint</Application>
  <PresentationFormat>On-screen Show (16:9)</PresentationFormat>
  <Paragraphs>41</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Times New Roman</vt:lpstr>
      <vt:lpstr>Source Sans Pro</vt:lpstr>
      <vt:lpstr>Oswald</vt:lpstr>
      <vt:lpstr>Arial</vt:lpstr>
      <vt:lpstr>Quince template</vt:lpstr>
      <vt:lpstr>Fake Currency Detection using Image Processing</vt:lpstr>
      <vt:lpstr>INTRODUCTION</vt:lpstr>
      <vt:lpstr>PROBLEM STATEMENT</vt:lpstr>
      <vt:lpstr>METHODOLOGY</vt:lpstr>
      <vt:lpstr>Flowchart</vt:lpstr>
      <vt:lpstr>PowerPoint Presentation</vt:lpstr>
      <vt:lpstr>PowerPoint Presentation</vt:lpstr>
      <vt:lpstr>OUTPUT</vt:lpstr>
      <vt:lpstr>OUTPUT</vt:lpstr>
      <vt:lpstr>RESULT</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using Image Processing</dc:title>
  <dc:creator>Prakhyath</dc:creator>
  <cp:lastModifiedBy>sumant</cp:lastModifiedBy>
  <cp:revision>7</cp:revision>
  <dcterms:modified xsi:type="dcterms:W3CDTF">2023-04-03T06:13:02Z</dcterms:modified>
</cp:coreProperties>
</file>