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nsolas" panose="020B0609020204030204" pitchFamily="49" charset="0"/>
      <p:regular r:id="rId13"/>
      <p:bold r:id="rId14"/>
      <p:italic r:id="rId15"/>
      <p:boldItalic r:id="rId16"/>
    </p:embeddedFont>
    <p:embeddedFont>
      <p:font typeface="Roboto" panose="02000000000000000000" pitchFamily="2" charset="0"/>
      <p:regular r:id="rId17"/>
      <p:bold r:id="rId18"/>
    </p:embeddedFont>
    <p:embeddedFont>
      <p:font typeface="Roboto Bold" panose="02000000000000000000" pitchFamily="2" charset="0"/>
      <p:regular r:id="rId19"/>
      <p:bold r:id="rId20"/>
    </p:embeddedFont>
    <p:embeddedFont>
      <p:font typeface="Saira Medium"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228"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80046" y="3101131"/>
            <a:ext cx="16127909" cy="1957387"/>
          </a:xfrm>
          <a:prstGeom prst="rect">
            <a:avLst/>
          </a:prstGeom>
        </p:spPr>
        <p:txBody>
          <a:bodyPr lIns="0" tIns="0" rIns="0" bIns="0" rtlCol="0" anchor="t">
            <a:spAutoFit/>
          </a:bodyPr>
          <a:lstStyle/>
          <a:p>
            <a:pPr algn="l">
              <a:lnSpc>
                <a:spcPts val="7562"/>
              </a:lnSpc>
            </a:pPr>
            <a:r>
              <a:rPr lang="en-US" sz="6062" b="1">
                <a:solidFill>
                  <a:srgbClr val="FFFFFF"/>
                </a:solidFill>
                <a:latin typeface="Saira Medium"/>
                <a:ea typeface="Saira Medium"/>
                <a:cs typeface="Saira Medium"/>
                <a:sym typeface="Saira Medium"/>
              </a:rPr>
              <a:t>Introduction to Apache Kafka and Spring Boot</a:t>
            </a:r>
          </a:p>
        </p:txBody>
      </p:sp>
      <p:sp>
        <p:nvSpPr>
          <p:cNvPr id="6" name="TextBox 6"/>
          <p:cNvSpPr txBox="1"/>
          <p:nvPr/>
        </p:nvSpPr>
        <p:spPr>
          <a:xfrm>
            <a:off x="1080046" y="5570935"/>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This document serves as a comprehensive guide to Apache Kafka and its integration with Spring Boot, exploring its purpose, benefits, and practical implementation. We'll delve into the core concepts, architecture, installation, configuration, and message handling within the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80046" y="1218754"/>
            <a:ext cx="146171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Best Practices and Troubleshooting</a:t>
            </a:r>
          </a:p>
        </p:txBody>
      </p:sp>
      <p:sp>
        <p:nvSpPr>
          <p:cNvPr id="6" name="TextBox 6"/>
          <p:cNvSpPr txBox="1"/>
          <p:nvPr/>
        </p:nvSpPr>
        <p:spPr>
          <a:xfrm>
            <a:off x="1080046" y="2724150"/>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Following best practices and addressing common issues can help ensure smooth Kafka integration and performance.</a:t>
            </a:r>
          </a:p>
        </p:txBody>
      </p:sp>
      <p:sp>
        <p:nvSpPr>
          <p:cNvPr id="7" name="TextBox 7"/>
          <p:cNvSpPr txBox="1"/>
          <p:nvPr/>
        </p:nvSpPr>
        <p:spPr>
          <a:xfrm>
            <a:off x="1080046" y="3565029"/>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Use a Separate Consumer Group for Each Application:</a:t>
            </a:r>
            <a:r>
              <a:rPr lang="en-US" sz="2375">
                <a:solidFill>
                  <a:srgbClr val="E5E0DF"/>
                </a:solidFill>
                <a:latin typeface="Roboto"/>
                <a:ea typeface="Roboto"/>
                <a:cs typeface="Roboto"/>
                <a:sym typeface="Roboto"/>
              </a:rPr>
              <a:t> Assign distinct consumer groups to different applications to ensure independent message consumption.</a:t>
            </a:r>
          </a:p>
        </p:txBody>
      </p:sp>
      <p:sp>
        <p:nvSpPr>
          <p:cNvPr id="8" name="TextBox 8"/>
          <p:cNvSpPr txBox="1"/>
          <p:nvPr/>
        </p:nvSpPr>
        <p:spPr>
          <a:xfrm>
            <a:off x="1080046" y="4660552"/>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Handle Errors Gracefully:</a:t>
            </a:r>
            <a:r>
              <a:rPr lang="en-US" sz="2375">
                <a:solidFill>
                  <a:srgbClr val="E5E0DF"/>
                </a:solidFill>
                <a:latin typeface="Roboto"/>
                <a:ea typeface="Roboto"/>
                <a:cs typeface="Roboto"/>
                <a:sym typeface="Roboto"/>
              </a:rPr>
              <a:t> Implement error handling mechanisms to prevent application crashes due to Kafka failures.</a:t>
            </a:r>
          </a:p>
        </p:txBody>
      </p:sp>
      <p:sp>
        <p:nvSpPr>
          <p:cNvPr id="9" name="TextBox 9"/>
          <p:cNvSpPr txBox="1"/>
          <p:nvPr/>
        </p:nvSpPr>
        <p:spPr>
          <a:xfrm>
            <a:off x="1080046" y="5756076"/>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E5E0DF"/>
                </a:solidFill>
                <a:latin typeface="Roboto Bold"/>
                <a:ea typeface="Roboto Bold"/>
                <a:cs typeface="Roboto Bold"/>
                <a:sym typeface="Roboto Bold"/>
              </a:rPr>
              <a:t>Monitor Kafka Performance:</a:t>
            </a:r>
            <a:r>
              <a:rPr lang="en-US" sz="2375" dirty="0">
                <a:solidFill>
                  <a:srgbClr val="E5E0DF"/>
                </a:solidFill>
                <a:latin typeface="Roboto"/>
                <a:ea typeface="Roboto"/>
                <a:cs typeface="Roboto"/>
                <a:sym typeface="Roboto"/>
              </a:rPr>
              <a:t> Utilize monitoring tools to track Kafka metrics such as message throughput, latency, and consumer offsets.</a:t>
            </a:r>
          </a:p>
        </p:txBody>
      </p:sp>
      <p:sp>
        <p:nvSpPr>
          <p:cNvPr id="10" name="TextBox 10"/>
          <p:cNvSpPr txBox="1"/>
          <p:nvPr/>
        </p:nvSpPr>
        <p:spPr>
          <a:xfrm>
            <a:off x="1080046" y="6851600"/>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Optimize Topic Partitions:</a:t>
            </a:r>
            <a:r>
              <a:rPr lang="en-US" sz="2375">
                <a:solidFill>
                  <a:srgbClr val="E5E0DF"/>
                </a:solidFill>
                <a:latin typeface="Roboto"/>
                <a:ea typeface="Roboto"/>
                <a:cs typeface="Roboto"/>
                <a:sym typeface="Roboto"/>
              </a:rPr>
              <a:t> Carefully determine the number of partitions for your topics based on your expected message volume and consumer count.</a:t>
            </a:r>
          </a:p>
        </p:txBody>
      </p:sp>
      <p:sp>
        <p:nvSpPr>
          <p:cNvPr id="11" name="TextBox 11"/>
          <p:cNvSpPr txBox="1"/>
          <p:nvPr/>
        </p:nvSpPr>
        <p:spPr>
          <a:xfrm>
            <a:off x="1080046" y="7947124"/>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Consider Message Serialization and Deserialization:</a:t>
            </a:r>
            <a:r>
              <a:rPr lang="en-US" sz="2375">
                <a:solidFill>
                  <a:srgbClr val="E5E0DF"/>
                </a:solidFill>
                <a:latin typeface="Roboto"/>
                <a:ea typeface="Roboto"/>
                <a:cs typeface="Roboto"/>
                <a:sym typeface="Roboto"/>
              </a:rPr>
              <a:t> Choose appropriate serialization and deserialization mechanisms for your messages to ensure compatibility between producers and consumers.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7938046" y="2005607"/>
            <a:ext cx="91307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What is Apache Kafka?</a:t>
            </a:r>
          </a:p>
        </p:txBody>
      </p:sp>
      <p:sp>
        <p:nvSpPr>
          <p:cNvPr id="6" name="TextBox 6"/>
          <p:cNvSpPr txBox="1"/>
          <p:nvPr/>
        </p:nvSpPr>
        <p:spPr>
          <a:xfrm>
            <a:off x="7938046" y="3356670"/>
            <a:ext cx="9269909" cy="2080023"/>
          </a:xfrm>
          <a:prstGeom prst="rect">
            <a:avLst/>
          </a:prstGeom>
        </p:spPr>
        <p:txBody>
          <a:bodyPr lIns="0" tIns="0" rIns="0" bIns="0" rtlCol="0" anchor="t">
            <a:spAutoFit/>
          </a:bodyPr>
          <a:lstStyle/>
          <a:p>
            <a:pPr algn="l">
              <a:lnSpc>
                <a:spcPts val="3875"/>
              </a:lnSpc>
            </a:pPr>
            <a:r>
              <a:rPr lang="en-US" sz="2375" dirty="0">
                <a:solidFill>
                  <a:srgbClr val="E5E0DF"/>
                </a:solidFill>
                <a:latin typeface="Roboto"/>
                <a:ea typeface="Roboto"/>
                <a:cs typeface="Roboto"/>
                <a:sym typeface="Roboto"/>
              </a:rPr>
              <a:t>Apache Kafka is a high-throughput, distributed streaming platform designed for handling real-time data streams. It acts as a robust message broker, enabling applications to publish and subscribe to streams of data.</a:t>
            </a:r>
          </a:p>
        </p:txBody>
      </p:sp>
      <p:sp>
        <p:nvSpPr>
          <p:cNvPr id="7" name="TextBox 7"/>
          <p:cNvSpPr txBox="1"/>
          <p:nvPr/>
        </p:nvSpPr>
        <p:spPr>
          <a:xfrm>
            <a:off x="7938046" y="5678984"/>
            <a:ext cx="9269909" cy="2573834"/>
          </a:xfrm>
          <a:prstGeom prst="rect">
            <a:avLst/>
          </a:prstGeom>
        </p:spPr>
        <p:txBody>
          <a:bodyPr lIns="0" tIns="0" rIns="0" bIns="0" rtlCol="0" anchor="t">
            <a:spAutoFit/>
          </a:bodyPr>
          <a:lstStyle/>
          <a:p>
            <a:pPr algn="l">
              <a:lnSpc>
                <a:spcPts val="3875"/>
              </a:lnSpc>
            </a:pPr>
            <a:r>
              <a:rPr lang="en-US" sz="2375" dirty="0">
                <a:solidFill>
                  <a:srgbClr val="E5E0DF"/>
                </a:solidFill>
                <a:latin typeface="Roboto"/>
                <a:ea typeface="Roboto"/>
                <a:cs typeface="Roboto"/>
                <a:sym typeface="Roboto"/>
              </a:rPr>
              <a:t>Kafka's core components include producers, consumers, topics, and brokers. Producers publish messages to specific topics, while consumers subscribe to topics to receive messages. Brokers serve as central nodes that manage topics, store messages, and handle message distribution.</a:t>
            </a:r>
          </a:p>
        </p:txBody>
      </p:sp>
      <p:pic>
        <p:nvPicPr>
          <p:cNvPr id="9" name="Picture 8">
            <a:extLst>
              <a:ext uri="{FF2B5EF4-FFF2-40B4-BE49-F238E27FC236}">
                <a16:creationId xmlns:a16="http://schemas.microsoft.com/office/drawing/2014/main" id="{9415D580-B8FA-C94C-E44F-1A4737A35659}"/>
              </a:ext>
            </a:extLst>
          </p:cNvPr>
          <p:cNvPicPr>
            <a:picLocks noChangeAspect="1"/>
          </p:cNvPicPr>
          <p:nvPr/>
        </p:nvPicPr>
        <p:blipFill>
          <a:blip r:embed="rId4"/>
          <a:stretch>
            <a:fillRect/>
          </a:stretch>
        </p:blipFill>
        <p:spPr>
          <a:xfrm>
            <a:off x="1080045" y="1193453"/>
            <a:ext cx="5619750" cy="7900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80046" y="1357759"/>
            <a:ext cx="16127909" cy="1957387"/>
          </a:xfrm>
          <a:prstGeom prst="rect">
            <a:avLst/>
          </a:prstGeom>
        </p:spPr>
        <p:txBody>
          <a:bodyPr lIns="0" tIns="0" rIns="0" bIns="0" rtlCol="0" anchor="t">
            <a:spAutoFit/>
          </a:bodyPr>
          <a:lstStyle/>
          <a:p>
            <a:pPr algn="l">
              <a:lnSpc>
                <a:spcPts val="7562"/>
              </a:lnSpc>
            </a:pPr>
            <a:r>
              <a:rPr lang="en-US" sz="6062" b="1">
                <a:solidFill>
                  <a:srgbClr val="FFFFFF"/>
                </a:solidFill>
                <a:latin typeface="Saira Medium"/>
                <a:ea typeface="Saira Medium"/>
                <a:cs typeface="Saira Medium"/>
                <a:sym typeface="Saira Medium"/>
              </a:rPr>
              <a:t>Why do we need Apache Kafka in Spring Boot?</a:t>
            </a:r>
          </a:p>
        </p:txBody>
      </p:sp>
      <p:sp>
        <p:nvSpPr>
          <p:cNvPr id="6" name="TextBox 6"/>
          <p:cNvSpPr txBox="1"/>
          <p:nvPr/>
        </p:nvSpPr>
        <p:spPr>
          <a:xfrm>
            <a:off x="1080046" y="3827561"/>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Integrating Apache Kafka with Spring Boot offers a powerful solution for building real-time data-driven applications. Spring Boot's lightweight and convention-over-configuration approach seamlessly integrates with Kafka's robust message streaming capabilities, empowering developers to efficiently handle large volumes of data in real-time.</a:t>
            </a:r>
          </a:p>
        </p:txBody>
      </p:sp>
      <p:sp>
        <p:nvSpPr>
          <p:cNvPr id="7" name="TextBox 7"/>
          <p:cNvSpPr txBox="1"/>
          <p:nvPr/>
        </p:nvSpPr>
        <p:spPr>
          <a:xfrm>
            <a:off x="1080046" y="5656064"/>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By incorporating Kafka into your Spring Boot applications, you can leverage its advantages for tasks such as:</a:t>
            </a:r>
          </a:p>
        </p:txBody>
      </p:sp>
      <p:sp>
        <p:nvSpPr>
          <p:cNvPr id="8" name="TextBox 8"/>
          <p:cNvSpPr txBox="1"/>
          <p:nvPr/>
        </p:nvSpPr>
        <p:spPr>
          <a:xfrm>
            <a:off x="1080046" y="6496942"/>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Building real-time dashboards and analytics</a:t>
            </a:r>
          </a:p>
        </p:txBody>
      </p:sp>
      <p:sp>
        <p:nvSpPr>
          <p:cNvPr id="9" name="TextBox 9"/>
          <p:cNvSpPr txBox="1"/>
          <p:nvPr/>
        </p:nvSpPr>
        <p:spPr>
          <a:xfrm>
            <a:off x="1080046" y="7098655"/>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Processing events from various sources</a:t>
            </a:r>
          </a:p>
        </p:txBody>
      </p:sp>
      <p:sp>
        <p:nvSpPr>
          <p:cNvPr id="10" name="TextBox 10"/>
          <p:cNvSpPr txBox="1"/>
          <p:nvPr/>
        </p:nvSpPr>
        <p:spPr>
          <a:xfrm>
            <a:off x="1080046" y="7700367"/>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Enabling asynchronous communication between microservices</a:t>
            </a:r>
          </a:p>
        </p:txBody>
      </p:sp>
      <p:sp>
        <p:nvSpPr>
          <p:cNvPr id="11" name="TextBox 11"/>
          <p:cNvSpPr txBox="1"/>
          <p:nvPr/>
        </p:nvSpPr>
        <p:spPr>
          <a:xfrm>
            <a:off x="1080046" y="8302079"/>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Implementing event-driven architectures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62335" y="808136"/>
            <a:ext cx="16163330" cy="1925539"/>
          </a:xfrm>
          <a:prstGeom prst="rect">
            <a:avLst/>
          </a:prstGeom>
        </p:spPr>
        <p:txBody>
          <a:bodyPr lIns="0" tIns="0" rIns="0" bIns="0" rtlCol="0" anchor="t">
            <a:spAutoFit/>
          </a:bodyPr>
          <a:lstStyle/>
          <a:p>
            <a:pPr algn="l">
              <a:lnSpc>
                <a:spcPts val="7437"/>
              </a:lnSpc>
            </a:pPr>
            <a:r>
              <a:rPr lang="en-US" sz="5937" b="1">
                <a:solidFill>
                  <a:srgbClr val="FFFFFF"/>
                </a:solidFill>
                <a:latin typeface="Saira Medium"/>
                <a:ea typeface="Saira Medium"/>
                <a:cs typeface="Saira Medium"/>
                <a:sym typeface="Saira Medium"/>
              </a:rPr>
              <a:t>Benefits of using Apache Kafka with Spring Boot</a:t>
            </a:r>
          </a:p>
        </p:txBody>
      </p:sp>
      <p:sp>
        <p:nvSpPr>
          <p:cNvPr id="6" name="TextBox 6"/>
          <p:cNvSpPr txBox="1"/>
          <p:nvPr/>
        </p:nvSpPr>
        <p:spPr>
          <a:xfrm>
            <a:off x="1062335" y="3235970"/>
            <a:ext cx="16163330" cy="590550"/>
          </a:xfrm>
          <a:prstGeom prst="rect">
            <a:avLst/>
          </a:prstGeom>
        </p:spPr>
        <p:txBody>
          <a:bodyPr lIns="0" tIns="0" rIns="0" bIns="0" rtlCol="0" anchor="t">
            <a:spAutoFit/>
          </a:bodyPr>
          <a:lstStyle/>
          <a:p>
            <a:pPr algn="l">
              <a:lnSpc>
                <a:spcPts val="3812"/>
              </a:lnSpc>
            </a:pPr>
            <a:r>
              <a:rPr lang="en-US" sz="2375">
                <a:solidFill>
                  <a:srgbClr val="E5E0DF"/>
                </a:solidFill>
                <a:latin typeface="Roboto"/>
                <a:ea typeface="Roboto"/>
                <a:cs typeface="Roboto"/>
                <a:sym typeface="Roboto"/>
              </a:rPr>
              <a:t>Utilizing Apache Kafka with Spring Boot brings forth numerous benefits, including:</a:t>
            </a:r>
          </a:p>
        </p:txBody>
      </p:sp>
      <p:sp>
        <p:nvSpPr>
          <p:cNvPr id="7" name="TextBox 7"/>
          <p:cNvSpPr txBox="1"/>
          <p:nvPr/>
        </p:nvSpPr>
        <p:spPr>
          <a:xfrm>
            <a:off x="1062335" y="4063156"/>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High Throughput and Scalability:</a:t>
            </a:r>
            <a:r>
              <a:rPr lang="en-US" sz="2375">
                <a:solidFill>
                  <a:srgbClr val="E5E0DF"/>
                </a:solidFill>
                <a:latin typeface="Roboto"/>
                <a:ea typeface="Roboto"/>
                <a:cs typeface="Roboto"/>
                <a:sym typeface="Roboto"/>
              </a:rPr>
              <a:t> Kafka's distributed nature and efficient message handling mechanisms allow it to handle massive amounts of data with remarkable speed and scalability.</a:t>
            </a:r>
          </a:p>
        </p:txBody>
      </p:sp>
      <p:sp>
        <p:nvSpPr>
          <p:cNvPr id="8" name="TextBox 8"/>
          <p:cNvSpPr txBox="1"/>
          <p:nvPr/>
        </p:nvSpPr>
        <p:spPr>
          <a:xfrm>
            <a:off x="1062335" y="5140821"/>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Real-time Data Processing:</a:t>
            </a:r>
            <a:r>
              <a:rPr lang="en-US" sz="2375">
                <a:solidFill>
                  <a:srgbClr val="E5E0DF"/>
                </a:solidFill>
                <a:latin typeface="Roboto"/>
                <a:ea typeface="Roboto"/>
                <a:cs typeface="Roboto"/>
                <a:sym typeface="Roboto"/>
              </a:rPr>
              <a:t> Kafka facilitates real-time data processing, enabling applications to respond to events as they occur, empowering dynamic decision-making.</a:t>
            </a:r>
          </a:p>
        </p:txBody>
      </p:sp>
      <p:sp>
        <p:nvSpPr>
          <p:cNvPr id="9" name="TextBox 9"/>
          <p:cNvSpPr txBox="1"/>
          <p:nvPr/>
        </p:nvSpPr>
        <p:spPr>
          <a:xfrm>
            <a:off x="1062335" y="6218485"/>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Resilience and Fault Tolerance:</a:t>
            </a:r>
            <a:r>
              <a:rPr lang="en-US" sz="2375">
                <a:solidFill>
                  <a:srgbClr val="E5E0DF"/>
                </a:solidFill>
                <a:latin typeface="Roboto"/>
                <a:ea typeface="Roboto"/>
                <a:cs typeface="Roboto"/>
                <a:sym typeface="Roboto"/>
              </a:rPr>
              <a:t> Kafka's distributed architecture ensures high availability and fault tolerance, providing robust message delivery even in the face of node failures.</a:t>
            </a:r>
          </a:p>
        </p:txBody>
      </p:sp>
      <p:sp>
        <p:nvSpPr>
          <p:cNvPr id="10" name="TextBox 10"/>
          <p:cNvSpPr txBox="1"/>
          <p:nvPr/>
        </p:nvSpPr>
        <p:spPr>
          <a:xfrm>
            <a:off x="1062335" y="7296150"/>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Asynchronous Communication:</a:t>
            </a:r>
            <a:r>
              <a:rPr lang="en-US" sz="2375">
                <a:solidFill>
                  <a:srgbClr val="E5E0DF"/>
                </a:solidFill>
                <a:latin typeface="Roboto"/>
                <a:ea typeface="Roboto"/>
                <a:cs typeface="Roboto"/>
                <a:sym typeface="Roboto"/>
              </a:rPr>
              <a:t> Kafka enables asynchronous communication between components, promoting loose coupling and improving application responsiveness.</a:t>
            </a:r>
          </a:p>
        </p:txBody>
      </p:sp>
      <p:sp>
        <p:nvSpPr>
          <p:cNvPr id="11" name="TextBox 11"/>
          <p:cNvSpPr txBox="1"/>
          <p:nvPr/>
        </p:nvSpPr>
        <p:spPr>
          <a:xfrm>
            <a:off x="1062335" y="8373815"/>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Stream Processing Capabilities:</a:t>
            </a:r>
            <a:r>
              <a:rPr lang="en-US" sz="2375">
                <a:solidFill>
                  <a:srgbClr val="E5E0DF"/>
                </a:solidFill>
                <a:latin typeface="Roboto"/>
                <a:ea typeface="Roboto"/>
                <a:cs typeface="Roboto"/>
                <a:sym typeface="Roboto"/>
              </a:rPr>
              <a:t> Kafka's stream processing capabilities, often used in conjunction with tools like Apache Flink, allow you to perform complex transformations on real-time data streams.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49982" y="796379"/>
            <a:ext cx="15942618" cy="965895"/>
          </a:xfrm>
          <a:prstGeom prst="rect">
            <a:avLst/>
          </a:prstGeom>
        </p:spPr>
        <p:txBody>
          <a:bodyPr wrap="square" lIns="0" tIns="0" rIns="0" bIns="0" rtlCol="0" anchor="t">
            <a:spAutoFit/>
          </a:bodyPr>
          <a:lstStyle/>
          <a:p>
            <a:pPr algn="l">
              <a:lnSpc>
                <a:spcPts val="7375"/>
              </a:lnSpc>
            </a:pPr>
            <a:r>
              <a:rPr lang="en-US" sz="5875" b="1" dirty="0">
                <a:solidFill>
                  <a:srgbClr val="FFFFFF"/>
                </a:solidFill>
                <a:latin typeface="Saira Medium"/>
                <a:ea typeface="Saira Medium"/>
                <a:cs typeface="Saira Medium"/>
                <a:sym typeface="Saira Medium"/>
              </a:rPr>
              <a:t>Key features and concepts of Apache Kafka</a:t>
            </a:r>
          </a:p>
        </p:txBody>
      </p:sp>
      <p:sp>
        <p:nvSpPr>
          <p:cNvPr id="6" name="TextBox 6"/>
          <p:cNvSpPr txBox="1"/>
          <p:nvPr/>
        </p:nvSpPr>
        <p:spPr>
          <a:xfrm>
            <a:off x="1049982" y="2257425"/>
            <a:ext cx="16188035" cy="584746"/>
          </a:xfrm>
          <a:prstGeom prst="rect">
            <a:avLst/>
          </a:prstGeom>
        </p:spPr>
        <p:txBody>
          <a:bodyPr lIns="0" tIns="0" rIns="0" bIns="0" rtlCol="0" anchor="t">
            <a:spAutoFit/>
          </a:bodyPr>
          <a:lstStyle/>
          <a:p>
            <a:pPr algn="l">
              <a:lnSpc>
                <a:spcPts val="3750"/>
              </a:lnSpc>
            </a:pPr>
            <a:r>
              <a:rPr lang="en-US" sz="2312">
                <a:solidFill>
                  <a:srgbClr val="E5E0DF"/>
                </a:solidFill>
                <a:latin typeface="Roboto"/>
                <a:ea typeface="Roboto"/>
                <a:cs typeface="Roboto"/>
                <a:sym typeface="Roboto"/>
              </a:rPr>
              <a:t>Kafka encompasses several key features and concepts that make it a powerful and versatile message broker:</a:t>
            </a:r>
          </a:p>
        </p:txBody>
      </p:sp>
      <p:sp>
        <p:nvSpPr>
          <p:cNvPr id="7" name="TextBox 7"/>
          <p:cNvSpPr txBox="1"/>
          <p:nvPr/>
        </p:nvSpPr>
        <p:spPr>
          <a:xfrm>
            <a:off x="1049982" y="3074789"/>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Topics:</a:t>
            </a:r>
            <a:r>
              <a:rPr lang="en-US" sz="2312">
                <a:solidFill>
                  <a:srgbClr val="E5E0DF"/>
                </a:solidFill>
                <a:latin typeface="Roboto"/>
                <a:ea typeface="Roboto"/>
                <a:cs typeface="Roboto"/>
                <a:sym typeface="Roboto"/>
              </a:rPr>
              <a:t> Topics are logical categories for messages. Producers publish messages to specific topics, and consumers subscribe to topics to receive messages.</a:t>
            </a:r>
          </a:p>
        </p:txBody>
      </p:sp>
      <p:sp>
        <p:nvSpPr>
          <p:cNvPr id="8" name="TextBox 8"/>
          <p:cNvSpPr txBox="1"/>
          <p:nvPr/>
        </p:nvSpPr>
        <p:spPr>
          <a:xfrm>
            <a:off x="1049982" y="4139654"/>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Partitions:</a:t>
            </a:r>
            <a:r>
              <a:rPr lang="en-US" sz="2312">
                <a:solidFill>
                  <a:srgbClr val="E5E0DF"/>
                </a:solidFill>
                <a:latin typeface="Roboto"/>
                <a:ea typeface="Roboto"/>
                <a:cs typeface="Roboto"/>
                <a:sym typeface="Roboto"/>
              </a:rPr>
              <a:t> Topics can be partitioned to distribute messages across multiple brokers, enhancing scalability and parallelism.</a:t>
            </a:r>
          </a:p>
        </p:txBody>
      </p:sp>
      <p:sp>
        <p:nvSpPr>
          <p:cNvPr id="9" name="TextBox 9"/>
          <p:cNvSpPr txBox="1"/>
          <p:nvPr/>
        </p:nvSpPr>
        <p:spPr>
          <a:xfrm>
            <a:off x="1049982" y="5204520"/>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Producers:</a:t>
            </a:r>
            <a:r>
              <a:rPr lang="en-US" sz="2312">
                <a:solidFill>
                  <a:srgbClr val="E5E0DF"/>
                </a:solidFill>
                <a:latin typeface="Roboto"/>
                <a:ea typeface="Roboto"/>
                <a:cs typeface="Roboto"/>
                <a:sym typeface="Roboto"/>
              </a:rPr>
              <a:t> Producers are responsible for publishing messages to topics. They can send messages synchronously or asynchronously.</a:t>
            </a:r>
          </a:p>
        </p:txBody>
      </p:sp>
      <p:sp>
        <p:nvSpPr>
          <p:cNvPr id="10" name="TextBox 10"/>
          <p:cNvSpPr txBox="1"/>
          <p:nvPr/>
        </p:nvSpPr>
        <p:spPr>
          <a:xfrm>
            <a:off x="1049982" y="6269385"/>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Consumers:</a:t>
            </a:r>
            <a:r>
              <a:rPr lang="en-US" sz="2312">
                <a:solidFill>
                  <a:srgbClr val="E5E0DF"/>
                </a:solidFill>
                <a:latin typeface="Roboto"/>
                <a:ea typeface="Roboto"/>
                <a:cs typeface="Roboto"/>
                <a:sym typeface="Roboto"/>
              </a:rPr>
              <a:t> Consumers subscribe to topics and receive messages from brokers. Consumers can be configured to consume messages from specific partitions or from all partitions of a topic.</a:t>
            </a:r>
          </a:p>
        </p:txBody>
      </p:sp>
      <p:sp>
        <p:nvSpPr>
          <p:cNvPr id="11" name="TextBox 11"/>
          <p:cNvSpPr txBox="1"/>
          <p:nvPr/>
        </p:nvSpPr>
        <p:spPr>
          <a:xfrm>
            <a:off x="1049982" y="7334250"/>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Brokers:</a:t>
            </a:r>
            <a:r>
              <a:rPr lang="en-US" sz="2312">
                <a:solidFill>
                  <a:srgbClr val="E5E0DF"/>
                </a:solidFill>
                <a:latin typeface="Roboto"/>
                <a:ea typeface="Roboto"/>
                <a:cs typeface="Roboto"/>
                <a:sym typeface="Roboto"/>
              </a:rPr>
              <a:t> Brokers are the core components of a Kafka cluster. They manage topics, store messages, and handle message distribution to consumers.</a:t>
            </a:r>
          </a:p>
        </p:txBody>
      </p:sp>
      <p:sp>
        <p:nvSpPr>
          <p:cNvPr id="12" name="TextBox 12"/>
          <p:cNvSpPr txBox="1"/>
          <p:nvPr/>
        </p:nvSpPr>
        <p:spPr>
          <a:xfrm>
            <a:off x="1049982" y="8399115"/>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ZooKeeper:</a:t>
            </a:r>
            <a:r>
              <a:rPr lang="en-US" sz="2312">
                <a:solidFill>
                  <a:srgbClr val="E5E0DF"/>
                </a:solidFill>
                <a:latin typeface="Roboto"/>
                <a:ea typeface="Roboto"/>
                <a:cs typeface="Roboto"/>
                <a:sym typeface="Roboto"/>
              </a:rPr>
              <a:t> ZooKeeper is a distributed coordination service used by Kafka to manage cluster membership, leader election, and other coordination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1080046" y="1658690"/>
            <a:ext cx="126359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Architecture of Apache Kafka</a:t>
            </a:r>
          </a:p>
        </p:txBody>
      </p:sp>
      <p:sp>
        <p:nvSpPr>
          <p:cNvPr id="6" name="TextBox 6"/>
          <p:cNvSpPr txBox="1"/>
          <p:nvPr/>
        </p:nvSpPr>
        <p:spPr>
          <a:xfrm>
            <a:off x="1080046" y="3164086"/>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Kafka's architecture is based on a distributed, fault-tolerant design. It comprises several interconnected components:</a:t>
            </a:r>
          </a:p>
        </p:txBody>
      </p:sp>
      <p:sp>
        <p:nvSpPr>
          <p:cNvPr id="7" name="TextBox 7"/>
          <p:cNvSpPr txBox="1"/>
          <p:nvPr/>
        </p:nvSpPr>
        <p:spPr>
          <a:xfrm>
            <a:off x="1080046" y="4004965"/>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Producers:</a:t>
            </a:r>
            <a:r>
              <a:rPr lang="en-US" sz="2375">
                <a:solidFill>
                  <a:srgbClr val="E5E0DF"/>
                </a:solidFill>
                <a:latin typeface="Roboto"/>
                <a:ea typeface="Roboto"/>
                <a:cs typeface="Roboto"/>
                <a:sym typeface="Roboto"/>
              </a:rPr>
              <a:t> Applications that publish messages to Kafka topics.</a:t>
            </a:r>
          </a:p>
        </p:txBody>
      </p:sp>
      <p:sp>
        <p:nvSpPr>
          <p:cNvPr id="8" name="TextBox 8"/>
          <p:cNvSpPr txBox="1"/>
          <p:nvPr/>
        </p:nvSpPr>
        <p:spPr>
          <a:xfrm>
            <a:off x="1080046" y="4606677"/>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Consumers:</a:t>
            </a:r>
            <a:r>
              <a:rPr lang="en-US" sz="2375">
                <a:solidFill>
                  <a:srgbClr val="E5E0DF"/>
                </a:solidFill>
                <a:latin typeface="Roboto"/>
                <a:ea typeface="Roboto"/>
                <a:cs typeface="Roboto"/>
                <a:sym typeface="Roboto"/>
              </a:rPr>
              <a:t> Applications that subscribe to Kafka topics and consume messages.</a:t>
            </a:r>
          </a:p>
        </p:txBody>
      </p:sp>
      <p:sp>
        <p:nvSpPr>
          <p:cNvPr id="9" name="TextBox 9"/>
          <p:cNvSpPr txBox="1"/>
          <p:nvPr/>
        </p:nvSpPr>
        <p:spPr>
          <a:xfrm>
            <a:off x="1080046" y="5208389"/>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Topics:</a:t>
            </a:r>
            <a:r>
              <a:rPr lang="en-US" sz="2375">
                <a:solidFill>
                  <a:srgbClr val="E5E0DF"/>
                </a:solidFill>
                <a:latin typeface="Roboto"/>
                <a:ea typeface="Roboto"/>
                <a:cs typeface="Roboto"/>
                <a:sym typeface="Roboto"/>
              </a:rPr>
              <a:t> Logical categories for messages, acting as a central hub for message exchange.</a:t>
            </a:r>
          </a:p>
        </p:txBody>
      </p:sp>
      <p:sp>
        <p:nvSpPr>
          <p:cNvPr id="10" name="TextBox 10"/>
          <p:cNvSpPr txBox="1"/>
          <p:nvPr/>
        </p:nvSpPr>
        <p:spPr>
          <a:xfrm>
            <a:off x="1080046" y="5810101"/>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Partitions:</a:t>
            </a:r>
            <a:r>
              <a:rPr lang="en-US" sz="2375">
                <a:solidFill>
                  <a:srgbClr val="E5E0DF"/>
                </a:solidFill>
                <a:latin typeface="Roboto"/>
                <a:ea typeface="Roboto"/>
                <a:cs typeface="Roboto"/>
                <a:sym typeface="Roboto"/>
              </a:rPr>
              <a:t> Segments within topics that distribute messages across multiple brokers.</a:t>
            </a:r>
          </a:p>
        </p:txBody>
      </p:sp>
      <p:sp>
        <p:nvSpPr>
          <p:cNvPr id="11" name="TextBox 11"/>
          <p:cNvSpPr txBox="1"/>
          <p:nvPr/>
        </p:nvSpPr>
        <p:spPr>
          <a:xfrm>
            <a:off x="1080046" y="6411814"/>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Brokers:</a:t>
            </a:r>
            <a:r>
              <a:rPr lang="en-US" sz="2375">
                <a:solidFill>
                  <a:srgbClr val="E5E0DF"/>
                </a:solidFill>
                <a:latin typeface="Roboto"/>
                <a:ea typeface="Roboto"/>
                <a:cs typeface="Roboto"/>
                <a:sym typeface="Roboto"/>
              </a:rPr>
              <a:t> Central nodes responsible for managing topics, storing messages, and distributing messages to consumers.</a:t>
            </a:r>
          </a:p>
        </p:txBody>
      </p:sp>
      <p:sp>
        <p:nvSpPr>
          <p:cNvPr id="12" name="TextBox 12"/>
          <p:cNvSpPr txBox="1"/>
          <p:nvPr/>
        </p:nvSpPr>
        <p:spPr>
          <a:xfrm>
            <a:off x="1080046" y="7507337"/>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ZooKeeper:</a:t>
            </a:r>
            <a:r>
              <a:rPr lang="en-US" sz="2375">
                <a:solidFill>
                  <a:srgbClr val="E5E0DF"/>
                </a:solidFill>
                <a:latin typeface="Roboto"/>
                <a:ea typeface="Roboto"/>
                <a:cs typeface="Roboto"/>
                <a:sym typeface="Roboto"/>
              </a:rPr>
              <a:t> A distributed coordination service that helps manage cluster membership, leader election, and other coordination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715119" y="414784"/>
            <a:ext cx="6598592" cy="491729"/>
          </a:xfrm>
          <a:prstGeom prst="rect">
            <a:avLst/>
          </a:prstGeom>
        </p:spPr>
        <p:txBody>
          <a:bodyPr lIns="0" tIns="0" rIns="0" bIns="0" rtlCol="0" anchor="t">
            <a:spAutoFit/>
          </a:bodyPr>
          <a:lstStyle/>
          <a:p>
            <a:pPr algn="l">
              <a:lnSpc>
                <a:spcPts val="3749"/>
              </a:lnSpc>
            </a:pPr>
            <a:r>
              <a:rPr lang="en-US" sz="3000" b="1">
                <a:solidFill>
                  <a:srgbClr val="FFFFFF"/>
                </a:solidFill>
                <a:latin typeface="Saira Medium"/>
                <a:ea typeface="Saira Medium"/>
                <a:cs typeface="Saira Medium"/>
                <a:sym typeface="Saira Medium"/>
              </a:rPr>
              <a:t>Installing Apache Kafka using Docker</a:t>
            </a:r>
          </a:p>
        </p:txBody>
      </p:sp>
      <p:sp>
        <p:nvSpPr>
          <p:cNvPr id="6" name="TextBox 6"/>
          <p:cNvSpPr txBox="1"/>
          <p:nvPr/>
        </p:nvSpPr>
        <p:spPr>
          <a:xfrm>
            <a:off x="715119" y="1157882"/>
            <a:ext cx="16857761" cy="304056"/>
          </a:xfrm>
          <a:prstGeom prst="rect">
            <a:avLst/>
          </a:prstGeom>
        </p:spPr>
        <p:txBody>
          <a:bodyPr lIns="0" tIns="0" rIns="0" bIns="0" rtlCol="0" anchor="t">
            <a:spAutoFit/>
          </a:bodyPr>
          <a:lstStyle/>
          <a:p>
            <a:pPr algn="l">
              <a:lnSpc>
                <a:spcPts val="1937"/>
              </a:lnSpc>
            </a:pPr>
            <a:r>
              <a:rPr lang="en-US" sz="1187">
                <a:solidFill>
                  <a:srgbClr val="E5E0DF"/>
                </a:solidFill>
                <a:latin typeface="Roboto"/>
                <a:ea typeface="Roboto"/>
                <a:cs typeface="Roboto"/>
                <a:sym typeface="Roboto"/>
              </a:rPr>
              <a:t>Docker provides a convenient and portable way to set up a Kafka cluster for development and testing.</a:t>
            </a:r>
          </a:p>
        </p:txBody>
      </p:sp>
      <p:sp>
        <p:nvSpPr>
          <p:cNvPr id="7" name="TextBox 7"/>
          <p:cNvSpPr txBox="1"/>
          <p:nvPr/>
        </p:nvSpPr>
        <p:spPr>
          <a:xfrm>
            <a:off x="715119" y="1578322"/>
            <a:ext cx="16857761" cy="304056"/>
          </a:xfrm>
          <a:prstGeom prst="rect">
            <a:avLst/>
          </a:prstGeom>
        </p:spPr>
        <p:txBody>
          <a:bodyPr lIns="0" tIns="0" rIns="0" bIns="0" rtlCol="0" anchor="t">
            <a:spAutoFit/>
          </a:bodyPr>
          <a:lstStyle/>
          <a:p>
            <a:pPr algn="l">
              <a:lnSpc>
                <a:spcPts val="1937"/>
              </a:lnSpc>
            </a:pPr>
            <a:r>
              <a:rPr lang="en-US" sz="1187">
                <a:solidFill>
                  <a:srgbClr val="E5E0DF"/>
                </a:solidFill>
                <a:latin typeface="Roboto"/>
                <a:ea typeface="Roboto"/>
                <a:cs typeface="Roboto"/>
                <a:sym typeface="Roboto"/>
              </a:rPr>
              <a:t>Here are the steps involved:</a:t>
            </a:r>
          </a:p>
        </p:txBody>
      </p:sp>
      <p:grpSp>
        <p:nvGrpSpPr>
          <p:cNvPr id="8" name="Group 8"/>
          <p:cNvGrpSpPr/>
          <p:nvPr/>
        </p:nvGrpSpPr>
        <p:grpSpPr>
          <a:xfrm>
            <a:off x="715119" y="2055911"/>
            <a:ext cx="16857761" cy="478185"/>
            <a:chOff x="0" y="0"/>
            <a:chExt cx="22477015" cy="637580"/>
          </a:xfrm>
        </p:grpSpPr>
        <p:sp>
          <p:nvSpPr>
            <p:cNvPr id="9" name="Freeform 9"/>
            <p:cNvSpPr/>
            <p:nvPr/>
          </p:nvSpPr>
          <p:spPr>
            <a:xfrm>
              <a:off x="0" y="0"/>
              <a:ext cx="22476968" cy="637540"/>
            </a:xfrm>
            <a:custGeom>
              <a:avLst/>
              <a:gdLst/>
              <a:ahLst/>
              <a:cxnLst/>
              <a:rect l="l" t="t" r="r" b="b"/>
              <a:pathLst>
                <a:path w="22476968" h="637540">
                  <a:moveTo>
                    <a:pt x="0" y="185166"/>
                  </a:moveTo>
                  <a:cubicBezTo>
                    <a:pt x="0" y="82931"/>
                    <a:pt x="82931" y="0"/>
                    <a:pt x="185166" y="0"/>
                  </a:cubicBezTo>
                  <a:lnTo>
                    <a:pt x="22291802" y="0"/>
                  </a:lnTo>
                  <a:cubicBezTo>
                    <a:pt x="22394038" y="0"/>
                    <a:pt x="22476968" y="82931"/>
                    <a:pt x="22476968" y="185166"/>
                  </a:cubicBezTo>
                  <a:lnTo>
                    <a:pt x="22476968" y="452374"/>
                  </a:lnTo>
                  <a:cubicBezTo>
                    <a:pt x="22476968" y="554609"/>
                    <a:pt x="22394038" y="637540"/>
                    <a:pt x="22291802" y="637540"/>
                  </a:cubicBezTo>
                  <a:lnTo>
                    <a:pt x="185166" y="637540"/>
                  </a:lnTo>
                  <a:cubicBezTo>
                    <a:pt x="82931" y="637540"/>
                    <a:pt x="0" y="554736"/>
                    <a:pt x="0" y="452374"/>
                  </a:cubicBezTo>
                  <a:close/>
                </a:path>
              </a:pathLst>
            </a:custGeom>
            <a:solidFill>
              <a:srgbClr val="4B1E01"/>
            </a:solidFill>
          </p:spPr>
        </p:sp>
      </p:grpSp>
      <p:grpSp>
        <p:nvGrpSpPr>
          <p:cNvPr id="10" name="Group 10"/>
          <p:cNvGrpSpPr/>
          <p:nvPr/>
        </p:nvGrpSpPr>
        <p:grpSpPr>
          <a:xfrm>
            <a:off x="707529" y="2055911"/>
            <a:ext cx="16872942" cy="478185"/>
            <a:chOff x="0" y="0"/>
            <a:chExt cx="22497257" cy="637580"/>
          </a:xfrm>
        </p:grpSpPr>
        <p:sp>
          <p:nvSpPr>
            <p:cNvPr id="11" name="Freeform 11"/>
            <p:cNvSpPr/>
            <p:nvPr/>
          </p:nvSpPr>
          <p:spPr>
            <a:xfrm>
              <a:off x="0" y="0"/>
              <a:ext cx="22497289" cy="637540"/>
            </a:xfrm>
            <a:custGeom>
              <a:avLst/>
              <a:gdLst/>
              <a:ahLst/>
              <a:cxnLst/>
              <a:rect l="l" t="t" r="r" b="b"/>
              <a:pathLst>
                <a:path w="22497289" h="637540">
                  <a:moveTo>
                    <a:pt x="0" y="30861"/>
                  </a:moveTo>
                  <a:cubicBezTo>
                    <a:pt x="0" y="13843"/>
                    <a:pt x="13843" y="0"/>
                    <a:pt x="30861" y="0"/>
                  </a:cubicBezTo>
                  <a:lnTo>
                    <a:pt x="22466427" y="0"/>
                  </a:lnTo>
                  <a:cubicBezTo>
                    <a:pt x="22483445" y="0"/>
                    <a:pt x="22497289" y="13843"/>
                    <a:pt x="22497289" y="30861"/>
                  </a:cubicBezTo>
                  <a:lnTo>
                    <a:pt x="22497289" y="606679"/>
                  </a:lnTo>
                  <a:cubicBezTo>
                    <a:pt x="22497289" y="623697"/>
                    <a:pt x="22483445" y="637540"/>
                    <a:pt x="22466427" y="637540"/>
                  </a:cubicBezTo>
                  <a:lnTo>
                    <a:pt x="30861" y="637540"/>
                  </a:lnTo>
                  <a:cubicBezTo>
                    <a:pt x="13843" y="637540"/>
                    <a:pt x="0" y="623824"/>
                    <a:pt x="0" y="606679"/>
                  </a:cubicBezTo>
                  <a:close/>
                </a:path>
              </a:pathLst>
            </a:custGeom>
            <a:solidFill>
              <a:srgbClr val="4B1E01"/>
            </a:solidFill>
          </p:spPr>
        </p:sp>
      </p:grpSp>
      <p:sp>
        <p:nvSpPr>
          <p:cNvPr id="12" name="TextBox 12"/>
          <p:cNvSpPr txBox="1"/>
          <p:nvPr/>
        </p:nvSpPr>
        <p:spPr>
          <a:xfrm>
            <a:off x="861715" y="2095351"/>
            <a:ext cx="16564570" cy="323106"/>
          </a:xfrm>
          <a:prstGeom prst="rect">
            <a:avLst/>
          </a:prstGeom>
        </p:spPr>
        <p:txBody>
          <a:bodyPr lIns="0" tIns="0" rIns="0" bIns="0" rtlCol="0" anchor="t">
            <a:spAutoFit/>
          </a:bodyPr>
          <a:lstStyle/>
          <a:p>
            <a:pPr algn="l">
              <a:lnSpc>
                <a:spcPts val="1937"/>
              </a:lnSpc>
            </a:pPr>
            <a:r>
              <a:rPr lang="en-US" sz="1187">
                <a:solidFill>
                  <a:srgbClr val="E5E0DF"/>
                </a:solidFill>
                <a:latin typeface="Consolas"/>
                <a:ea typeface="Consolas"/>
                <a:cs typeface="Consolas"/>
                <a:sym typeface="Consolas"/>
              </a:rPr>
              <a:t>docker pull confluentinc/cp-kafka:latest</a:t>
            </a:r>
          </a:p>
        </p:txBody>
      </p:sp>
      <p:grpSp>
        <p:nvGrpSpPr>
          <p:cNvPr id="13" name="Group 13"/>
          <p:cNvGrpSpPr/>
          <p:nvPr/>
        </p:nvGrpSpPr>
        <p:grpSpPr>
          <a:xfrm>
            <a:off x="715119" y="2707630"/>
            <a:ext cx="15515481" cy="7579370"/>
            <a:chOff x="0" y="0"/>
            <a:chExt cx="22477015" cy="12159853"/>
          </a:xfrm>
        </p:grpSpPr>
        <p:sp>
          <p:nvSpPr>
            <p:cNvPr id="14" name="Freeform 14"/>
            <p:cNvSpPr/>
            <p:nvPr/>
          </p:nvSpPr>
          <p:spPr>
            <a:xfrm>
              <a:off x="0" y="0"/>
              <a:ext cx="22476968" cy="12159869"/>
            </a:xfrm>
            <a:custGeom>
              <a:avLst/>
              <a:gdLst/>
              <a:ahLst/>
              <a:cxnLst/>
              <a:rect l="l" t="t" r="r" b="b"/>
              <a:pathLst>
                <a:path w="22476968" h="12159869">
                  <a:moveTo>
                    <a:pt x="0" y="185166"/>
                  </a:moveTo>
                  <a:cubicBezTo>
                    <a:pt x="0" y="82931"/>
                    <a:pt x="82931" y="0"/>
                    <a:pt x="185166" y="0"/>
                  </a:cubicBezTo>
                  <a:lnTo>
                    <a:pt x="22291802" y="0"/>
                  </a:lnTo>
                  <a:cubicBezTo>
                    <a:pt x="22394038" y="0"/>
                    <a:pt x="22476968" y="82931"/>
                    <a:pt x="22476968" y="185166"/>
                  </a:cubicBezTo>
                  <a:lnTo>
                    <a:pt x="22476968" y="11974576"/>
                  </a:lnTo>
                  <a:cubicBezTo>
                    <a:pt x="22476968" y="12076811"/>
                    <a:pt x="22394038" y="12159742"/>
                    <a:pt x="22291802" y="12159742"/>
                  </a:cubicBezTo>
                  <a:lnTo>
                    <a:pt x="185166" y="12159742"/>
                  </a:lnTo>
                  <a:cubicBezTo>
                    <a:pt x="82931" y="12159869"/>
                    <a:pt x="0" y="12076938"/>
                    <a:pt x="0" y="11974703"/>
                  </a:cubicBezTo>
                  <a:close/>
                </a:path>
              </a:pathLst>
            </a:custGeom>
            <a:solidFill>
              <a:srgbClr val="4B1E01"/>
            </a:solidFill>
          </p:spPr>
        </p:sp>
      </p:grpSp>
      <p:sp>
        <p:nvSpPr>
          <p:cNvPr id="17" name="TextBox 17"/>
          <p:cNvSpPr txBox="1"/>
          <p:nvPr/>
        </p:nvSpPr>
        <p:spPr>
          <a:xfrm>
            <a:off x="861715" y="2831572"/>
            <a:ext cx="16564570" cy="8964811"/>
          </a:xfrm>
          <a:prstGeom prst="rect">
            <a:avLst/>
          </a:prstGeom>
        </p:spPr>
        <p:txBody>
          <a:bodyPr lIns="0" tIns="0" rIns="0" bIns="0" rtlCol="0" anchor="t">
            <a:spAutoFit/>
          </a:bodyPr>
          <a:lstStyle/>
          <a:p>
            <a:pPr algn="l">
              <a:lnSpc>
                <a:spcPts val="1937"/>
              </a:lnSpc>
            </a:pPr>
            <a:r>
              <a:rPr lang="en-US" sz="1187" dirty="0">
                <a:solidFill>
                  <a:srgbClr val="E5E0DF"/>
                </a:solidFill>
                <a:latin typeface="Consolas"/>
                <a:ea typeface="Consolas"/>
                <a:cs typeface="Consolas"/>
                <a:sym typeface="Consolas"/>
              </a:rPr>
              <a:t>version: '3.8'</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services:</a:t>
            </a:r>
          </a:p>
          <a:p>
            <a:pPr algn="l">
              <a:lnSpc>
                <a:spcPts val="1937"/>
              </a:lnSpc>
            </a:pPr>
            <a:r>
              <a:rPr lang="en-US" sz="1187" dirty="0">
                <a:solidFill>
                  <a:srgbClr val="E5E0DF"/>
                </a:solidFill>
                <a:latin typeface="Consolas"/>
                <a:ea typeface="Consolas"/>
                <a:cs typeface="Consolas"/>
                <a:sym typeface="Consolas"/>
              </a:rPr>
              <a:t>  zookeeper:</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cp-zookeeper:latest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'2181:2181'</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kafka</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cp-kafka:latest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'9092:9092'</a:t>
            </a: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depends_on</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 zookeeper</a:t>
            </a:r>
          </a:p>
          <a:p>
            <a:pPr algn="l">
              <a:lnSpc>
                <a:spcPts val="1937"/>
              </a:lnSpc>
            </a:pPr>
            <a:r>
              <a:rPr lang="en-US" sz="1187" dirty="0">
                <a:solidFill>
                  <a:srgbClr val="E5E0DF"/>
                </a:solidFill>
                <a:latin typeface="Consolas"/>
                <a:ea typeface="Consolas"/>
                <a:cs typeface="Consolas"/>
                <a:sym typeface="Consolas"/>
              </a:rPr>
              <a:t>    environment:</a:t>
            </a:r>
          </a:p>
          <a:p>
            <a:pPr algn="l">
              <a:lnSpc>
                <a:spcPts val="1937"/>
              </a:lnSpc>
            </a:pPr>
            <a:r>
              <a:rPr lang="en-US" sz="1187" dirty="0">
                <a:solidFill>
                  <a:srgbClr val="E5E0DF"/>
                </a:solidFill>
                <a:latin typeface="Consolas"/>
                <a:ea typeface="Consolas"/>
                <a:cs typeface="Consolas"/>
                <a:sym typeface="Consolas"/>
              </a:rPr>
              <a:t>      KAFKA_BROKER_ID: 1</a:t>
            </a:r>
          </a:p>
          <a:p>
            <a:pPr algn="l">
              <a:lnSpc>
                <a:spcPts val="1937"/>
              </a:lnSpc>
            </a:pPr>
            <a:r>
              <a:rPr lang="en-US" sz="1187" dirty="0">
                <a:solidFill>
                  <a:srgbClr val="E5E0DF"/>
                </a:solidFill>
                <a:latin typeface="Consolas"/>
                <a:ea typeface="Consolas"/>
                <a:cs typeface="Consolas"/>
                <a:sym typeface="Consolas"/>
              </a:rPr>
              <a:t>      KAFKA_ZOOKEEPER_CONNECT: zookeeper:2181</a:t>
            </a:r>
          </a:p>
          <a:p>
            <a:pPr algn="l">
              <a:lnSpc>
                <a:spcPts val="1937"/>
              </a:lnSpc>
            </a:pPr>
            <a:r>
              <a:rPr lang="en-US" sz="1187" dirty="0">
                <a:solidFill>
                  <a:srgbClr val="E5E0DF"/>
                </a:solidFill>
                <a:latin typeface="Consolas"/>
                <a:ea typeface="Consolas"/>
                <a:cs typeface="Consolas"/>
                <a:sym typeface="Consolas"/>
              </a:rPr>
              <a:t>      KAFKA_ADVERTISED_LISTENERS: PLAINTEXT://kafka:9092</a:t>
            </a:r>
          </a:p>
          <a:p>
            <a:pPr algn="l">
              <a:lnSpc>
                <a:spcPts val="1937"/>
              </a:lnSpc>
            </a:pPr>
            <a:r>
              <a:rPr lang="en-US" sz="1187" dirty="0">
                <a:solidFill>
                  <a:srgbClr val="E5E0DF"/>
                </a:solidFill>
                <a:latin typeface="Consolas"/>
                <a:ea typeface="Consolas"/>
                <a:cs typeface="Consolas"/>
                <a:sym typeface="Consolas"/>
              </a:rPr>
              <a:t>      KAFKA_OFFSETS_TOPIC_REPLICATION_FACTOR: 1</a:t>
            </a:r>
          </a:p>
          <a:p>
            <a:pPr algn="l">
              <a:lnSpc>
                <a:spcPts val="1937"/>
              </a:lnSpc>
            </a:pPr>
            <a:r>
              <a:rPr lang="en-US" sz="1187" dirty="0">
                <a:solidFill>
                  <a:srgbClr val="E5E0DF"/>
                </a:solidFill>
                <a:latin typeface="Consolas"/>
                <a:ea typeface="Consolas"/>
                <a:cs typeface="Consolas"/>
                <a:sym typeface="Consolas"/>
              </a:rPr>
              <a:t>      KAFKA_GROUP_INITIAL_REBALANCE_DELAY_MS: 0</a:t>
            </a:r>
          </a:p>
          <a:p>
            <a:pPr algn="l">
              <a:lnSpc>
                <a:spcPts val="1937"/>
              </a:lnSpc>
            </a:pPr>
            <a:r>
              <a:rPr lang="en-US" sz="1187" dirty="0">
                <a:solidFill>
                  <a:srgbClr val="E5E0DF"/>
                </a:solidFill>
                <a:latin typeface="Consolas"/>
                <a:ea typeface="Consolas"/>
                <a:cs typeface="Consolas"/>
                <a:sym typeface="Consolas"/>
              </a:rPr>
              <a:t>      KAFKA_AUTO_CREATE_TOPICS_ENABLE: true</a:t>
            </a:r>
          </a:p>
          <a:p>
            <a:pPr algn="l">
              <a:lnSpc>
                <a:spcPts val="1937"/>
              </a:lnSpc>
            </a:pPr>
            <a:r>
              <a:rPr lang="en-US" sz="1187" dirty="0">
                <a:solidFill>
                  <a:srgbClr val="E5E0DF"/>
                </a:solidFill>
                <a:latin typeface="Consolas"/>
                <a:ea typeface="Consolas"/>
                <a:cs typeface="Consolas"/>
                <a:sym typeface="Consolas"/>
              </a:rPr>
              <a:t>      KAFKA_DELETE_TOPIC_ENABLE: true</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schema-registry:</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cp-schema-registry:latest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'8081:8081'</a:t>
            </a: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depends_on</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 </a:t>
            </a:r>
            <a:r>
              <a:rPr lang="en-US" sz="1187" dirty="0" err="1">
                <a:solidFill>
                  <a:srgbClr val="E5E0DF"/>
                </a:solidFill>
                <a:latin typeface="Consolas"/>
                <a:ea typeface="Consolas"/>
                <a:cs typeface="Consolas"/>
                <a:sym typeface="Consolas"/>
              </a:rPr>
              <a:t>kafka</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environment:</a:t>
            </a:r>
          </a:p>
          <a:p>
            <a:pPr algn="l">
              <a:lnSpc>
                <a:spcPts val="1937"/>
              </a:lnSpc>
            </a:pPr>
            <a:r>
              <a:rPr lang="en-US" sz="1187" dirty="0">
                <a:solidFill>
                  <a:srgbClr val="E5E0DF"/>
                </a:solidFill>
                <a:latin typeface="Consolas"/>
                <a:ea typeface="Consolas"/>
                <a:cs typeface="Consolas"/>
                <a:sym typeface="Consolas"/>
              </a:rPr>
              <a:t>      SCHEMA_REGISTRY_URL: http://schema-registry:8081</a:t>
            </a:r>
          </a:p>
          <a:p>
            <a:pPr algn="l">
              <a:lnSpc>
                <a:spcPts val="1937"/>
              </a:lnSpc>
            </a:pPr>
            <a:r>
              <a:rPr lang="en-US" sz="1187" dirty="0">
                <a:solidFill>
                  <a:srgbClr val="E5E0DF"/>
                </a:solidFill>
                <a:latin typeface="Consolas"/>
                <a:ea typeface="Consolas"/>
                <a:cs typeface="Consolas"/>
                <a:sym typeface="Consolas"/>
              </a:rPr>
              <a:t>      SCHEMA_REGISTRY_KAFKA_URL: PLAINTEXT://kafka:9092</a:t>
            </a:r>
          </a:p>
          <a:p>
            <a:pPr algn="l">
              <a:lnSpc>
                <a:spcPts val="1937"/>
              </a:lnSpc>
            </a:pPr>
            <a:r>
              <a:rPr lang="en-US" sz="1187" dirty="0">
                <a:solidFill>
                  <a:srgbClr val="E5E0DF"/>
                </a:solidFill>
                <a:latin typeface="Consolas"/>
                <a:ea typeface="Consolas"/>
                <a:cs typeface="Consolas"/>
                <a:sym typeface="Consolas"/>
              </a:rPr>
              <a:t>      SCHEMA_REGISTRY_KAFKA_SSL_TRUSTSTORE_LOCATION</a:t>
            </a:r>
          </a:p>
          <a:p>
            <a:pPr algn="l">
              <a:lnSpc>
                <a:spcPts val="1937"/>
              </a:lnSpc>
            </a:pPr>
            <a:r>
              <a:rPr lang="en-US" sz="1187" dirty="0">
                <a:solidFill>
                  <a:srgbClr val="E5E0DF"/>
                </a:solidFill>
                <a:latin typeface="Consolas"/>
                <a:ea typeface="Consolas"/>
                <a:cs typeface="Consolas"/>
                <a:sym typeface="Consolas"/>
              </a:rPr>
              <a:t>      SCHEMA_REGISTRY_KAFKA_SSL_TRUSTSTORE_PASSWORD: password</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endParaRPr lang="en-US" sz="1187" dirty="0">
              <a:solidFill>
                <a:srgbClr val="E5E0DF"/>
              </a:solidFill>
              <a:latin typeface="Consolas"/>
              <a:ea typeface="Consolas"/>
              <a:cs typeface="Consolas"/>
              <a:sym typeface="Consolas"/>
            </a:endParaRPr>
          </a:p>
        </p:txBody>
      </p:sp>
      <p:sp>
        <p:nvSpPr>
          <p:cNvPr id="24" name="TextBox 24"/>
          <p:cNvSpPr txBox="1"/>
          <p:nvPr/>
        </p:nvSpPr>
        <p:spPr>
          <a:xfrm>
            <a:off x="715119" y="12896404"/>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Pull Kafka Image:</a:t>
            </a:r>
            <a:r>
              <a:rPr lang="en-US" sz="1187">
                <a:solidFill>
                  <a:srgbClr val="E5E0DF"/>
                </a:solidFill>
                <a:latin typeface="Roboto"/>
                <a:ea typeface="Roboto"/>
                <a:cs typeface="Roboto"/>
                <a:sym typeface="Roboto"/>
              </a:rPr>
              <a:t> Open a terminal and pull the official Apache Kafka Docker image:</a:t>
            </a:r>
          </a:p>
        </p:txBody>
      </p:sp>
      <p:sp>
        <p:nvSpPr>
          <p:cNvPr id="25" name="TextBox 25"/>
          <p:cNvSpPr txBox="1"/>
          <p:nvPr/>
        </p:nvSpPr>
        <p:spPr>
          <a:xfrm>
            <a:off x="715119" y="13197185"/>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Create a Docker Compose File:</a:t>
            </a:r>
            <a:r>
              <a:rPr lang="en-US" sz="1187">
                <a:solidFill>
                  <a:srgbClr val="E5E0DF"/>
                </a:solidFill>
                <a:latin typeface="Roboto"/>
                <a:ea typeface="Roboto"/>
                <a:cs typeface="Roboto"/>
                <a:sym typeface="Roboto"/>
              </a:rPr>
              <a:t> Create a `docker-compose.yml` file with the following configuration:</a:t>
            </a:r>
          </a:p>
        </p:txBody>
      </p:sp>
      <p:sp>
        <p:nvSpPr>
          <p:cNvPr id="26" name="TextBox 26"/>
          <p:cNvSpPr txBox="1"/>
          <p:nvPr/>
        </p:nvSpPr>
        <p:spPr>
          <a:xfrm>
            <a:off x="715119" y="13497966"/>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Start the Docker Compose Service:</a:t>
            </a:r>
            <a:r>
              <a:rPr lang="en-US" sz="1187">
                <a:solidFill>
                  <a:srgbClr val="E5E0DF"/>
                </a:solidFill>
                <a:latin typeface="Roboto"/>
                <a:ea typeface="Roboto"/>
                <a:cs typeface="Roboto"/>
                <a:sym typeface="Roboto"/>
              </a:rPr>
              <a:t> Run the following command to start the Kafka cluster: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715119" y="571946"/>
            <a:ext cx="7690097" cy="519410"/>
          </a:xfrm>
          <a:prstGeom prst="rect">
            <a:avLst/>
          </a:prstGeom>
        </p:spPr>
        <p:txBody>
          <a:bodyPr lIns="0" tIns="0" rIns="0" bIns="0" rtlCol="0" anchor="t">
            <a:spAutoFit/>
          </a:bodyPr>
          <a:lstStyle/>
          <a:p>
            <a:pPr algn="l">
              <a:lnSpc>
                <a:spcPts val="3999"/>
              </a:lnSpc>
            </a:pPr>
            <a:r>
              <a:rPr lang="en-US" sz="3187" b="1">
                <a:solidFill>
                  <a:srgbClr val="FFFFFF"/>
                </a:solidFill>
                <a:latin typeface="Saira Medium"/>
                <a:ea typeface="Saira Medium"/>
                <a:cs typeface="Saira Medium"/>
                <a:sym typeface="Saira Medium"/>
              </a:rPr>
              <a:t>Configuring Apache Kafka in Spring Boot</a:t>
            </a:r>
          </a:p>
        </p:txBody>
      </p:sp>
      <p:sp>
        <p:nvSpPr>
          <p:cNvPr id="6" name="TextBox 6"/>
          <p:cNvSpPr txBox="1"/>
          <p:nvPr/>
        </p:nvSpPr>
        <p:spPr>
          <a:xfrm>
            <a:off x="715119" y="1360438"/>
            <a:ext cx="16857761" cy="318046"/>
          </a:xfrm>
          <a:prstGeom prst="rect">
            <a:avLst/>
          </a:prstGeom>
        </p:spPr>
        <p:txBody>
          <a:bodyPr lIns="0" tIns="0" rIns="0" bIns="0" rtlCol="0" anchor="t">
            <a:spAutoFit/>
          </a:bodyPr>
          <a:lstStyle/>
          <a:p>
            <a:pPr algn="l">
              <a:lnSpc>
                <a:spcPts val="2000"/>
              </a:lnSpc>
            </a:pPr>
            <a:r>
              <a:rPr lang="en-US" sz="1249">
                <a:solidFill>
                  <a:srgbClr val="E5E0DF"/>
                </a:solidFill>
                <a:latin typeface="Roboto"/>
                <a:ea typeface="Roboto"/>
                <a:cs typeface="Roboto"/>
                <a:sym typeface="Roboto"/>
              </a:rPr>
              <a:t>Integrating Kafka with Spring Boot involves adding the necessary dependencies and configuring Kafka properties.</a:t>
            </a:r>
          </a:p>
        </p:txBody>
      </p:sp>
      <p:sp>
        <p:nvSpPr>
          <p:cNvPr id="7" name="TextBox 7"/>
          <p:cNvSpPr txBox="1"/>
          <p:nvPr/>
        </p:nvSpPr>
        <p:spPr>
          <a:xfrm>
            <a:off x="715119" y="1804839"/>
            <a:ext cx="16857761" cy="318046"/>
          </a:xfrm>
          <a:prstGeom prst="rect">
            <a:avLst/>
          </a:prstGeom>
        </p:spPr>
        <p:txBody>
          <a:bodyPr lIns="0" tIns="0" rIns="0" bIns="0" rtlCol="0" anchor="t">
            <a:spAutoFit/>
          </a:bodyPr>
          <a:lstStyle/>
          <a:p>
            <a:pPr algn="l">
              <a:lnSpc>
                <a:spcPts val="2000"/>
              </a:lnSpc>
            </a:pPr>
            <a:r>
              <a:rPr lang="en-US" sz="1249">
                <a:solidFill>
                  <a:srgbClr val="E5E0DF"/>
                </a:solidFill>
                <a:latin typeface="Roboto"/>
                <a:ea typeface="Roboto"/>
                <a:cs typeface="Roboto"/>
                <a:sym typeface="Roboto"/>
              </a:rPr>
              <a:t>Here's a step-by-step guide:</a:t>
            </a:r>
          </a:p>
        </p:txBody>
      </p:sp>
      <p:grpSp>
        <p:nvGrpSpPr>
          <p:cNvPr id="8" name="Group 8"/>
          <p:cNvGrpSpPr/>
          <p:nvPr/>
        </p:nvGrpSpPr>
        <p:grpSpPr>
          <a:xfrm>
            <a:off x="715119" y="2306390"/>
            <a:ext cx="16857761" cy="2592735"/>
            <a:chOff x="0" y="0"/>
            <a:chExt cx="22477015" cy="3456980"/>
          </a:xfrm>
        </p:grpSpPr>
        <p:sp>
          <p:nvSpPr>
            <p:cNvPr id="9" name="Freeform 9"/>
            <p:cNvSpPr/>
            <p:nvPr/>
          </p:nvSpPr>
          <p:spPr>
            <a:xfrm>
              <a:off x="0" y="0"/>
              <a:ext cx="22477096" cy="3457067"/>
            </a:xfrm>
            <a:custGeom>
              <a:avLst/>
              <a:gdLst/>
              <a:ahLst/>
              <a:cxnLst/>
              <a:rect l="l" t="t" r="r" b="b"/>
              <a:pathLst>
                <a:path w="22477096" h="3457067">
                  <a:moveTo>
                    <a:pt x="0" y="195834"/>
                  </a:moveTo>
                  <a:cubicBezTo>
                    <a:pt x="0" y="87630"/>
                    <a:pt x="87630" y="0"/>
                    <a:pt x="195834" y="0"/>
                  </a:cubicBezTo>
                  <a:lnTo>
                    <a:pt x="22281262" y="0"/>
                  </a:lnTo>
                  <a:cubicBezTo>
                    <a:pt x="22389339" y="0"/>
                    <a:pt x="22477096" y="87630"/>
                    <a:pt x="22477096" y="195834"/>
                  </a:cubicBezTo>
                  <a:lnTo>
                    <a:pt x="22477096" y="3261233"/>
                  </a:lnTo>
                  <a:cubicBezTo>
                    <a:pt x="22477096" y="3369310"/>
                    <a:pt x="22389466" y="3457067"/>
                    <a:pt x="22281262" y="3457067"/>
                  </a:cubicBezTo>
                  <a:lnTo>
                    <a:pt x="195834" y="3457067"/>
                  </a:lnTo>
                  <a:cubicBezTo>
                    <a:pt x="87630" y="3456940"/>
                    <a:pt x="0" y="3369310"/>
                    <a:pt x="0" y="3261233"/>
                  </a:cubicBezTo>
                  <a:close/>
                </a:path>
              </a:pathLst>
            </a:custGeom>
            <a:solidFill>
              <a:srgbClr val="4B1E01"/>
            </a:solidFill>
          </p:spPr>
        </p:sp>
      </p:grpSp>
      <p:grpSp>
        <p:nvGrpSpPr>
          <p:cNvPr id="10" name="Group 10"/>
          <p:cNvGrpSpPr/>
          <p:nvPr/>
        </p:nvGrpSpPr>
        <p:grpSpPr>
          <a:xfrm>
            <a:off x="707082" y="2306390"/>
            <a:ext cx="16873835" cy="2592735"/>
            <a:chOff x="0" y="0"/>
            <a:chExt cx="22498447" cy="3456980"/>
          </a:xfrm>
        </p:grpSpPr>
        <p:sp>
          <p:nvSpPr>
            <p:cNvPr id="11" name="Freeform 11"/>
            <p:cNvSpPr/>
            <p:nvPr/>
          </p:nvSpPr>
          <p:spPr>
            <a:xfrm>
              <a:off x="0" y="0"/>
              <a:ext cx="22498431" cy="3456940"/>
            </a:xfrm>
            <a:custGeom>
              <a:avLst/>
              <a:gdLst/>
              <a:ahLst/>
              <a:cxnLst/>
              <a:rect l="l" t="t" r="r" b="b"/>
              <a:pathLst>
                <a:path w="22498431" h="3456940">
                  <a:moveTo>
                    <a:pt x="0" y="32639"/>
                  </a:moveTo>
                  <a:cubicBezTo>
                    <a:pt x="0" y="14605"/>
                    <a:pt x="14605" y="0"/>
                    <a:pt x="32639" y="0"/>
                  </a:cubicBezTo>
                  <a:lnTo>
                    <a:pt x="22465792" y="0"/>
                  </a:lnTo>
                  <a:cubicBezTo>
                    <a:pt x="22483826" y="0"/>
                    <a:pt x="22498431" y="14605"/>
                    <a:pt x="22498431" y="32639"/>
                  </a:cubicBezTo>
                  <a:lnTo>
                    <a:pt x="22498431" y="3424301"/>
                  </a:lnTo>
                  <a:cubicBezTo>
                    <a:pt x="22498431" y="3442335"/>
                    <a:pt x="22483826" y="3456940"/>
                    <a:pt x="22465792" y="3456940"/>
                  </a:cubicBezTo>
                  <a:lnTo>
                    <a:pt x="32639" y="3456940"/>
                  </a:lnTo>
                  <a:cubicBezTo>
                    <a:pt x="14605" y="3456940"/>
                    <a:pt x="0" y="3442335"/>
                    <a:pt x="0" y="3424301"/>
                  </a:cubicBezTo>
                  <a:close/>
                </a:path>
              </a:pathLst>
            </a:custGeom>
            <a:solidFill>
              <a:srgbClr val="4B1E01"/>
            </a:solidFill>
          </p:spPr>
        </p:sp>
      </p:grpSp>
      <p:sp>
        <p:nvSpPr>
          <p:cNvPr id="12" name="TextBox 12"/>
          <p:cNvSpPr txBox="1"/>
          <p:nvPr/>
        </p:nvSpPr>
        <p:spPr>
          <a:xfrm>
            <a:off x="870197" y="2352526"/>
            <a:ext cx="16547604" cy="2424261"/>
          </a:xfrm>
          <a:prstGeom prst="rect">
            <a:avLst/>
          </a:prstGeom>
        </p:spPr>
        <p:txBody>
          <a:bodyPr lIns="0" tIns="0" rIns="0" bIns="0" rtlCol="0" anchor="t">
            <a:spAutoFit/>
          </a:bodyPr>
          <a:lstStyle/>
          <a:p>
            <a:pPr algn="l">
              <a:lnSpc>
                <a:spcPts val="2000"/>
              </a:lnSpc>
            </a:pPr>
            <a:endParaRPr/>
          </a:p>
          <a:p>
            <a:pPr algn="l">
              <a:lnSpc>
                <a:spcPts val="2000"/>
              </a:lnSpc>
            </a:pPr>
            <a:r>
              <a:rPr lang="en-US" sz="1249">
                <a:solidFill>
                  <a:srgbClr val="E5E0DF"/>
                </a:solidFill>
                <a:latin typeface="Consolas"/>
                <a:ea typeface="Consolas"/>
                <a:cs typeface="Consolas"/>
                <a:sym typeface="Consolas"/>
              </a:rPr>
              <a:t>  org.springframework.kafka</a:t>
            </a:r>
          </a:p>
          <a:p>
            <a:pPr algn="l">
              <a:lnSpc>
                <a:spcPts val="2000"/>
              </a:lnSpc>
            </a:pPr>
            <a:r>
              <a:rPr lang="en-US" sz="1249">
                <a:solidFill>
                  <a:srgbClr val="E5E0DF"/>
                </a:solidFill>
                <a:latin typeface="Consolas"/>
                <a:ea typeface="Consolas"/>
                <a:cs typeface="Consolas"/>
                <a:sym typeface="Consolas"/>
              </a:rPr>
              <a:t>  spring-kafka</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a:p>
            <a:pPr algn="l">
              <a:lnSpc>
                <a:spcPts val="2000"/>
              </a:lnSpc>
            </a:pPr>
            <a:r>
              <a:rPr lang="en-US" sz="1249">
                <a:solidFill>
                  <a:srgbClr val="E5E0DF"/>
                </a:solidFill>
                <a:latin typeface="Consolas"/>
                <a:ea typeface="Consolas"/>
                <a:cs typeface="Consolas"/>
                <a:sym typeface="Consolas"/>
              </a:rPr>
              <a:t>  org.apache.kafka</a:t>
            </a:r>
          </a:p>
          <a:p>
            <a:pPr algn="l">
              <a:lnSpc>
                <a:spcPts val="2000"/>
              </a:lnSpc>
            </a:pPr>
            <a:r>
              <a:rPr lang="en-US" sz="1249">
                <a:solidFill>
                  <a:srgbClr val="E5E0DF"/>
                </a:solidFill>
                <a:latin typeface="Consolas"/>
                <a:ea typeface="Consolas"/>
                <a:cs typeface="Consolas"/>
                <a:sym typeface="Consolas"/>
              </a:rPr>
              <a:t>  kafka-clients</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p:txBody>
      </p:sp>
      <p:grpSp>
        <p:nvGrpSpPr>
          <p:cNvPr id="13" name="Group 13"/>
          <p:cNvGrpSpPr/>
          <p:nvPr/>
        </p:nvGrpSpPr>
        <p:grpSpPr>
          <a:xfrm>
            <a:off x="715119" y="5082629"/>
            <a:ext cx="16857761" cy="1549153"/>
            <a:chOff x="0" y="0"/>
            <a:chExt cx="22477015" cy="2065537"/>
          </a:xfrm>
        </p:grpSpPr>
        <p:sp>
          <p:nvSpPr>
            <p:cNvPr id="14" name="Freeform 14"/>
            <p:cNvSpPr/>
            <p:nvPr/>
          </p:nvSpPr>
          <p:spPr>
            <a:xfrm>
              <a:off x="0" y="0"/>
              <a:ext cx="22477096" cy="2065528"/>
            </a:xfrm>
            <a:custGeom>
              <a:avLst/>
              <a:gdLst/>
              <a:ahLst/>
              <a:cxnLst/>
              <a:rect l="l" t="t" r="r" b="b"/>
              <a:pathLst>
                <a:path w="22477096" h="2065528">
                  <a:moveTo>
                    <a:pt x="0" y="195834"/>
                  </a:moveTo>
                  <a:cubicBezTo>
                    <a:pt x="0" y="87630"/>
                    <a:pt x="87630" y="0"/>
                    <a:pt x="195834" y="0"/>
                  </a:cubicBezTo>
                  <a:lnTo>
                    <a:pt x="22281262" y="0"/>
                  </a:lnTo>
                  <a:cubicBezTo>
                    <a:pt x="22389339" y="0"/>
                    <a:pt x="22477096" y="87630"/>
                    <a:pt x="22477096" y="195834"/>
                  </a:cubicBezTo>
                  <a:lnTo>
                    <a:pt x="22477096" y="1869694"/>
                  </a:lnTo>
                  <a:cubicBezTo>
                    <a:pt x="22477096" y="1977771"/>
                    <a:pt x="22389466" y="2065528"/>
                    <a:pt x="22281262" y="2065528"/>
                  </a:cubicBezTo>
                  <a:lnTo>
                    <a:pt x="195834" y="2065528"/>
                  </a:lnTo>
                  <a:cubicBezTo>
                    <a:pt x="87630" y="2065528"/>
                    <a:pt x="0" y="1977898"/>
                    <a:pt x="0" y="1869694"/>
                  </a:cubicBezTo>
                  <a:close/>
                </a:path>
              </a:pathLst>
            </a:custGeom>
            <a:solidFill>
              <a:srgbClr val="4B1E01"/>
            </a:solidFill>
          </p:spPr>
        </p:sp>
      </p:grpSp>
      <p:grpSp>
        <p:nvGrpSpPr>
          <p:cNvPr id="15" name="Group 15"/>
          <p:cNvGrpSpPr/>
          <p:nvPr/>
        </p:nvGrpSpPr>
        <p:grpSpPr>
          <a:xfrm>
            <a:off x="707082" y="5082629"/>
            <a:ext cx="16873835" cy="1549153"/>
            <a:chOff x="0" y="0"/>
            <a:chExt cx="22498447" cy="2065537"/>
          </a:xfrm>
        </p:grpSpPr>
        <p:sp>
          <p:nvSpPr>
            <p:cNvPr id="16" name="Freeform 16"/>
            <p:cNvSpPr/>
            <p:nvPr/>
          </p:nvSpPr>
          <p:spPr>
            <a:xfrm>
              <a:off x="0" y="0"/>
              <a:ext cx="22498431" cy="2065528"/>
            </a:xfrm>
            <a:custGeom>
              <a:avLst/>
              <a:gdLst/>
              <a:ahLst/>
              <a:cxnLst/>
              <a:rect l="l" t="t" r="r" b="b"/>
              <a:pathLst>
                <a:path w="22498431" h="2065528">
                  <a:moveTo>
                    <a:pt x="0" y="32639"/>
                  </a:moveTo>
                  <a:cubicBezTo>
                    <a:pt x="0" y="14605"/>
                    <a:pt x="14605" y="0"/>
                    <a:pt x="32639" y="0"/>
                  </a:cubicBezTo>
                  <a:lnTo>
                    <a:pt x="22465792" y="0"/>
                  </a:lnTo>
                  <a:cubicBezTo>
                    <a:pt x="22483826" y="0"/>
                    <a:pt x="22498431" y="14605"/>
                    <a:pt x="22498431" y="32639"/>
                  </a:cubicBezTo>
                  <a:lnTo>
                    <a:pt x="22498431" y="2032889"/>
                  </a:lnTo>
                  <a:cubicBezTo>
                    <a:pt x="22498431" y="2050923"/>
                    <a:pt x="22483826" y="2065528"/>
                    <a:pt x="22465792" y="2065528"/>
                  </a:cubicBezTo>
                  <a:lnTo>
                    <a:pt x="32639" y="2065528"/>
                  </a:lnTo>
                  <a:cubicBezTo>
                    <a:pt x="14605" y="2065528"/>
                    <a:pt x="0" y="2050923"/>
                    <a:pt x="0" y="2032889"/>
                  </a:cubicBezTo>
                  <a:close/>
                </a:path>
              </a:pathLst>
            </a:custGeom>
            <a:solidFill>
              <a:srgbClr val="4B1E01"/>
            </a:solidFill>
          </p:spPr>
        </p:sp>
      </p:grpSp>
      <p:sp>
        <p:nvSpPr>
          <p:cNvPr id="17" name="TextBox 17"/>
          <p:cNvSpPr txBox="1"/>
          <p:nvPr/>
        </p:nvSpPr>
        <p:spPr>
          <a:xfrm>
            <a:off x="870197" y="5128766"/>
            <a:ext cx="16547604" cy="1380679"/>
          </a:xfrm>
          <a:prstGeom prst="rect">
            <a:avLst/>
          </a:prstGeom>
        </p:spPr>
        <p:txBody>
          <a:bodyPr lIns="0" tIns="0" rIns="0" bIns="0" rtlCol="0" anchor="t">
            <a:spAutoFit/>
          </a:bodyPr>
          <a:lstStyle/>
          <a:p>
            <a:pPr algn="l">
              <a:lnSpc>
                <a:spcPts val="2000"/>
              </a:lnSpc>
            </a:pPr>
            <a:r>
              <a:rPr lang="en-US" sz="1249">
                <a:solidFill>
                  <a:srgbClr val="E5E0DF"/>
                </a:solidFill>
                <a:latin typeface="Consolas"/>
                <a:ea typeface="Consolas"/>
                <a:cs typeface="Consolas"/>
                <a:sym typeface="Consolas"/>
              </a:rPr>
              <a:t>spring.kafka.bootstrap-servers=localhost:9092</a:t>
            </a:r>
          </a:p>
          <a:p>
            <a:pPr algn="l">
              <a:lnSpc>
                <a:spcPts val="2000"/>
              </a:lnSpc>
            </a:pPr>
            <a:r>
              <a:rPr lang="en-US" sz="1249">
                <a:solidFill>
                  <a:srgbClr val="E5E0DF"/>
                </a:solidFill>
                <a:latin typeface="Consolas"/>
                <a:ea typeface="Consolas"/>
                <a:cs typeface="Consolas"/>
                <a:sym typeface="Consolas"/>
              </a:rPr>
              <a:t>spring.kafka.consumer.group-id=my-group</a:t>
            </a:r>
          </a:p>
          <a:p>
            <a:pPr algn="l">
              <a:lnSpc>
                <a:spcPts val="2000"/>
              </a:lnSpc>
            </a:pPr>
            <a:r>
              <a:rPr lang="en-US" sz="1249">
                <a:solidFill>
                  <a:srgbClr val="E5E0DF"/>
                </a:solidFill>
                <a:latin typeface="Consolas"/>
                <a:ea typeface="Consolas"/>
                <a:cs typeface="Consolas"/>
                <a:sym typeface="Consolas"/>
              </a:rPr>
              <a:t>spring.kafka.consumer.auto-offset-reset=earliest</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p:txBody>
      </p:sp>
      <p:grpSp>
        <p:nvGrpSpPr>
          <p:cNvPr id="18" name="Group 18"/>
          <p:cNvGrpSpPr/>
          <p:nvPr/>
        </p:nvGrpSpPr>
        <p:grpSpPr>
          <a:xfrm>
            <a:off x="715119" y="6815286"/>
            <a:ext cx="16857761" cy="1810047"/>
            <a:chOff x="0" y="0"/>
            <a:chExt cx="22477015" cy="2413397"/>
          </a:xfrm>
        </p:grpSpPr>
        <p:sp>
          <p:nvSpPr>
            <p:cNvPr id="19" name="Freeform 19"/>
            <p:cNvSpPr/>
            <p:nvPr/>
          </p:nvSpPr>
          <p:spPr>
            <a:xfrm>
              <a:off x="0" y="0"/>
              <a:ext cx="22477096" cy="2413508"/>
            </a:xfrm>
            <a:custGeom>
              <a:avLst/>
              <a:gdLst/>
              <a:ahLst/>
              <a:cxnLst/>
              <a:rect l="l" t="t" r="r" b="b"/>
              <a:pathLst>
                <a:path w="22477096" h="2413508">
                  <a:moveTo>
                    <a:pt x="0" y="195834"/>
                  </a:moveTo>
                  <a:cubicBezTo>
                    <a:pt x="0" y="87630"/>
                    <a:pt x="87630" y="0"/>
                    <a:pt x="195834" y="0"/>
                  </a:cubicBezTo>
                  <a:lnTo>
                    <a:pt x="22281262" y="0"/>
                  </a:lnTo>
                  <a:cubicBezTo>
                    <a:pt x="22389339" y="0"/>
                    <a:pt x="22477096" y="87630"/>
                    <a:pt x="22477096" y="195834"/>
                  </a:cubicBezTo>
                  <a:lnTo>
                    <a:pt x="22477096" y="2217674"/>
                  </a:lnTo>
                  <a:cubicBezTo>
                    <a:pt x="22477096" y="2325751"/>
                    <a:pt x="22389466" y="2413508"/>
                    <a:pt x="22281262" y="2413508"/>
                  </a:cubicBezTo>
                  <a:lnTo>
                    <a:pt x="195834" y="2413508"/>
                  </a:lnTo>
                  <a:cubicBezTo>
                    <a:pt x="87630" y="2413381"/>
                    <a:pt x="0" y="2325751"/>
                    <a:pt x="0" y="2217547"/>
                  </a:cubicBezTo>
                  <a:close/>
                </a:path>
              </a:pathLst>
            </a:custGeom>
            <a:solidFill>
              <a:srgbClr val="4B1E01"/>
            </a:solidFill>
          </p:spPr>
        </p:sp>
      </p:grpSp>
      <p:grpSp>
        <p:nvGrpSpPr>
          <p:cNvPr id="20" name="Group 20"/>
          <p:cNvGrpSpPr/>
          <p:nvPr/>
        </p:nvGrpSpPr>
        <p:grpSpPr>
          <a:xfrm>
            <a:off x="707082" y="6815286"/>
            <a:ext cx="16873835" cy="1810047"/>
            <a:chOff x="0" y="0"/>
            <a:chExt cx="22498447" cy="2413397"/>
          </a:xfrm>
        </p:grpSpPr>
        <p:sp>
          <p:nvSpPr>
            <p:cNvPr id="21" name="Freeform 21"/>
            <p:cNvSpPr/>
            <p:nvPr/>
          </p:nvSpPr>
          <p:spPr>
            <a:xfrm>
              <a:off x="0" y="0"/>
              <a:ext cx="22498431" cy="2413381"/>
            </a:xfrm>
            <a:custGeom>
              <a:avLst/>
              <a:gdLst/>
              <a:ahLst/>
              <a:cxnLst/>
              <a:rect l="l" t="t" r="r" b="b"/>
              <a:pathLst>
                <a:path w="22498431" h="2413381">
                  <a:moveTo>
                    <a:pt x="0" y="32639"/>
                  </a:moveTo>
                  <a:cubicBezTo>
                    <a:pt x="0" y="14605"/>
                    <a:pt x="14605" y="0"/>
                    <a:pt x="32639" y="0"/>
                  </a:cubicBezTo>
                  <a:lnTo>
                    <a:pt x="22465792" y="0"/>
                  </a:lnTo>
                  <a:cubicBezTo>
                    <a:pt x="22483826" y="0"/>
                    <a:pt x="22498431" y="14605"/>
                    <a:pt x="22498431" y="32639"/>
                  </a:cubicBezTo>
                  <a:lnTo>
                    <a:pt x="22498431" y="2380742"/>
                  </a:lnTo>
                  <a:cubicBezTo>
                    <a:pt x="22498431" y="2398776"/>
                    <a:pt x="22483826" y="2413381"/>
                    <a:pt x="22465792" y="2413381"/>
                  </a:cubicBezTo>
                  <a:lnTo>
                    <a:pt x="32639" y="2413381"/>
                  </a:lnTo>
                  <a:cubicBezTo>
                    <a:pt x="14605" y="2413381"/>
                    <a:pt x="0" y="2398776"/>
                    <a:pt x="0" y="2380742"/>
                  </a:cubicBezTo>
                  <a:close/>
                </a:path>
              </a:pathLst>
            </a:custGeom>
            <a:solidFill>
              <a:srgbClr val="4B1E01"/>
            </a:solidFill>
          </p:spPr>
        </p:sp>
      </p:grpSp>
      <p:sp>
        <p:nvSpPr>
          <p:cNvPr id="22" name="TextBox 22"/>
          <p:cNvSpPr txBox="1"/>
          <p:nvPr/>
        </p:nvSpPr>
        <p:spPr>
          <a:xfrm>
            <a:off x="870197" y="6861422"/>
            <a:ext cx="16547604" cy="1641574"/>
          </a:xfrm>
          <a:prstGeom prst="rect">
            <a:avLst/>
          </a:prstGeom>
        </p:spPr>
        <p:txBody>
          <a:bodyPr lIns="0" tIns="0" rIns="0" bIns="0" rtlCol="0" anchor="t">
            <a:spAutoFit/>
          </a:bodyPr>
          <a:lstStyle/>
          <a:p>
            <a:pPr algn="l">
              <a:lnSpc>
                <a:spcPts val="2000"/>
              </a:lnSpc>
            </a:pPr>
            <a:r>
              <a:rPr lang="en-US" sz="1249">
                <a:solidFill>
                  <a:srgbClr val="E5E0DF"/>
                </a:solidFill>
                <a:latin typeface="Consolas"/>
                <a:ea typeface="Consolas"/>
                <a:cs typeface="Consolas"/>
                <a:sym typeface="Consolas"/>
              </a:rPr>
              <a:t>@KafkaListener(topics = "my-topic")</a:t>
            </a:r>
          </a:p>
          <a:p>
            <a:pPr algn="l">
              <a:lnSpc>
                <a:spcPts val="2000"/>
              </a:lnSpc>
            </a:pPr>
            <a:r>
              <a:rPr lang="en-US" sz="1249">
                <a:solidFill>
                  <a:srgbClr val="E5E0DF"/>
                </a:solidFill>
                <a:latin typeface="Consolas"/>
                <a:ea typeface="Consolas"/>
                <a:cs typeface="Consolas"/>
                <a:sym typeface="Consolas"/>
              </a:rPr>
              <a:t>public void listen(String message) {</a:t>
            </a:r>
          </a:p>
          <a:p>
            <a:pPr algn="l">
              <a:lnSpc>
                <a:spcPts val="2000"/>
              </a:lnSpc>
            </a:pPr>
            <a:r>
              <a:rPr lang="en-US" sz="1249">
                <a:solidFill>
                  <a:srgbClr val="E5E0DF"/>
                </a:solidFill>
                <a:latin typeface="Consolas"/>
                <a:ea typeface="Consolas"/>
                <a:cs typeface="Consolas"/>
                <a:sym typeface="Consolas"/>
              </a:rPr>
              <a:t>    // Process the message</a:t>
            </a:r>
          </a:p>
          <a:p>
            <a:pPr algn="l">
              <a:lnSpc>
                <a:spcPts val="2000"/>
              </a:lnSpc>
            </a:pPr>
            <a:r>
              <a:rPr lang="en-US" sz="1249">
                <a:solidFill>
                  <a:srgbClr val="E5E0DF"/>
                </a:solidFill>
                <a:latin typeface="Consolas"/>
                <a:ea typeface="Consolas"/>
                <a:cs typeface="Consolas"/>
                <a:sym typeface="Consolas"/>
              </a:rPr>
              <a:t>    System.out.println("Received message: " + message);</a:t>
            </a:r>
          </a:p>
          <a:p>
            <a:pPr algn="l">
              <a:lnSpc>
                <a:spcPts val="2000"/>
              </a:lnSpc>
            </a:pPr>
            <a:r>
              <a:rPr lang="en-US" sz="1249">
                <a:solidFill>
                  <a:srgbClr val="E5E0DF"/>
                </a:solidFill>
                <a:latin typeface="Consolas"/>
                <a:ea typeface="Consolas"/>
                <a:cs typeface="Consolas"/>
                <a:sym typeface="Consolas"/>
              </a:rPr>
              <a:t>}</a:t>
            </a:r>
          </a:p>
          <a:p>
            <a:pPr algn="l">
              <a:lnSpc>
                <a:spcPts val="2000"/>
              </a:lnSpc>
            </a:pPr>
            <a:endParaRPr lang="en-US" sz="1249">
              <a:solidFill>
                <a:srgbClr val="E5E0DF"/>
              </a:solidFill>
              <a:latin typeface="Consolas"/>
              <a:ea typeface="Consolas"/>
              <a:cs typeface="Consolas"/>
              <a:sym typeface="Consolas"/>
            </a:endParaRPr>
          </a:p>
        </p:txBody>
      </p:sp>
      <p:sp>
        <p:nvSpPr>
          <p:cNvPr id="23" name="TextBox 23"/>
          <p:cNvSpPr txBox="1"/>
          <p:nvPr/>
        </p:nvSpPr>
        <p:spPr>
          <a:xfrm>
            <a:off x="715119" y="8751689"/>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Add Kafka Dependencies:</a:t>
            </a:r>
            <a:r>
              <a:rPr lang="en-US" sz="1249">
                <a:solidFill>
                  <a:srgbClr val="E5E0DF"/>
                </a:solidFill>
                <a:latin typeface="Roboto"/>
                <a:ea typeface="Roboto"/>
                <a:cs typeface="Roboto"/>
                <a:sym typeface="Roboto"/>
              </a:rPr>
              <a:t> Include the following dependencies in your Spring Boot project's `pom.xml` file:</a:t>
            </a:r>
          </a:p>
        </p:txBody>
      </p:sp>
      <p:sp>
        <p:nvSpPr>
          <p:cNvPr id="24" name="TextBox 24"/>
          <p:cNvSpPr txBox="1"/>
          <p:nvPr/>
        </p:nvSpPr>
        <p:spPr>
          <a:xfrm>
            <a:off x="715119" y="9069586"/>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Configure Kafka Properties:</a:t>
            </a:r>
            <a:r>
              <a:rPr lang="en-US" sz="1249">
                <a:solidFill>
                  <a:srgbClr val="E5E0DF"/>
                </a:solidFill>
                <a:latin typeface="Roboto"/>
                <a:ea typeface="Roboto"/>
                <a:cs typeface="Roboto"/>
                <a:sym typeface="Roboto"/>
              </a:rPr>
              <a:t> Define Kafka properties in your application's configuration file (`application.properties` or `application.yml`). Common properties include:</a:t>
            </a:r>
          </a:p>
        </p:txBody>
      </p:sp>
      <p:sp>
        <p:nvSpPr>
          <p:cNvPr id="25" name="TextBox 25"/>
          <p:cNvSpPr txBox="1"/>
          <p:nvPr/>
        </p:nvSpPr>
        <p:spPr>
          <a:xfrm>
            <a:off x="715119" y="9387482"/>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Create a Kafka Listener:</a:t>
            </a:r>
            <a:r>
              <a:rPr lang="en-US" sz="1249">
                <a:solidFill>
                  <a:srgbClr val="E5E0DF"/>
                </a:solidFill>
                <a:latin typeface="Roboto"/>
                <a:ea typeface="Roboto"/>
                <a:cs typeface="Roboto"/>
                <a:sym typeface="Roboto"/>
              </a:rPr>
              <a:t> Define a Kafka listener using the `@KafkaListener` annotation. This annotation specifies the topic to listen to and the method to handle incoming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sp>
      </p:grpSp>
      <p:sp>
        <p:nvSpPr>
          <p:cNvPr id="5" name="TextBox 5"/>
          <p:cNvSpPr txBox="1"/>
          <p:nvPr/>
        </p:nvSpPr>
        <p:spPr>
          <a:xfrm>
            <a:off x="715119" y="770632"/>
            <a:ext cx="14978062" cy="590996"/>
          </a:xfrm>
          <a:prstGeom prst="rect">
            <a:avLst/>
          </a:prstGeom>
        </p:spPr>
        <p:txBody>
          <a:bodyPr lIns="0" tIns="0" rIns="0" bIns="0" rtlCol="0" anchor="t">
            <a:spAutoFit/>
          </a:bodyPr>
          <a:lstStyle/>
          <a:p>
            <a:pPr algn="l">
              <a:lnSpc>
                <a:spcPts val="4499"/>
              </a:lnSpc>
            </a:pPr>
            <a:r>
              <a:rPr lang="en-US" sz="3562" b="1">
                <a:solidFill>
                  <a:srgbClr val="FFFFFF"/>
                </a:solidFill>
                <a:latin typeface="Saira Medium"/>
                <a:ea typeface="Saira Medium"/>
                <a:cs typeface="Saira Medium"/>
                <a:sym typeface="Saira Medium"/>
              </a:rPr>
              <a:t>Producing and Consuming Messages with Apache Kafka in Spring Boot</a:t>
            </a:r>
          </a:p>
        </p:txBody>
      </p:sp>
      <p:sp>
        <p:nvSpPr>
          <p:cNvPr id="6" name="TextBox 6"/>
          <p:cNvSpPr txBox="1"/>
          <p:nvPr/>
        </p:nvSpPr>
        <p:spPr>
          <a:xfrm>
            <a:off x="715119" y="1670447"/>
            <a:ext cx="16857761" cy="350044"/>
          </a:xfrm>
          <a:prstGeom prst="rect">
            <a:avLst/>
          </a:prstGeom>
        </p:spPr>
        <p:txBody>
          <a:bodyPr lIns="0" tIns="0" rIns="0" bIns="0" rtlCol="0" anchor="t">
            <a:spAutoFit/>
          </a:bodyPr>
          <a:lstStyle/>
          <a:p>
            <a:pPr algn="l">
              <a:lnSpc>
                <a:spcPts val="2249"/>
              </a:lnSpc>
            </a:pPr>
            <a:r>
              <a:rPr lang="en-US" sz="1437">
                <a:solidFill>
                  <a:srgbClr val="E5E0DF"/>
                </a:solidFill>
                <a:latin typeface="Roboto"/>
                <a:ea typeface="Roboto"/>
                <a:cs typeface="Roboto"/>
                <a:sym typeface="Roboto"/>
              </a:rPr>
              <a:t>Once you have Kafka configured in your Spring Boot application, you can start producing and consuming messages.</a:t>
            </a:r>
          </a:p>
        </p:txBody>
      </p:sp>
      <p:sp>
        <p:nvSpPr>
          <p:cNvPr id="7" name="TextBox 7"/>
          <p:cNvSpPr txBox="1"/>
          <p:nvPr/>
        </p:nvSpPr>
        <p:spPr>
          <a:xfrm>
            <a:off x="715119" y="2169170"/>
            <a:ext cx="16857761" cy="350044"/>
          </a:xfrm>
          <a:prstGeom prst="rect">
            <a:avLst/>
          </a:prstGeom>
        </p:spPr>
        <p:txBody>
          <a:bodyPr lIns="0" tIns="0" rIns="0" bIns="0" rtlCol="0" anchor="t">
            <a:spAutoFit/>
          </a:bodyPr>
          <a:lstStyle/>
          <a:p>
            <a:pPr algn="l">
              <a:lnSpc>
                <a:spcPts val="2249"/>
              </a:lnSpc>
            </a:pPr>
            <a:r>
              <a:rPr lang="en-US" sz="1437" b="1">
                <a:solidFill>
                  <a:srgbClr val="E5E0DF"/>
                </a:solidFill>
                <a:latin typeface="Roboto Bold"/>
                <a:ea typeface="Roboto Bold"/>
                <a:cs typeface="Roboto Bold"/>
                <a:sym typeface="Roboto Bold"/>
              </a:rPr>
              <a:t>Producing Messages:</a:t>
            </a:r>
          </a:p>
        </p:txBody>
      </p:sp>
      <p:grpSp>
        <p:nvGrpSpPr>
          <p:cNvPr id="8" name="Group 8"/>
          <p:cNvGrpSpPr/>
          <p:nvPr/>
        </p:nvGrpSpPr>
        <p:grpSpPr>
          <a:xfrm>
            <a:off x="715119" y="2725042"/>
            <a:ext cx="16857761" cy="2324695"/>
            <a:chOff x="0" y="0"/>
            <a:chExt cx="22477015" cy="3099593"/>
          </a:xfrm>
        </p:grpSpPr>
        <p:sp>
          <p:nvSpPr>
            <p:cNvPr id="9" name="Freeform 9"/>
            <p:cNvSpPr/>
            <p:nvPr/>
          </p:nvSpPr>
          <p:spPr>
            <a:xfrm>
              <a:off x="0" y="0"/>
              <a:ext cx="22477096" cy="3099689"/>
            </a:xfrm>
            <a:custGeom>
              <a:avLst/>
              <a:gdLst/>
              <a:ahLst/>
              <a:cxnLst/>
              <a:rect l="l" t="t" r="r" b="b"/>
              <a:pathLst>
                <a:path w="22477096" h="3099689">
                  <a:moveTo>
                    <a:pt x="0" y="219710"/>
                  </a:moveTo>
                  <a:cubicBezTo>
                    <a:pt x="0" y="98298"/>
                    <a:pt x="98298" y="0"/>
                    <a:pt x="219710" y="0"/>
                  </a:cubicBezTo>
                  <a:lnTo>
                    <a:pt x="22257386" y="0"/>
                  </a:lnTo>
                  <a:cubicBezTo>
                    <a:pt x="22378671" y="0"/>
                    <a:pt x="22477096" y="98298"/>
                    <a:pt x="22477096" y="219710"/>
                  </a:cubicBezTo>
                  <a:lnTo>
                    <a:pt x="22477096" y="2879979"/>
                  </a:lnTo>
                  <a:cubicBezTo>
                    <a:pt x="22477096" y="3001264"/>
                    <a:pt x="22378798" y="3099689"/>
                    <a:pt x="22257386" y="3099689"/>
                  </a:cubicBezTo>
                  <a:lnTo>
                    <a:pt x="219710" y="3099689"/>
                  </a:lnTo>
                  <a:cubicBezTo>
                    <a:pt x="98425" y="3099689"/>
                    <a:pt x="0" y="3001391"/>
                    <a:pt x="0" y="2879979"/>
                  </a:cubicBezTo>
                  <a:close/>
                </a:path>
              </a:pathLst>
            </a:custGeom>
            <a:solidFill>
              <a:srgbClr val="4B1E01"/>
            </a:solidFill>
          </p:spPr>
        </p:sp>
      </p:grpSp>
      <p:grpSp>
        <p:nvGrpSpPr>
          <p:cNvPr id="10" name="Group 10"/>
          <p:cNvGrpSpPr/>
          <p:nvPr/>
        </p:nvGrpSpPr>
        <p:grpSpPr>
          <a:xfrm>
            <a:off x="706041" y="2725042"/>
            <a:ext cx="16875919" cy="2324695"/>
            <a:chOff x="0" y="0"/>
            <a:chExt cx="22501225" cy="3099593"/>
          </a:xfrm>
        </p:grpSpPr>
        <p:sp>
          <p:nvSpPr>
            <p:cNvPr id="11" name="Freeform 11"/>
            <p:cNvSpPr/>
            <p:nvPr/>
          </p:nvSpPr>
          <p:spPr>
            <a:xfrm>
              <a:off x="0" y="0"/>
              <a:ext cx="22501225" cy="3099562"/>
            </a:xfrm>
            <a:custGeom>
              <a:avLst/>
              <a:gdLst/>
              <a:ahLst/>
              <a:cxnLst/>
              <a:rect l="l" t="t" r="r" b="b"/>
              <a:pathLst>
                <a:path w="22501225" h="3099562">
                  <a:moveTo>
                    <a:pt x="0" y="36576"/>
                  </a:moveTo>
                  <a:cubicBezTo>
                    <a:pt x="0" y="16383"/>
                    <a:pt x="16383" y="0"/>
                    <a:pt x="36576" y="0"/>
                  </a:cubicBezTo>
                  <a:lnTo>
                    <a:pt x="22464649" y="0"/>
                  </a:lnTo>
                  <a:cubicBezTo>
                    <a:pt x="22484842" y="0"/>
                    <a:pt x="22501225" y="16383"/>
                    <a:pt x="22501225" y="36576"/>
                  </a:cubicBezTo>
                  <a:lnTo>
                    <a:pt x="22501225" y="3062986"/>
                  </a:lnTo>
                  <a:cubicBezTo>
                    <a:pt x="22501225" y="3083179"/>
                    <a:pt x="22484842" y="3099562"/>
                    <a:pt x="22464649" y="3099562"/>
                  </a:cubicBezTo>
                  <a:lnTo>
                    <a:pt x="36576" y="3099562"/>
                  </a:lnTo>
                  <a:cubicBezTo>
                    <a:pt x="16383" y="3099562"/>
                    <a:pt x="0" y="3083179"/>
                    <a:pt x="0" y="3062986"/>
                  </a:cubicBezTo>
                  <a:close/>
                </a:path>
              </a:pathLst>
            </a:custGeom>
            <a:solidFill>
              <a:srgbClr val="4B1E01"/>
            </a:solidFill>
          </p:spPr>
        </p:sp>
      </p:grpSp>
      <p:sp>
        <p:nvSpPr>
          <p:cNvPr id="12" name="TextBox 12"/>
          <p:cNvSpPr txBox="1"/>
          <p:nvPr/>
        </p:nvSpPr>
        <p:spPr>
          <a:xfrm>
            <a:off x="888950" y="2776537"/>
            <a:ext cx="16510099" cy="2135981"/>
          </a:xfrm>
          <a:prstGeom prst="rect">
            <a:avLst/>
          </a:prstGeom>
        </p:spPr>
        <p:txBody>
          <a:bodyPr lIns="0" tIns="0" rIns="0" bIns="0" rtlCol="0" anchor="t">
            <a:spAutoFit/>
          </a:bodyPr>
          <a:lstStyle/>
          <a:p>
            <a:pPr algn="l">
              <a:lnSpc>
                <a:spcPts val="2249"/>
              </a:lnSpc>
            </a:pPr>
            <a:r>
              <a:rPr lang="en-US" sz="1437">
                <a:solidFill>
                  <a:srgbClr val="E5E0DF"/>
                </a:solidFill>
                <a:latin typeface="Consolas"/>
                <a:ea typeface="Consolas"/>
                <a:cs typeface="Consolas"/>
                <a:sym typeface="Consolas"/>
              </a:rPr>
              <a:t>@Autowired</a:t>
            </a:r>
          </a:p>
          <a:p>
            <a:pPr algn="l">
              <a:lnSpc>
                <a:spcPts val="2249"/>
              </a:lnSpc>
            </a:pPr>
            <a:r>
              <a:rPr lang="en-US" sz="1437">
                <a:solidFill>
                  <a:srgbClr val="E5E0DF"/>
                </a:solidFill>
                <a:latin typeface="Consolas"/>
                <a:ea typeface="Consolas"/>
                <a:cs typeface="Consolas"/>
                <a:sym typeface="Consolas"/>
              </a:rPr>
              <a:t>private KafkaTemplate kafkaTemplate;</a:t>
            </a:r>
          </a:p>
          <a:p>
            <a:pPr algn="l">
              <a:lnSpc>
                <a:spcPts val="2249"/>
              </a:lnSpc>
            </a:pPr>
            <a:endParaRPr lang="en-US" sz="1437">
              <a:solidFill>
                <a:srgbClr val="E5E0DF"/>
              </a:solidFill>
              <a:latin typeface="Consolas"/>
              <a:ea typeface="Consolas"/>
              <a:cs typeface="Consolas"/>
              <a:sym typeface="Consolas"/>
            </a:endParaRPr>
          </a:p>
          <a:p>
            <a:pPr algn="l">
              <a:lnSpc>
                <a:spcPts val="2249"/>
              </a:lnSpc>
            </a:pPr>
            <a:r>
              <a:rPr lang="en-US" sz="1437">
                <a:solidFill>
                  <a:srgbClr val="E5E0DF"/>
                </a:solidFill>
                <a:latin typeface="Consolas"/>
                <a:ea typeface="Consolas"/>
                <a:cs typeface="Consolas"/>
                <a:sym typeface="Consolas"/>
              </a:rPr>
              <a:t>public void sendMessage(String message) {</a:t>
            </a:r>
          </a:p>
          <a:p>
            <a:pPr algn="l">
              <a:lnSpc>
                <a:spcPts val="2249"/>
              </a:lnSpc>
            </a:pPr>
            <a:r>
              <a:rPr lang="en-US" sz="1437">
                <a:solidFill>
                  <a:srgbClr val="E5E0DF"/>
                </a:solidFill>
                <a:latin typeface="Consolas"/>
                <a:ea typeface="Consolas"/>
                <a:cs typeface="Consolas"/>
                <a:sym typeface="Consolas"/>
              </a:rPr>
              <a:t>    kafkaTemplate.send("my-topic", message);</a:t>
            </a:r>
          </a:p>
          <a:p>
            <a:pPr algn="l">
              <a:lnSpc>
                <a:spcPts val="2249"/>
              </a:lnSpc>
            </a:pPr>
            <a:r>
              <a:rPr lang="en-US" sz="1437">
                <a:solidFill>
                  <a:srgbClr val="E5E0DF"/>
                </a:solidFill>
                <a:latin typeface="Consolas"/>
                <a:ea typeface="Consolas"/>
                <a:cs typeface="Consolas"/>
                <a:sym typeface="Consolas"/>
              </a:rPr>
              <a:t>}</a:t>
            </a:r>
          </a:p>
          <a:p>
            <a:pPr algn="l">
              <a:lnSpc>
                <a:spcPts val="2249"/>
              </a:lnSpc>
            </a:pPr>
            <a:endParaRPr lang="en-US" sz="1437">
              <a:solidFill>
                <a:srgbClr val="E5E0DF"/>
              </a:solidFill>
              <a:latin typeface="Consolas"/>
              <a:ea typeface="Consolas"/>
              <a:cs typeface="Consolas"/>
              <a:sym typeface="Consolas"/>
            </a:endParaRPr>
          </a:p>
        </p:txBody>
      </p:sp>
      <p:sp>
        <p:nvSpPr>
          <p:cNvPr id="13" name="TextBox 13"/>
          <p:cNvSpPr txBox="1"/>
          <p:nvPr/>
        </p:nvSpPr>
        <p:spPr>
          <a:xfrm>
            <a:off x="715119" y="5198417"/>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Create a Producer:</a:t>
            </a:r>
            <a:r>
              <a:rPr lang="en-US" sz="1437">
                <a:solidFill>
                  <a:srgbClr val="E5E0DF"/>
                </a:solidFill>
                <a:latin typeface="Roboto"/>
                <a:ea typeface="Roboto"/>
                <a:cs typeface="Roboto"/>
                <a:sym typeface="Roboto"/>
              </a:rPr>
              <a:t> Implement a Kafka producer using the `KafkaTemplate` class.</a:t>
            </a:r>
          </a:p>
        </p:txBody>
      </p:sp>
      <p:sp>
        <p:nvSpPr>
          <p:cNvPr id="14" name="TextBox 14"/>
          <p:cNvSpPr txBox="1"/>
          <p:nvPr/>
        </p:nvSpPr>
        <p:spPr>
          <a:xfrm>
            <a:off x="715119" y="5555308"/>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Send Messages:</a:t>
            </a:r>
            <a:r>
              <a:rPr lang="en-US" sz="1437">
                <a:solidFill>
                  <a:srgbClr val="E5E0DF"/>
                </a:solidFill>
                <a:latin typeface="Roboto"/>
                <a:ea typeface="Roboto"/>
                <a:cs typeface="Roboto"/>
                <a:sym typeface="Roboto"/>
              </a:rPr>
              <a:t> Use the `send()` method of `KafkaTemplate` to send messages to the specified topic.</a:t>
            </a:r>
          </a:p>
        </p:txBody>
      </p:sp>
      <p:sp>
        <p:nvSpPr>
          <p:cNvPr id="15" name="TextBox 15"/>
          <p:cNvSpPr txBox="1"/>
          <p:nvPr/>
        </p:nvSpPr>
        <p:spPr>
          <a:xfrm>
            <a:off x="715119" y="6054030"/>
            <a:ext cx="16857761" cy="350044"/>
          </a:xfrm>
          <a:prstGeom prst="rect">
            <a:avLst/>
          </a:prstGeom>
        </p:spPr>
        <p:txBody>
          <a:bodyPr lIns="0" tIns="0" rIns="0" bIns="0" rtlCol="0" anchor="t">
            <a:spAutoFit/>
          </a:bodyPr>
          <a:lstStyle/>
          <a:p>
            <a:pPr algn="l">
              <a:lnSpc>
                <a:spcPts val="2249"/>
              </a:lnSpc>
            </a:pPr>
            <a:r>
              <a:rPr lang="en-US" sz="1437" b="1">
                <a:solidFill>
                  <a:srgbClr val="E5E0DF"/>
                </a:solidFill>
                <a:latin typeface="Roboto Bold"/>
                <a:ea typeface="Roboto Bold"/>
                <a:cs typeface="Roboto Bold"/>
                <a:sym typeface="Roboto Bold"/>
              </a:rPr>
              <a:t>Consuming Messages:</a:t>
            </a:r>
          </a:p>
        </p:txBody>
      </p:sp>
      <p:grpSp>
        <p:nvGrpSpPr>
          <p:cNvPr id="16" name="Group 16"/>
          <p:cNvGrpSpPr/>
          <p:nvPr/>
        </p:nvGrpSpPr>
        <p:grpSpPr>
          <a:xfrm>
            <a:off x="715119" y="6609904"/>
            <a:ext cx="16857761" cy="2031801"/>
            <a:chOff x="0" y="0"/>
            <a:chExt cx="22477015" cy="2709068"/>
          </a:xfrm>
        </p:grpSpPr>
        <p:sp>
          <p:nvSpPr>
            <p:cNvPr id="17" name="Freeform 17"/>
            <p:cNvSpPr/>
            <p:nvPr/>
          </p:nvSpPr>
          <p:spPr>
            <a:xfrm>
              <a:off x="0" y="0"/>
              <a:ext cx="22477096" cy="2709164"/>
            </a:xfrm>
            <a:custGeom>
              <a:avLst/>
              <a:gdLst/>
              <a:ahLst/>
              <a:cxnLst/>
              <a:rect l="l" t="t" r="r" b="b"/>
              <a:pathLst>
                <a:path w="22477096" h="2709164">
                  <a:moveTo>
                    <a:pt x="0" y="219710"/>
                  </a:moveTo>
                  <a:cubicBezTo>
                    <a:pt x="0" y="98298"/>
                    <a:pt x="98298" y="0"/>
                    <a:pt x="219710" y="0"/>
                  </a:cubicBezTo>
                  <a:lnTo>
                    <a:pt x="22257386" y="0"/>
                  </a:lnTo>
                  <a:cubicBezTo>
                    <a:pt x="22378671" y="0"/>
                    <a:pt x="22477096" y="98298"/>
                    <a:pt x="22477096" y="219710"/>
                  </a:cubicBezTo>
                  <a:lnTo>
                    <a:pt x="22477096" y="2489454"/>
                  </a:lnTo>
                  <a:cubicBezTo>
                    <a:pt x="22477096" y="2610739"/>
                    <a:pt x="22378798" y="2709164"/>
                    <a:pt x="22257386" y="2709164"/>
                  </a:cubicBezTo>
                  <a:lnTo>
                    <a:pt x="219710" y="2709164"/>
                  </a:lnTo>
                  <a:cubicBezTo>
                    <a:pt x="98425" y="2709164"/>
                    <a:pt x="0" y="2610866"/>
                    <a:pt x="0" y="2489454"/>
                  </a:cubicBezTo>
                  <a:close/>
                </a:path>
              </a:pathLst>
            </a:custGeom>
            <a:solidFill>
              <a:srgbClr val="4B1E01"/>
            </a:solidFill>
          </p:spPr>
        </p:sp>
      </p:grpSp>
      <p:grpSp>
        <p:nvGrpSpPr>
          <p:cNvPr id="18" name="Group 18"/>
          <p:cNvGrpSpPr/>
          <p:nvPr/>
        </p:nvGrpSpPr>
        <p:grpSpPr>
          <a:xfrm>
            <a:off x="706041" y="6609904"/>
            <a:ext cx="16875919" cy="2031801"/>
            <a:chOff x="0" y="0"/>
            <a:chExt cx="22501225" cy="2709068"/>
          </a:xfrm>
        </p:grpSpPr>
        <p:sp>
          <p:nvSpPr>
            <p:cNvPr id="19" name="Freeform 19"/>
            <p:cNvSpPr/>
            <p:nvPr/>
          </p:nvSpPr>
          <p:spPr>
            <a:xfrm>
              <a:off x="0" y="0"/>
              <a:ext cx="22501225" cy="2709037"/>
            </a:xfrm>
            <a:custGeom>
              <a:avLst/>
              <a:gdLst/>
              <a:ahLst/>
              <a:cxnLst/>
              <a:rect l="l" t="t" r="r" b="b"/>
              <a:pathLst>
                <a:path w="22501225" h="2709037">
                  <a:moveTo>
                    <a:pt x="0" y="36576"/>
                  </a:moveTo>
                  <a:cubicBezTo>
                    <a:pt x="0" y="16383"/>
                    <a:pt x="16383" y="0"/>
                    <a:pt x="36576" y="0"/>
                  </a:cubicBezTo>
                  <a:lnTo>
                    <a:pt x="22464649" y="0"/>
                  </a:lnTo>
                  <a:cubicBezTo>
                    <a:pt x="22484842" y="0"/>
                    <a:pt x="22501225" y="16383"/>
                    <a:pt x="22501225" y="36576"/>
                  </a:cubicBezTo>
                  <a:lnTo>
                    <a:pt x="22501225" y="2672461"/>
                  </a:lnTo>
                  <a:cubicBezTo>
                    <a:pt x="22501225" y="2692654"/>
                    <a:pt x="22484842" y="2709037"/>
                    <a:pt x="22464649" y="2709037"/>
                  </a:cubicBezTo>
                  <a:lnTo>
                    <a:pt x="36576" y="2709037"/>
                  </a:lnTo>
                  <a:cubicBezTo>
                    <a:pt x="16383" y="2709037"/>
                    <a:pt x="0" y="2692654"/>
                    <a:pt x="0" y="2672461"/>
                  </a:cubicBezTo>
                  <a:close/>
                </a:path>
              </a:pathLst>
            </a:custGeom>
            <a:solidFill>
              <a:srgbClr val="4B1E01"/>
            </a:solidFill>
          </p:spPr>
        </p:sp>
      </p:grpSp>
      <p:sp>
        <p:nvSpPr>
          <p:cNvPr id="20" name="TextBox 20"/>
          <p:cNvSpPr txBox="1"/>
          <p:nvPr/>
        </p:nvSpPr>
        <p:spPr>
          <a:xfrm>
            <a:off x="888950" y="6661397"/>
            <a:ext cx="16510099" cy="1843087"/>
          </a:xfrm>
          <a:prstGeom prst="rect">
            <a:avLst/>
          </a:prstGeom>
        </p:spPr>
        <p:txBody>
          <a:bodyPr lIns="0" tIns="0" rIns="0" bIns="0" rtlCol="0" anchor="t">
            <a:spAutoFit/>
          </a:bodyPr>
          <a:lstStyle/>
          <a:p>
            <a:pPr algn="l">
              <a:lnSpc>
                <a:spcPts val="2249"/>
              </a:lnSpc>
            </a:pPr>
            <a:r>
              <a:rPr lang="en-US" sz="1437">
                <a:solidFill>
                  <a:srgbClr val="E5E0DF"/>
                </a:solidFill>
                <a:latin typeface="Consolas"/>
                <a:ea typeface="Consolas"/>
                <a:cs typeface="Consolas"/>
                <a:sym typeface="Consolas"/>
              </a:rPr>
              <a:t>@KafkaListener(topics = "my-topic")</a:t>
            </a:r>
          </a:p>
          <a:p>
            <a:pPr algn="l">
              <a:lnSpc>
                <a:spcPts val="2249"/>
              </a:lnSpc>
            </a:pPr>
            <a:r>
              <a:rPr lang="en-US" sz="1437">
                <a:solidFill>
                  <a:srgbClr val="E5E0DF"/>
                </a:solidFill>
                <a:latin typeface="Consolas"/>
                <a:ea typeface="Consolas"/>
                <a:cs typeface="Consolas"/>
                <a:sym typeface="Consolas"/>
              </a:rPr>
              <a:t>public void consumeMessage(String message) {</a:t>
            </a:r>
          </a:p>
          <a:p>
            <a:pPr algn="l">
              <a:lnSpc>
                <a:spcPts val="2249"/>
              </a:lnSpc>
            </a:pPr>
            <a:r>
              <a:rPr lang="en-US" sz="1437">
                <a:solidFill>
                  <a:srgbClr val="E5E0DF"/>
                </a:solidFill>
                <a:latin typeface="Consolas"/>
                <a:ea typeface="Consolas"/>
                <a:cs typeface="Consolas"/>
                <a:sym typeface="Consolas"/>
              </a:rPr>
              <a:t>    // Process the message</a:t>
            </a:r>
          </a:p>
          <a:p>
            <a:pPr algn="l">
              <a:lnSpc>
                <a:spcPts val="2249"/>
              </a:lnSpc>
            </a:pPr>
            <a:r>
              <a:rPr lang="en-US" sz="1437">
                <a:solidFill>
                  <a:srgbClr val="E5E0DF"/>
                </a:solidFill>
                <a:latin typeface="Consolas"/>
                <a:ea typeface="Consolas"/>
                <a:cs typeface="Consolas"/>
                <a:sym typeface="Consolas"/>
              </a:rPr>
              <a:t>    System.out.println("Consumed message: " + message);</a:t>
            </a:r>
          </a:p>
          <a:p>
            <a:pPr algn="l">
              <a:lnSpc>
                <a:spcPts val="2249"/>
              </a:lnSpc>
            </a:pPr>
            <a:r>
              <a:rPr lang="en-US" sz="1437">
                <a:solidFill>
                  <a:srgbClr val="E5E0DF"/>
                </a:solidFill>
                <a:latin typeface="Consolas"/>
                <a:ea typeface="Consolas"/>
                <a:cs typeface="Consolas"/>
                <a:sym typeface="Consolas"/>
              </a:rPr>
              <a:t>}</a:t>
            </a:r>
          </a:p>
          <a:p>
            <a:pPr algn="l">
              <a:lnSpc>
                <a:spcPts val="2249"/>
              </a:lnSpc>
            </a:pPr>
            <a:endParaRPr lang="en-US" sz="1437">
              <a:solidFill>
                <a:srgbClr val="E5E0DF"/>
              </a:solidFill>
              <a:latin typeface="Consolas"/>
              <a:ea typeface="Consolas"/>
              <a:cs typeface="Consolas"/>
              <a:sym typeface="Consolas"/>
            </a:endParaRPr>
          </a:p>
        </p:txBody>
      </p:sp>
      <p:sp>
        <p:nvSpPr>
          <p:cNvPr id="21" name="TextBox 21"/>
          <p:cNvSpPr txBox="1"/>
          <p:nvPr/>
        </p:nvSpPr>
        <p:spPr>
          <a:xfrm>
            <a:off x="715119" y="8790385"/>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Create a Consumer:</a:t>
            </a:r>
            <a:r>
              <a:rPr lang="en-US" sz="1437">
                <a:solidFill>
                  <a:srgbClr val="E5E0DF"/>
                </a:solidFill>
                <a:latin typeface="Roboto"/>
                <a:ea typeface="Roboto"/>
                <a:cs typeface="Roboto"/>
                <a:sym typeface="Roboto"/>
              </a:rPr>
              <a:t> Define a Kafka consumer using the `@KafkaListener` annotation and specify the topic to listen to.</a:t>
            </a:r>
          </a:p>
        </p:txBody>
      </p:sp>
      <p:sp>
        <p:nvSpPr>
          <p:cNvPr id="22" name="TextBox 22"/>
          <p:cNvSpPr txBox="1"/>
          <p:nvPr/>
        </p:nvSpPr>
        <p:spPr>
          <a:xfrm>
            <a:off x="715119" y="9147274"/>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Process Messages:</a:t>
            </a:r>
            <a:r>
              <a:rPr lang="en-US" sz="1437">
                <a:solidFill>
                  <a:srgbClr val="E5E0DF"/>
                </a:solidFill>
                <a:latin typeface="Roboto"/>
                <a:ea typeface="Roboto"/>
                <a:cs typeface="Roboto"/>
                <a:sym typeface="Roboto"/>
              </a:rPr>
              <a:t> The method annotated with `@KafkaListener` will be invoked when a message arrives on the specified topic.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1467</Words>
  <Application>Microsoft Office PowerPoint</Application>
  <PresentationFormat>Custom</PresentationFormat>
  <Paragraphs>153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Saira Medium</vt:lpstr>
      <vt:lpstr>Roboto Bold</vt:lpstr>
      <vt:lpstr>Consolas</vt:lpstr>
      <vt:lpstr>Roboto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Introduction-to-Apache-Kafka-and-Spring-Boot (1).pptx</dc:title>
  <cp:lastModifiedBy>T SUMANTH</cp:lastModifiedBy>
  <cp:revision>2</cp:revision>
  <dcterms:created xsi:type="dcterms:W3CDTF">2006-08-16T00:00:00Z</dcterms:created>
  <dcterms:modified xsi:type="dcterms:W3CDTF">2025-01-05T16:48:15Z</dcterms:modified>
  <dc:identifier>DAGbWDyjiNg</dc:identifier>
</cp:coreProperties>
</file>