
<file path=[Content_Types].xml><?xml version="1.0" encoding="utf-8"?>
<Types xmlns="http://schemas.openxmlformats.org/package/2006/content-types">
  <Default Extension="jpeg" ContentType="image/jpeg"/>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sldIdLst>
    <p:sldId id="256" r:id="rId2"/>
  </p:sldIdLst>
  <p:sldSz cx="49377600" cy="32918400"/>
  <p:notesSz cx="6858000" cy="9144000"/>
  <p:defaultTextStyle>
    <a:defPPr>
      <a:defRPr lang="en-US"/>
    </a:defPPr>
    <a:lvl1pPr algn="l" rtl="0" fontAlgn="base">
      <a:spcBef>
        <a:spcPct val="0"/>
      </a:spcBef>
      <a:spcAft>
        <a:spcPct val="0"/>
      </a:spcAft>
      <a:defRPr sz="3800" kern="1200">
        <a:solidFill>
          <a:schemeClr val="tx1"/>
        </a:solidFill>
        <a:latin typeface="Arial" charset="0"/>
        <a:ea typeface="+mn-ea"/>
        <a:cs typeface="+mn-cs"/>
      </a:defRPr>
    </a:lvl1pPr>
    <a:lvl2pPr marL="457200" algn="l" rtl="0" fontAlgn="base">
      <a:spcBef>
        <a:spcPct val="0"/>
      </a:spcBef>
      <a:spcAft>
        <a:spcPct val="0"/>
      </a:spcAft>
      <a:defRPr sz="3800" kern="1200">
        <a:solidFill>
          <a:schemeClr val="tx1"/>
        </a:solidFill>
        <a:latin typeface="Arial" charset="0"/>
        <a:ea typeface="+mn-ea"/>
        <a:cs typeface="+mn-cs"/>
      </a:defRPr>
    </a:lvl2pPr>
    <a:lvl3pPr marL="914400" algn="l" rtl="0" fontAlgn="base">
      <a:spcBef>
        <a:spcPct val="0"/>
      </a:spcBef>
      <a:spcAft>
        <a:spcPct val="0"/>
      </a:spcAft>
      <a:defRPr sz="3800" kern="1200">
        <a:solidFill>
          <a:schemeClr val="tx1"/>
        </a:solidFill>
        <a:latin typeface="Arial" charset="0"/>
        <a:ea typeface="+mn-ea"/>
        <a:cs typeface="+mn-cs"/>
      </a:defRPr>
    </a:lvl3pPr>
    <a:lvl4pPr marL="1371600" algn="l" rtl="0" fontAlgn="base">
      <a:spcBef>
        <a:spcPct val="0"/>
      </a:spcBef>
      <a:spcAft>
        <a:spcPct val="0"/>
      </a:spcAft>
      <a:defRPr sz="3800" kern="1200">
        <a:solidFill>
          <a:schemeClr val="tx1"/>
        </a:solidFill>
        <a:latin typeface="Arial" charset="0"/>
        <a:ea typeface="+mn-ea"/>
        <a:cs typeface="+mn-cs"/>
      </a:defRPr>
    </a:lvl4pPr>
    <a:lvl5pPr marL="1828800" algn="l" rtl="0" fontAlgn="base">
      <a:spcBef>
        <a:spcPct val="0"/>
      </a:spcBef>
      <a:spcAft>
        <a:spcPct val="0"/>
      </a:spcAft>
      <a:defRPr sz="3800" kern="1200">
        <a:solidFill>
          <a:schemeClr val="tx1"/>
        </a:solidFill>
        <a:latin typeface="Arial" charset="0"/>
        <a:ea typeface="+mn-ea"/>
        <a:cs typeface="+mn-cs"/>
      </a:defRPr>
    </a:lvl5pPr>
    <a:lvl6pPr marL="2286000" algn="l" defTabSz="914400" rtl="0" eaLnBrk="1" latinLnBrk="0" hangingPunct="1">
      <a:defRPr sz="3800" kern="1200">
        <a:solidFill>
          <a:schemeClr val="tx1"/>
        </a:solidFill>
        <a:latin typeface="Arial" charset="0"/>
        <a:ea typeface="+mn-ea"/>
        <a:cs typeface="+mn-cs"/>
      </a:defRPr>
    </a:lvl6pPr>
    <a:lvl7pPr marL="2743200" algn="l" defTabSz="914400" rtl="0" eaLnBrk="1" latinLnBrk="0" hangingPunct="1">
      <a:defRPr sz="3800" kern="1200">
        <a:solidFill>
          <a:schemeClr val="tx1"/>
        </a:solidFill>
        <a:latin typeface="Arial" charset="0"/>
        <a:ea typeface="+mn-ea"/>
        <a:cs typeface="+mn-cs"/>
      </a:defRPr>
    </a:lvl7pPr>
    <a:lvl8pPr marL="3200400" algn="l" defTabSz="914400" rtl="0" eaLnBrk="1" latinLnBrk="0" hangingPunct="1">
      <a:defRPr sz="3800" kern="1200">
        <a:solidFill>
          <a:schemeClr val="tx1"/>
        </a:solidFill>
        <a:latin typeface="Arial" charset="0"/>
        <a:ea typeface="+mn-ea"/>
        <a:cs typeface="+mn-cs"/>
      </a:defRPr>
    </a:lvl8pPr>
    <a:lvl9pPr marL="3657600" algn="l" defTabSz="914400" rtl="0" eaLnBrk="1" latinLnBrk="0" hangingPunct="1">
      <a:defRPr sz="38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87C5CB"/>
    <a:srgbClr val="5BFFFF"/>
    <a:srgbClr val="CCFFFF"/>
    <a:srgbClr val="CCCCFF"/>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horzBarState="maximized">
    <p:restoredLeft sz="15620"/>
    <p:restoredTop sz="94660"/>
  </p:normalViewPr>
  <p:slideViewPr>
    <p:cSldViewPr>
      <p:cViewPr>
        <p:scale>
          <a:sx n="25" d="100"/>
          <a:sy n="25" d="100"/>
        </p:scale>
        <p:origin x="-352" y="-216"/>
      </p:cViewPr>
      <p:guideLst>
        <p:guide orient="horz" pos="10368"/>
        <p:guide pos="1555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638" y="10226675"/>
            <a:ext cx="4197032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7407275" y="18653125"/>
            <a:ext cx="345630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C10047-3BE2-4BC0-9F89-121456B57816}"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94424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C1DBD3-6F66-43FB-A6B1-38BC10A57624}"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6785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799713" y="1317625"/>
            <a:ext cx="11109325" cy="28089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8563" y="1317625"/>
            <a:ext cx="33178750" cy="2808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D39D1A-8690-436C-ABB7-04DD00FB20C0}"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05246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7625"/>
            <a:ext cx="44440475" cy="5486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68563" y="7680325"/>
            <a:ext cx="22144037" cy="21726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0" y="7680325"/>
            <a:ext cx="22144038" cy="21726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3D23CEC-80B4-45D9-8C33-C546AC1F8A1E}"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4170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DE8F76-F8A3-417F-BDC8-8125C7D6795A}"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79501527"/>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88" y="21153438"/>
            <a:ext cx="4197032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900488" y="13952538"/>
            <a:ext cx="419703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5533D7A-93B0-41FD-877B-401D8A5B9CAD}"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85493058"/>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68563" y="7680325"/>
            <a:ext cx="22144037" cy="21726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0" y="7680325"/>
            <a:ext cx="22144038" cy="21726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2F854F-0047-41FB-9E89-59DB241936C6}"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18301801"/>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468563" y="7369175"/>
            <a:ext cx="21817012"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468563" y="10439400"/>
            <a:ext cx="21817012"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5082500" y="7369175"/>
            <a:ext cx="2182653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5082500" y="10439400"/>
            <a:ext cx="2182653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D2CA4D6-D90C-45A7-9C06-02FDB6BE88AF}"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5337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E8A80F9-6B82-4D18-A410-969AC8A3A4A0}"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12378055"/>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BD4A4DC-C170-4B52-B1D8-B7D2DA0AB0C0}"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10327446"/>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1275"/>
            <a:ext cx="16244887"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9305588" y="1311275"/>
            <a:ext cx="2760345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468563" y="6888163"/>
            <a:ext cx="16244887"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0D0FB3-0028-4B40-ADC7-2A08C2003392}"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1651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988" y="23042563"/>
            <a:ext cx="2962592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678988" y="2941638"/>
            <a:ext cx="296259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9678988" y="25763538"/>
            <a:ext cx="296259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289A63A-5EA8-45DB-B5EC-1961A7CD4E64}"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333110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8563" y="1317625"/>
            <a:ext cx="44440475" cy="54864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vert="horz" wrap="square" lIns="470254" tIns="235127" rIns="470254" bIns="23512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468563" y="7680325"/>
            <a:ext cx="44440475" cy="2172652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vert="horz" wrap="square" lIns="470254" tIns="235127" rIns="470254" bIns="2351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468563" y="29978350"/>
            <a:ext cx="11522075" cy="2286000"/>
          </a:xfrm>
          <a:prstGeom prst="rect">
            <a:avLst/>
          </a:prstGeom>
          <a:noFill/>
          <a:ln>
            <a:noFill/>
          </a:ln>
          <a:effectLst/>
          <a:extLst/>
        </p:spPr>
        <p:txBody>
          <a:bodyPr vert="horz" wrap="square" lIns="470254" tIns="235127" rIns="470254" bIns="235127" numCol="1" anchor="t" anchorCtr="0" compatLnSpc="1">
            <a:prstTxWarp prst="textNoShape">
              <a:avLst/>
            </a:prstTxWarp>
          </a:bodyPr>
          <a:lstStyle>
            <a:lvl1pPr>
              <a:defRPr sz="71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6870363" y="29978350"/>
            <a:ext cx="15636875" cy="2286000"/>
          </a:xfrm>
          <a:prstGeom prst="rect">
            <a:avLst/>
          </a:prstGeom>
          <a:noFill/>
          <a:ln>
            <a:noFill/>
          </a:ln>
          <a:effectLst/>
          <a:extLst/>
        </p:spPr>
        <p:txBody>
          <a:bodyPr vert="horz" wrap="square" lIns="470254" tIns="235127" rIns="470254" bIns="235127" numCol="1" anchor="t" anchorCtr="0" compatLnSpc="1">
            <a:prstTxWarp prst="textNoShape">
              <a:avLst/>
            </a:prstTxWarp>
          </a:bodyPr>
          <a:lstStyle>
            <a:lvl1pPr algn="ctr">
              <a:defRPr sz="71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5386963" y="29978350"/>
            <a:ext cx="11522075" cy="2286000"/>
          </a:xfrm>
          <a:prstGeom prst="rect">
            <a:avLst/>
          </a:prstGeom>
          <a:noFill/>
          <a:ln>
            <a:noFill/>
          </a:ln>
          <a:effectLst/>
          <a:extLst/>
        </p:spPr>
        <p:txBody>
          <a:bodyPr vert="horz" wrap="square" lIns="470254" tIns="235127" rIns="470254" bIns="235127" numCol="1" anchor="t" anchorCtr="0" compatLnSpc="1">
            <a:prstTxWarp prst="textNoShape">
              <a:avLst/>
            </a:prstTxWarp>
          </a:bodyPr>
          <a:lstStyle>
            <a:lvl1pPr algn="r">
              <a:defRPr sz="7100" smtClean="0">
                <a:latin typeface="Arial" pitchFamily="34" charset="0"/>
              </a:defRPr>
            </a:lvl1pPr>
          </a:lstStyle>
          <a:p>
            <a:pPr>
              <a:defRPr/>
            </a:pPr>
            <a:fld id="{69B28B7C-9F26-466F-AC53-45A0FA20FE8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charset="0"/>
        </a:defRPr>
      </a:lvl2pPr>
      <a:lvl3pPr algn="ctr" defTabSz="4703763" rtl="0" eaLnBrk="0" fontAlgn="base" hangingPunct="0">
        <a:spcBef>
          <a:spcPct val="0"/>
        </a:spcBef>
        <a:spcAft>
          <a:spcPct val="0"/>
        </a:spcAft>
        <a:defRPr sz="22700">
          <a:solidFill>
            <a:schemeClr val="tx2"/>
          </a:solidFill>
          <a:latin typeface="Arial" charset="0"/>
        </a:defRPr>
      </a:lvl3pPr>
      <a:lvl4pPr algn="ctr" defTabSz="4703763" rtl="0" eaLnBrk="0" fontAlgn="base" hangingPunct="0">
        <a:spcBef>
          <a:spcPct val="0"/>
        </a:spcBef>
        <a:spcAft>
          <a:spcPct val="0"/>
        </a:spcAft>
        <a:defRPr sz="22700">
          <a:solidFill>
            <a:schemeClr val="tx2"/>
          </a:solidFill>
          <a:latin typeface="Arial" charset="0"/>
        </a:defRPr>
      </a:lvl4pPr>
      <a:lvl5pPr algn="ctr" defTabSz="4703763" rtl="0" eaLnBrk="0" fontAlgn="base" hangingPunct="0">
        <a:spcBef>
          <a:spcPct val="0"/>
        </a:spcBef>
        <a:spcAft>
          <a:spcPct val="0"/>
        </a:spcAft>
        <a:defRPr sz="22700">
          <a:solidFill>
            <a:schemeClr val="tx2"/>
          </a:solidFill>
          <a:latin typeface="Arial" charset="0"/>
        </a:defRPr>
      </a:lvl5pPr>
      <a:lvl6pPr marL="457200" algn="ctr" defTabSz="4703763" rtl="0" fontAlgn="base">
        <a:spcBef>
          <a:spcPct val="0"/>
        </a:spcBef>
        <a:spcAft>
          <a:spcPct val="0"/>
        </a:spcAft>
        <a:defRPr sz="22700">
          <a:solidFill>
            <a:schemeClr val="tx2"/>
          </a:solidFill>
          <a:latin typeface="Arial" charset="0"/>
        </a:defRPr>
      </a:lvl6pPr>
      <a:lvl7pPr marL="914400" algn="ctr" defTabSz="4703763" rtl="0" fontAlgn="base">
        <a:spcBef>
          <a:spcPct val="0"/>
        </a:spcBef>
        <a:spcAft>
          <a:spcPct val="0"/>
        </a:spcAft>
        <a:defRPr sz="22700">
          <a:solidFill>
            <a:schemeClr val="tx2"/>
          </a:solidFill>
          <a:latin typeface="Arial" charset="0"/>
        </a:defRPr>
      </a:lvl7pPr>
      <a:lvl8pPr marL="1371600" algn="ctr" defTabSz="4703763" rtl="0" fontAlgn="base">
        <a:spcBef>
          <a:spcPct val="0"/>
        </a:spcBef>
        <a:spcAft>
          <a:spcPct val="0"/>
        </a:spcAft>
        <a:defRPr sz="22700">
          <a:solidFill>
            <a:schemeClr val="tx2"/>
          </a:solidFill>
          <a:latin typeface="Arial" charset="0"/>
        </a:defRPr>
      </a:lvl8pPr>
      <a:lvl9pPr marL="1828800" algn="ctr" defTabSz="4703763" rtl="0" fontAlgn="base">
        <a:spcBef>
          <a:spcPct val="0"/>
        </a:spcBef>
        <a:spcAft>
          <a:spcPct val="0"/>
        </a:spcAft>
        <a:defRPr sz="22700">
          <a:solidFill>
            <a:schemeClr val="tx2"/>
          </a:solidFill>
          <a:latin typeface="Arial" charset="0"/>
        </a:defRPr>
      </a:lvl9pPr>
    </p:titleStyle>
    <p:bodyStyle>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8513" indent="-1174750"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f"/><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gradFill rotWithShape="0">
          <a:gsLst>
            <a:gs pos="0">
              <a:schemeClr val="accent2">
                <a:lumMod val="60000"/>
                <a:lumOff val="40000"/>
              </a:schemeClr>
            </a:gs>
            <a:gs pos="100000">
              <a:schemeClr val="bg1"/>
            </a:gs>
          </a:gsLst>
          <a:lin ang="5400000" scaled="1"/>
        </a:gradFill>
        <a:effectLst/>
      </p:bgPr>
    </p:bg>
    <p:spTree>
      <p:nvGrpSpPr>
        <p:cNvPr id="1" name=""/>
        <p:cNvGrpSpPr/>
        <p:nvPr/>
      </p:nvGrpSpPr>
      <p:grpSpPr>
        <a:xfrm>
          <a:off x="0" y="0"/>
          <a:ext cx="0" cy="0"/>
          <a:chOff x="0" y="0"/>
          <a:chExt cx="0" cy="0"/>
        </a:xfrm>
      </p:grpSpPr>
      <p:pic>
        <p:nvPicPr>
          <p:cNvPr id="21" name="Picture 20" descr="Music line.tiff"/>
          <p:cNvPicPr>
            <a:picLocks noChangeAspect="1"/>
          </p:cNvPicPr>
          <p:nvPr/>
        </p:nvPicPr>
        <p:blipFill>
          <a:blip r:embed="rId2"/>
          <a:stretch>
            <a:fillRect/>
          </a:stretch>
        </p:blipFill>
        <p:spPr>
          <a:xfrm>
            <a:off x="609600" y="96323"/>
            <a:ext cx="47929800" cy="6914077"/>
          </a:xfrm>
          <a:prstGeom prst="rect">
            <a:avLst/>
          </a:prstGeom>
        </p:spPr>
      </p:pic>
      <p:sp>
        <p:nvSpPr>
          <p:cNvPr id="2061" name="Rectangle 13"/>
          <p:cNvSpPr>
            <a:spLocks noGrp="1" noChangeArrowheads="1"/>
          </p:cNvSpPr>
          <p:nvPr>
            <p:ph type="title"/>
          </p:nvPr>
        </p:nvSpPr>
        <p:spPr>
          <a:xfrm>
            <a:off x="2468563" y="990600"/>
            <a:ext cx="44440475" cy="4419600"/>
          </a:xfrm>
          <a:noFill/>
        </p:spPr>
        <p:txBody>
          <a:bodyPr/>
          <a:lstStyle/>
          <a:p>
            <a:pPr eaLnBrk="1" hangingPunct="1">
              <a:defRPr/>
            </a:pPr>
            <a:r>
              <a:rPr lang="en-US" sz="14500" b="1" dirty="0" smtClean="0">
                <a:ln w="31750" cmpd="sng">
                  <a:solidFill>
                    <a:schemeClr val="tx1"/>
                  </a:solidFill>
                </a:ln>
                <a:solidFill>
                  <a:schemeClr val="bg1"/>
                </a:solidFill>
                <a:effectLst>
                  <a:outerShdw blurRad="190500" dist="38100" dir="2700000">
                    <a:srgbClr val="000000">
                      <a:alpha val="43000"/>
                    </a:srgbClr>
                  </a:outerShdw>
                </a:effectLst>
              </a:rPr>
              <a:t>Genre Classification</a:t>
            </a:r>
            <a:r>
              <a:rPr lang="en-US" sz="6000" dirty="0" smtClean="0">
                <a:ln w="31750" cmpd="sng">
                  <a:solidFill>
                    <a:schemeClr val="tx1"/>
                  </a:solidFill>
                </a:ln>
                <a:solidFill>
                  <a:schemeClr val="bg1"/>
                </a:solidFill>
                <a:effectLst>
                  <a:outerShdw blurRad="190500" dist="38100" dir="2700000">
                    <a:srgbClr val="000000">
                      <a:alpha val="43000"/>
                    </a:srgbClr>
                  </a:outerShdw>
                </a:effectLst>
              </a:rPr>
              <a:t/>
            </a:r>
            <a:br>
              <a:rPr lang="en-US" sz="6000" dirty="0" smtClean="0">
                <a:ln w="31750" cmpd="sng">
                  <a:solidFill>
                    <a:schemeClr val="tx1"/>
                  </a:solidFill>
                </a:ln>
                <a:solidFill>
                  <a:schemeClr val="bg1"/>
                </a:solidFill>
                <a:effectLst>
                  <a:outerShdw blurRad="190500" dist="38100" dir="2700000">
                    <a:srgbClr val="000000">
                      <a:alpha val="43000"/>
                    </a:srgbClr>
                  </a:outerShdw>
                </a:effectLst>
              </a:rPr>
            </a:br>
            <a:r>
              <a:rPr lang="en-US" sz="6600" i="1" dirty="0" err="1" smtClean="0">
                <a:ln w="9525" cmpd="sng">
                  <a:solidFill>
                    <a:schemeClr val="tx1"/>
                  </a:solidFill>
                </a:ln>
                <a:solidFill>
                  <a:schemeClr val="bg1"/>
                </a:solidFill>
                <a:effectLst>
                  <a:outerShdw blurRad="50800" dist="38100" dir="2700000">
                    <a:srgbClr val="000000">
                      <a:alpha val="43000"/>
                    </a:srgbClr>
                  </a:outerShdw>
                </a:effectLst>
              </a:rPr>
              <a:t>Gellner</a:t>
            </a:r>
            <a:r>
              <a:rPr lang="en-US" sz="6600" i="1" dirty="0" smtClean="0">
                <a:ln w="9525" cmpd="sng">
                  <a:solidFill>
                    <a:schemeClr val="tx1"/>
                  </a:solidFill>
                </a:ln>
                <a:solidFill>
                  <a:schemeClr val="bg1"/>
                </a:solidFill>
                <a:effectLst>
                  <a:outerShdw blurRad="50800" dist="38100" dir="2700000">
                    <a:srgbClr val="000000">
                      <a:alpha val="43000"/>
                    </a:srgbClr>
                  </a:outerShdw>
                </a:effectLst>
              </a:rPr>
              <a:t> M., </a:t>
            </a:r>
            <a:r>
              <a:rPr lang="en-US" sz="6600" i="1" dirty="0" smtClean="0">
                <a:ln w="9525" cmpd="sng">
                  <a:solidFill>
                    <a:schemeClr val="tx1"/>
                  </a:solidFill>
                </a:ln>
                <a:solidFill>
                  <a:schemeClr val="bg1"/>
                </a:solidFill>
                <a:effectLst>
                  <a:outerShdw blurRad="50800" dist="38100" dir="2700000">
                    <a:srgbClr val="000000">
                      <a:alpha val="43000"/>
                    </a:srgbClr>
                  </a:outerShdw>
                </a:effectLst>
              </a:rPr>
              <a:t>Potter C</a:t>
            </a:r>
            <a:r>
              <a:rPr lang="en-US" sz="6600" i="1" dirty="0" smtClean="0">
                <a:ln w="9525" cmpd="sng">
                  <a:solidFill>
                    <a:schemeClr val="tx1"/>
                  </a:solidFill>
                </a:ln>
                <a:solidFill>
                  <a:schemeClr val="bg1"/>
                </a:solidFill>
                <a:effectLst>
                  <a:outerShdw blurRad="50800" dist="38100" dir="2700000">
                    <a:srgbClr val="000000">
                      <a:alpha val="43000"/>
                    </a:srgbClr>
                  </a:outerShdw>
                </a:effectLst>
              </a:rPr>
              <a:t>.   </a:t>
            </a:r>
            <a:r>
              <a:rPr lang="en-US" sz="6600" i="1" dirty="0" smtClean="0">
                <a:ln w="9525" cmpd="sng">
                  <a:solidFill>
                    <a:schemeClr val="tx1"/>
                  </a:solidFill>
                </a:ln>
                <a:solidFill>
                  <a:schemeClr val="bg1"/>
                </a:solidFill>
                <a:effectLst>
                  <a:outerShdw blurRad="50800" dist="38100" dir="2700000">
                    <a:srgbClr val="000000">
                      <a:alpha val="43000"/>
                    </a:srgbClr>
                  </a:outerShdw>
                </a:effectLst>
              </a:rPr>
              <a:t>Jacobson J., </a:t>
            </a:r>
            <a:r>
              <a:rPr lang="en-US" sz="6600" i="1" dirty="0" err="1" smtClean="0">
                <a:ln w="9525" cmpd="sng">
                  <a:solidFill>
                    <a:schemeClr val="tx1"/>
                  </a:solidFill>
                </a:ln>
                <a:solidFill>
                  <a:schemeClr val="bg1"/>
                </a:solidFill>
                <a:effectLst>
                  <a:outerShdw blurRad="50800" dist="38100" dir="2700000">
                    <a:srgbClr val="000000">
                      <a:alpha val="43000"/>
                    </a:srgbClr>
                  </a:outerShdw>
                </a:effectLst>
              </a:rPr>
              <a:t>Toizer</a:t>
            </a:r>
            <a:r>
              <a:rPr lang="en-US" sz="6600" i="1" dirty="0" smtClean="0">
                <a:ln w="9525" cmpd="sng">
                  <a:solidFill>
                    <a:schemeClr val="tx1"/>
                  </a:solidFill>
                </a:ln>
                <a:solidFill>
                  <a:schemeClr val="bg1"/>
                </a:solidFill>
                <a:effectLst>
                  <a:outerShdw blurRad="50800" dist="38100" dir="2700000">
                    <a:srgbClr val="000000">
                      <a:alpha val="43000"/>
                    </a:srgbClr>
                  </a:outerShdw>
                </a:effectLst>
              </a:rPr>
              <a:t> S.</a:t>
            </a:r>
            <a:r>
              <a:rPr lang="en-US" sz="6600" i="1" dirty="0" smtClean="0">
                <a:ln w="9525" cmpd="sng">
                  <a:solidFill>
                    <a:schemeClr val="tx1"/>
                  </a:solidFill>
                </a:ln>
                <a:solidFill>
                  <a:schemeClr val="bg1"/>
                </a:solidFill>
                <a:effectLst>
                  <a:outerShdw blurRad="50800" dist="38100" dir="2700000">
                    <a:srgbClr val="000000">
                      <a:alpha val="43000"/>
                    </a:srgbClr>
                  </a:outerShdw>
                </a:effectLst>
              </a:rPr>
              <a:t/>
            </a:r>
            <a:br>
              <a:rPr lang="en-US" sz="6600" i="1" dirty="0" smtClean="0">
                <a:ln w="9525" cmpd="sng">
                  <a:solidFill>
                    <a:schemeClr val="tx1"/>
                  </a:solidFill>
                </a:ln>
                <a:solidFill>
                  <a:schemeClr val="bg1"/>
                </a:solidFill>
                <a:effectLst>
                  <a:outerShdw blurRad="50800" dist="38100" dir="2700000">
                    <a:srgbClr val="000000">
                      <a:alpha val="43000"/>
                    </a:srgbClr>
                  </a:outerShdw>
                </a:effectLst>
              </a:rPr>
            </a:br>
            <a:r>
              <a:rPr lang="en-US" sz="6600" i="1" dirty="0" smtClean="0">
                <a:ln w="9525" cmpd="sng">
                  <a:solidFill>
                    <a:schemeClr val="tx1"/>
                  </a:solidFill>
                </a:ln>
                <a:solidFill>
                  <a:schemeClr val="bg1"/>
                </a:solidFill>
                <a:effectLst>
                  <a:outerShdw blurRad="50800" dist="38100" dir="2700000">
                    <a:srgbClr val="000000">
                      <a:alpha val="43000"/>
                    </a:srgbClr>
                  </a:outerShdw>
                </a:effectLst>
              </a:rPr>
              <a:t>EECS 349, </a:t>
            </a:r>
            <a:r>
              <a:rPr lang="en-US" sz="6600" i="1" dirty="0" err="1" smtClean="0">
                <a:ln w="9525" cmpd="sng">
                  <a:solidFill>
                    <a:schemeClr val="tx1"/>
                  </a:solidFill>
                </a:ln>
                <a:solidFill>
                  <a:schemeClr val="bg1"/>
                </a:solidFill>
                <a:effectLst>
                  <a:outerShdw blurRad="50800" dist="38100" dir="2700000">
                    <a:srgbClr val="000000">
                      <a:alpha val="43000"/>
                    </a:srgbClr>
                  </a:outerShdw>
                </a:effectLst>
              </a:rPr>
              <a:t>Pardo</a:t>
            </a:r>
            <a:r>
              <a:rPr lang="en-US" sz="6600" i="1" dirty="0" smtClean="0">
                <a:ln w="9525" cmpd="sng">
                  <a:solidFill>
                    <a:schemeClr val="tx1"/>
                  </a:solidFill>
                </a:ln>
                <a:solidFill>
                  <a:schemeClr val="bg1"/>
                </a:solidFill>
                <a:effectLst>
                  <a:outerShdw blurRad="50800" dist="38100" dir="2700000">
                    <a:srgbClr val="000000">
                      <a:alpha val="43000"/>
                    </a:srgbClr>
                  </a:outerShdw>
                </a:effectLst>
              </a:rPr>
              <a:t>, B., </a:t>
            </a:r>
            <a:r>
              <a:rPr lang="en-US" sz="6600" i="1" dirty="0" smtClean="0">
                <a:ln w="9525" cmpd="sng">
                  <a:solidFill>
                    <a:schemeClr val="tx1"/>
                  </a:solidFill>
                </a:ln>
                <a:solidFill>
                  <a:schemeClr val="bg1"/>
                </a:solidFill>
                <a:effectLst>
                  <a:outerShdw blurRad="50800" dist="38100" dir="2700000">
                    <a:srgbClr val="000000">
                      <a:alpha val="43000"/>
                    </a:srgbClr>
                  </a:outerShdw>
                </a:effectLst>
              </a:rPr>
              <a:t>Northwestern University</a:t>
            </a:r>
            <a:endParaRPr lang="en-US" sz="6600" i="1" dirty="0" smtClean="0">
              <a:ln w="9525" cmpd="sng">
                <a:solidFill>
                  <a:schemeClr val="tx1"/>
                </a:solidFill>
              </a:ln>
              <a:solidFill>
                <a:schemeClr val="bg1"/>
              </a:solidFill>
              <a:effectLst>
                <a:outerShdw blurRad="50800" dist="38100" dir="2700000">
                  <a:srgbClr val="000000">
                    <a:alpha val="43000"/>
                  </a:srgbClr>
                </a:outerShdw>
              </a:effectLst>
            </a:endParaRPr>
          </a:p>
        </p:txBody>
      </p:sp>
      <p:sp>
        <p:nvSpPr>
          <p:cNvPr id="2065" name="Rectangle 17"/>
          <p:cNvSpPr>
            <a:spLocks noChangeArrowheads="1"/>
          </p:cNvSpPr>
          <p:nvPr/>
        </p:nvSpPr>
        <p:spPr bwMode="auto">
          <a:xfrm>
            <a:off x="549275" y="7467600"/>
            <a:ext cx="15630525" cy="1371600"/>
          </a:xfrm>
          <a:prstGeom prst="rect">
            <a:avLst/>
          </a:prstGeom>
          <a:gradFill rotWithShape="0">
            <a:gsLst>
              <a:gs pos="0">
                <a:schemeClr val="accent2"/>
              </a:gs>
              <a:gs pos="50000">
                <a:srgbClr val="FFFFFF"/>
              </a:gs>
              <a:gs pos="100000">
                <a:schemeClr val="accent2"/>
              </a:gs>
            </a:gsLst>
            <a:lin ang="5400000" scaled="1"/>
          </a:gradFill>
          <a:ln w="9525">
            <a:solidFill>
              <a:schemeClr val="tx1"/>
            </a:solidFill>
            <a:miter lim="800000"/>
            <a:headEnd/>
            <a:tailEnd/>
          </a:ln>
          <a:effectLst/>
          <a:extLst/>
        </p:spPr>
        <p:txBody>
          <a:bodyPr wrap="none" lIns="171450" tIns="85725" rIns="171450" bIns="85725" anchor="ctr"/>
          <a:lstStyle/>
          <a:p>
            <a:pPr algn="ctr" defTabSz="4703763">
              <a:defRPr/>
            </a:pPr>
            <a:r>
              <a:rPr lang="en-US" sz="5400" b="1" dirty="0" smtClean="0"/>
              <a:t>Introduction</a:t>
            </a:r>
            <a:endParaRPr lang="en-US" sz="5400" b="1" dirty="0"/>
          </a:p>
        </p:txBody>
      </p:sp>
      <p:sp>
        <p:nvSpPr>
          <p:cNvPr id="2067" name="Rectangle 19"/>
          <p:cNvSpPr>
            <a:spLocks noChangeArrowheads="1"/>
          </p:cNvSpPr>
          <p:nvPr/>
        </p:nvSpPr>
        <p:spPr bwMode="auto">
          <a:xfrm>
            <a:off x="16665575" y="7467600"/>
            <a:ext cx="15630525" cy="1371600"/>
          </a:xfrm>
          <a:prstGeom prst="rect">
            <a:avLst/>
          </a:prstGeom>
          <a:gradFill rotWithShape="0">
            <a:gsLst>
              <a:gs pos="0">
                <a:schemeClr val="accent2"/>
              </a:gs>
              <a:gs pos="50000">
                <a:srgbClr val="FFFFFF"/>
              </a:gs>
              <a:gs pos="100000">
                <a:schemeClr val="accent2"/>
              </a:gs>
            </a:gsLst>
            <a:lin ang="5400000" scaled="1"/>
          </a:gradFill>
          <a:ln w="9525">
            <a:solidFill>
              <a:schemeClr val="tx1"/>
            </a:solidFill>
            <a:miter lim="800000"/>
            <a:headEnd/>
            <a:tailEnd/>
          </a:ln>
          <a:effectLst/>
          <a:extLst/>
        </p:spPr>
        <p:txBody>
          <a:bodyPr wrap="none" lIns="171450" tIns="85725" rIns="171450" bIns="85725" anchor="ctr"/>
          <a:lstStyle/>
          <a:p>
            <a:pPr algn="ctr" defTabSz="4703763">
              <a:defRPr/>
            </a:pPr>
            <a:r>
              <a:rPr lang="en-US" sz="5400" b="1" dirty="0" smtClean="0"/>
              <a:t>Approach</a:t>
            </a:r>
            <a:endParaRPr lang="en-US" sz="5400" b="1" dirty="0"/>
          </a:p>
        </p:txBody>
      </p:sp>
      <p:sp>
        <p:nvSpPr>
          <p:cNvPr id="2068" name="Rectangle 20"/>
          <p:cNvSpPr>
            <a:spLocks noChangeArrowheads="1"/>
          </p:cNvSpPr>
          <p:nvPr/>
        </p:nvSpPr>
        <p:spPr bwMode="auto">
          <a:xfrm>
            <a:off x="33054925" y="7467600"/>
            <a:ext cx="15630525" cy="1371600"/>
          </a:xfrm>
          <a:prstGeom prst="rect">
            <a:avLst/>
          </a:prstGeom>
          <a:gradFill rotWithShape="0">
            <a:gsLst>
              <a:gs pos="0">
                <a:schemeClr val="accent2"/>
              </a:gs>
              <a:gs pos="50000">
                <a:srgbClr val="FFFFFF"/>
              </a:gs>
              <a:gs pos="100000">
                <a:schemeClr val="accent2"/>
              </a:gs>
            </a:gsLst>
            <a:lin ang="5400000" scaled="1"/>
          </a:gradFill>
          <a:ln w="9525">
            <a:solidFill>
              <a:schemeClr val="tx1"/>
            </a:solidFill>
            <a:miter lim="800000"/>
            <a:headEnd/>
            <a:tailEnd/>
          </a:ln>
          <a:effectLst/>
          <a:extLst/>
        </p:spPr>
        <p:txBody>
          <a:bodyPr wrap="none" lIns="171450" tIns="85725" rIns="171450" bIns="85725" anchor="ctr"/>
          <a:lstStyle/>
          <a:p>
            <a:pPr algn="ctr" defTabSz="4703763">
              <a:defRPr/>
            </a:pPr>
            <a:r>
              <a:rPr lang="en-US" sz="5400" b="1" dirty="0" smtClean="0"/>
              <a:t>Lyri</a:t>
            </a:r>
            <a:r>
              <a:rPr lang="en-US" sz="5400" b="1" dirty="0" smtClean="0"/>
              <a:t>c Features</a:t>
            </a:r>
            <a:endParaRPr lang="en-US" sz="5400" b="1" dirty="0"/>
          </a:p>
        </p:txBody>
      </p:sp>
      <p:sp>
        <p:nvSpPr>
          <p:cNvPr id="2054" name="Text Box 21"/>
          <p:cNvSpPr txBox="1">
            <a:spLocks noChangeArrowheads="1"/>
          </p:cNvSpPr>
          <p:nvPr/>
        </p:nvSpPr>
        <p:spPr bwMode="auto">
          <a:xfrm>
            <a:off x="822325" y="16681450"/>
            <a:ext cx="14951075" cy="157321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171450" tIns="85725" rIns="171450" bIns="85725">
            <a:spAutoFit/>
          </a:bodyPr>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eaLnBrk="1" hangingPunct="1"/>
            <a:endParaRPr lang="en-US" sz="9200"/>
          </a:p>
        </p:txBody>
      </p:sp>
      <p:sp>
        <p:nvSpPr>
          <p:cNvPr id="2055" name="Text Box 22"/>
          <p:cNvSpPr txBox="1">
            <a:spLocks noChangeArrowheads="1"/>
          </p:cNvSpPr>
          <p:nvPr/>
        </p:nvSpPr>
        <p:spPr bwMode="auto">
          <a:xfrm>
            <a:off x="685800" y="16529050"/>
            <a:ext cx="15498763" cy="157321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171450" tIns="85725" rIns="171450" bIns="85725">
            <a:spAutoFit/>
          </a:bodyPr>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eaLnBrk="1" hangingPunct="1"/>
            <a:endParaRPr lang="en-US" sz="9200"/>
          </a:p>
        </p:txBody>
      </p:sp>
      <p:sp>
        <p:nvSpPr>
          <p:cNvPr id="2073" name="Rectangle 25"/>
          <p:cNvSpPr>
            <a:spLocks noChangeArrowheads="1"/>
          </p:cNvSpPr>
          <p:nvPr/>
        </p:nvSpPr>
        <p:spPr bwMode="auto">
          <a:xfrm>
            <a:off x="549275" y="14935200"/>
            <a:ext cx="15630525" cy="1371600"/>
          </a:xfrm>
          <a:prstGeom prst="rect">
            <a:avLst/>
          </a:prstGeom>
          <a:gradFill rotWithShape="0">
            <a:gsLst>
              <a:gs pos="0">
                <a:schemeClr val="accent2"/>
              </a:gs>
              <a:gs pos="50000">
                <a:srgbClr val="FFFFFF"/>
              </a:gs>
              <a:gs pos="100000">
                <a:schemeClr val="accent2"/>
              </a:gs>
            </a:gsLst>
            <a:lin ang="5400000" scaled="1"/>
          </a:gradFill>
          <a:ln w="9525">
            <a:solidFill>
              <a:schemeClr val="tx1"/>
            </a:solidFill>
            <a:miter lim="800000"/>
            <a:headEnd/>
            <a:tailEnd/>
          </a:ln>
          <a:effectLst/>
          <a:extLst/>
        </p:spPr>
        <p:txBody>
          <a:bodyPr wrap="none" lIns="171450" tIns="85725" rIns="171450" bIns="85725" anchor="ctr"/>
          <a:lstStyle/>
          <a:p>
            <a:pPr algn="ctr" defTabSz="4703763">
              <a:defRPr/>
            </a:pPr>
            <a:r>
              <a:rPr lang="en-US" sz="5400" b="1" dirty="0" smtClean="0"/>
              <a:t>Motivation</a:t>
            </a:r>
            <a:endParaRPr lang="en-US" sz="5400" b="1" dirty="0"/>
          </a:p>
        </p:txBody>
      </p:sp>
      <p:sp>
        <p:nvSpPr>
          <p:cNvPr id="2074" name="Rectangle 26"/>
          <p:cNvSpPr>
            <a:spLocks noChangeArrowheads="1"/>
          </p:cNvSpPr>
          <p:nvPr/>
        </p:nvSpPr>
        <p:spPr bwMode="auto">
          <a:xfrm>
            <a:off x="33054925" y="24155400"/>
            <a:ext cx="15630525" cy="1371600"/>
          </a:xfrm>
          <a:prstGeom prst="rect">
            <a:avLst/>
          </a:prstGeom>
          <a:gradFill rotWithShape="0">
            <a:gsLst>
              <a:gs pos="0">
                <a:schemeClr val="accent2"/>
              </a:gs>
              <a:gs pos="50000">
                <a:srgbClr val="FFFFFF"/>
              </a:gs>
              <a:gs pos="100000">
                <a:schemeClr val="accent2"/>
              </a:gs>
            </a:gsLst>
            <a:lin ang="5400000" scaled="1"/>
          </a:gradFill>
          <a:ln w="9525">
            <a:solidFill>
              <a:schemeClr val="tx1"/>
            </a:solidFill>
            <a:miter lim="800000"/>
            <a:headEnd/>
            <a:tailEnd/>
          </a:ln>
          <a:effectLst/>
          <a:extLst/>
        </p:spPr>
        <p:txBody>
          <a:bodyPr wrap="none" lIns="171450" tIns="85725" rIns="171450" bIns="85725" anchor="ctr"/>
          <a:lstStyle/>
          <a:p>
            <a:pPr algn="ctr" defTabSz="4703763">
              <a:defRPr/>
            </a:pPr>
            <a:r>
              <a:rPr lang="en-US" sz="5400" b="1" dirty="0" smtClean="0"/>
              <a:t>Conclusions</a:t>
            </a:r>
            <a:endParaRPr lang="en-US" sz="5400" b="1" dirty="0"/>
          </a:p>
        </p:txBody>
      </p:sp>
      <p:sp>
        <p:nvSpPr>
          <p:cNvPr id="2078" name="Rectangle 30"/>
          <p:cNvSpPr>
            <a:spLocks noChangeArrowheads="1"/>
          </p:cNvSpPr>
          <p:nvPr/>
        </p:nvSpPr>
        <p:spPr bwMode="auto">
          <a:xfrm>
            <a:off x="16687800" y="15011400"/>
            <a:ext cx="15630525" cy="1371600"/>
          </a:xfrm>
          <a:prstGeom prst="rect">
            <a:avLst/>
          </a:prstGeom>
          <a:gradFill rotWithShape="0">
            <a:gsLst>
              <a:gs pos="0">
                <a:schemeClr val="accent2"/>
              </a:gs>
              <a:gs pos="50000">
                <a:srgbClr val="FFFFFF"/>
              </a:gs>
              <a:gs pos="100000">
                <a:schemeClr val="accent2"/>
              </a:gs>
            </a:gsLst>
            <a:lin ang="5400000" scaled="1"/>
          </a:gradFill>
          <a:ln w="9525">
            <a:solidFill>
              <a:schemeClr val="tx1"/>
            </a:solidFill>
            <a:miter lim="800000"/>
            <a:headEnd/>
            <a:tailEnd/>
          </a:ln>
          <a:effectLst/>
          <a:extLst/>
        </p:spPr>
        <p:txBody>
          <a:bodyPr wrap="none" lIns="171450" tIns="85725" rIns="171450" bIns="85725" anchor="ctr"/>
          <a:lstStyle/>
          <a:p>
            <a:pPr algn="ctr" defTabSz="4703763">
              <a:defRPr/>
            </a:pPr>
            <a:r>
              <a:rPr lang="en-US" sz="5400" b="1" dirty="0" smtClean="0"/>
              <a:t>Audio Features</a:t>
            </a:r>
            <a:endParaRPr lang="en-US" sz="5400" b="1" dirty="0"/>
          </a:p>
        </p:txBody>
      </p:sp>
      <p:sp>
        <p:nvSpPr>
          <p:cNvPr id="2059" name="Text Box 32"/>
          <p:cNvSpPr txBox="1">
            <a:spLocks noChangeArrowheads="1"/>
          </p:cNvSpPr>
          <p:nvPr/>
        </p:nvSpPr>
        <p:spPr bwMode="auto">
          <a:xfrm>
            <a:off x="822325" y="16611600"/>
            <a:ext cx="15087600" cy="423577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171450" tIns="85725" rIns="171450" bIns="85725">
            <a:spAutoFit/>
          </a:bodyPr>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r>
              <a:rPr lang="en-US" sz="4400" dirty="0" smtClean="0"/>
              <a:t>We have a passion for music. We believe that learning how to better discern and classify the characteristics that define musical tendencies will provide insights into the nature of music itself. This can open the doors to further computational involvement in music, and has a number of exciting potential applications.</a:t>
            </a:r>
            <a:endParaRPr lang="en-US" sz="4400" dirty="0"/>
          </a:p>
        </p:txBody>
      </p:sp>
      <p:sp>
        <p:nvSpPr>
          <p:cNvPr id="2" name="Text Box 35"/>
          <p:cNvSpPr txBox="1">
            <a:spLocks noChangeArrowheads="1"/>
          </p:cNvSpPr>
          <p:nvPr/>
        </p:nvSpPr>
        <p:spPr bwMode="auto">
          <a:xfrm>
            <a:off x="16870363" y="9296400"/>
            <a:ext cx="15225712" cy="22860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171450" tIns="85725" rIns="171450" bIns="85725"/>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r>
              <a:rPr lang="en-US" sz="4400" dirty="0" smtClean="0"/>
              <a:t>Our primary areas of feature extraction were lyrics and a diverse range of audio features. We scraped lyrics online and implemented a variety of heuristics to gauge their efficacy in classification. For Audio, we used feature extraction and machine learning software to pinpoint telling features, and combined them to optimize outcome.</a:t>
            </a:r>
            <a:endParaRPr lang="en-US" sz="4400" dirty="0"/>
          </a:p>
        </p:txBody>
      </p:sp>
      <p:sp>
        <p:nvSpPr>
          <p:cNvPr id="2062" name="Text Box 36"/>
          <p:cNvSpPr txBox="1">
            <a:spLocks noChangeArrowheads="1"/>
          </p:cNvSpPr>
          <p:nvPr/>
        </p:nvSpPr>
        <p:spPr bwMode="auto">
          <a:xfrm>
            <a:off x="33193038" y="9296400"/>
            <a:ext cx="15362237" cy="62671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171450" tIns="85725" rIns="171450" bIns="85725">
            <a:spAutoFit/>
          </a:bodyPr>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r>
              <a:rPr lang="en-US" sz="4400" dirty="0" smtClean="0"/>
              <a:t>Lyrical extraction ultimately proved to be a much weaker classification technique. With a frequency-dependent naïve </a:t>
            </a:r>
            <a:r>
              <a:rPr lang="en-US" sz="4400" dirty="0" err="1" smtClean="0"/>
              <a:t>bayesian</a:t>
            </a:r>
            <a:r>
              <a:rPr lang="en-US" sz="4400" dirty="0" smtClean="0"/>
              <a:t> classifier, we were able to classify with </a:t>
            </a:r>
            <a:r>
              <a:rPr lang="en-US" sz="4400" b="1" dirty="0" smtClean="0"/>
              <a:t>9%</a:t>
            </a:r>
            <a:r>
              <a:rPr lang="en-US" sz="4400" dirty="0" smtClean="0"/>
              <a:t> accuracy. Upon switching to a more basic naïve </a:t>
            </a:r>
            <a:r>
              <a:rPr lang="en-US" sz="4400" dirty="0" err="1" smtClean="0"/>
              <a:t>bayesian</a:t>
            </a:r>
            <a:r>
              <a:rPr lang="en-US" sz="4400" dirty="0" smtClean="0"/>
              <a:t> classifier, we could improve our classification accuracy to </a:t>
            </a:r>
            <a:r>
              <a:rPr lang="en-US" sz="4400" b="1" dirty="0" smtClean="0"/>
              <a:t>12.75%</a:t>
            </a:r>
            <a:r>
              <a:rPr lang="en-US" sz="4400" dirty="0" smtClean="0"/>
              <a:t>. Alternative heuristics, such as word count in songs, achieved an accuracy of </a:t>
            </a:r>
            <a:r>
              <a:rPr lang="en-US" sz="4400" b="1" dirty="0" smtClean="0"/>
              <a:t>23.25%</a:t>
            </a:r>
            <a:r>
              <a:rPr lang="en-US" sz="4400" dirty="0" smtClean="0"/>
              <a:t>. Unfortunately, though higher than prior probability, this accuracy was far too </a:t>
            </a:r>
            <a:r>
              <a:rPr lang="en-US" sz="4400" dirty="0" smtClean="0"/>
              <a:t>low—and likely </a:t>
            </a:r>
            <a:r>
              <a:rPr lang="en-US" sz="4400" dirty="0" err="1" smtClean="0"/>
              <a:t>overfit</a:t>
            </a:r>
            <a:r>
              <a:rPr lang="en-US" sz="4400" dirty="0" smtClean="0"/>
              <a:t>—for boosting.</a:t>
            </a:r>
            <a:endParaRPr lang="en-US" sz="4400" dirty="0"/>
          </a:p>
        </p:txBody>
      </p:sp>
      <p:sp>
        <p:nvSpPr>
          <p:cNvPr id="2063" name="Text Box 40"/>
          <p:cNvSpPr txBox="1">
            <a:spLocks noChangeArrowheads="1"/>
          </p:cNvSpPr>
          <p:nvPr/>
        </p:nvSpPr>
        <p:spPr bwMode="auto">
          <a:xfrm>
            <a:off x="777875" y="9296400"/>
            <a:ext cx="15224125" cy="22860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171450" tIns="85725" rIns="171450" bIns="85725"/>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eaLnBrk="1" hangingPunct="1">
              <a:spcBef>
                <a:spcPct val="50000"/>
              </a:spcBef>
            </a:pPr>
            <a:r>
              <a:rPr lang="en-US" sz="4400" dirty="0" smtClean="0"/>
              <a:t>Genre Classification is an elusive, and generally unsolved challenge. By performing comparative analytics on a creative variety of potential features, and by utilizing an equally diverse selection of classification techniques, we distinguished some of the most important genre classification features.</a:t>
            </a:r>
          </a:p>
          <a:p>
            <a:pPr eaLnBrk="1" hangingPunct="1">
              <a:spcBef>
                <a:spcPct val="50000"/>
              </a:spcBef>
            </a:pPr>
            <a:endParaRPr lang="en-US" sz="4400" dirty="0"/>
          </a:p>
        </p:txBody>
      </p:sp>
      <p:sp>
        <p:nvSpPr>
          <p:cNvPr id="17" name="Rectangle 25"/>
          <p:cNvSpPr>
            <a:spLocks noChangeArrowheads="1"/>
          </p:cNvSpPr>
          <p:nvPr/>
        </p:nvSpPr>
        <p:spPr bwMode="auto">
          <a:xfrm>
            <a:off x="685800" y="22326600"/>
            <a:ext cx="15630525" cy="1371600"/>
          </a:xfrm>
          <a:prstGeom prst="rect">
            <a:avLst/>
          </a:prstGeom>
          <a:gradFill rotWithShape="0">
            <a:gsLst>
              <a:gs pos="0">
                <a:schemeClr val="accent2"/>
              </a:gs>
              <a:gs pos="50000">
                <a:srgbClr val="FFFFFF"/>
              </a:gs>
              <a:gs pos="100000">
                <a:schemeClr val="accent2"/>
              </a:gs>
            </a:gsLst>
            <a:lin ang="5400000" scaled="1"/>
          </a:gradFill>
          <a:ln w="9525">
            <a:solidFill>
              <a:schemeClr val="tx1"/>
            </a:solidFill>
            <a:miter lim="800000"/>
            <a:headEnd/>
            <a:tailEnd/>
          </a:ln>
          <a:effectLst/>
          <a:extLst/>
        </p:spPr>
        <p:txBody>
          <a:bodyPr wrap="none" lIns="171450" tIns="85725" rIns="171450" bIns="85725" anchor="ctr"/>
          <a:lstStyle/>
          <a:p>
            <a:pPr algn="ctr" defTabSz="4703763">
              <a:defRPr/>
            </a:pPr>
            <a:r>
              <a:rPr lang="en-US" sz="5400" b="1" dirty="0" smtClean="0"/>
              <a:t>Dataset</a:t>
            </a:r>
            <a:endParaRPr lang="en-US" sz="5400" b="1" dirty="0"/>
          </a:p>
        </p:txBody>
      </p:sp>
      <p:sp>
        <p:nvSpPr>
          <p:cNvPr id="18" name="TextBox 17"/>
          <p:cNvSpPr txBox="1"/>
          <p:nvPr/>
        </p:nvSpPr>
        <p:spPr>
          <a:xfrm>
            <a:off x="838200" y="24231600"/>
            <a:ext cx="15468600" cy="7540525"/>
          </a:xfrm>
          <a:prstGeom prst="rect">
            <a:avLst/>
          </a:prstGeom>
          <a:noFill/>
        </p:spPr>
        <p:txBody>
          <a:bodyPr wrap="square" rtlCol="0">
            <a:spAutoFit/>
          </a:bodyPr>
          <a:lstStyle/>
          <a:p>
            <a:r>
              <a:rPr lang="en-US" sz="4400" dirty="0" smtClean="0"/>
              <a:t>We used the GTZAN dataset, originally composed by George </a:t>
            </a:r>
            <a:r>
              <a:rPr lang="en-US" sz="4400" dirty="0" err="1" smtClean="0"/>
              <a:t>Tzanetakis</a:t>
            </a:r>
            <a:r>
              <a:rPr lang="en-US" sz="4400" dirty="0" smtClean="0"/>
              <a:t>. With the help of Bob Sturm, we were able to index the entire 1000 song data set by name and title. We used 800 of these songs, spanning 8 genres. We classified across blues, country, disco, </a:t>
            </a:r>
            <a:r>
              <a:rPr lang="en-US" sz="4400" dirty="0" err="1" smtClean="0"/>
              <a:t>hiphop</a:t>
            </a:r>
            <a:r>
              <a:rPr lang="en-US" sz="4400" dirty="0" smtClean="0"/>
              <a:t>, metal, pop, reggae, and rock. Each genre was represented by 100 songs, each with a 30 second audio sample. For lyrical analysis, we used </a:t>
            </a:r>
            <a:r>
              <a:rPr lang="en-US" sz="4400" dirty="0" err="1" smtClean="0"/>
              <a:t>ChartLyrics</a:t>
            </a:r>
            <a:r>
              <a:rPr lang="en-US" sz="4400" dirty="0" smtClean="0"/>
              <a:t>’ web API to gather the entire lyrical content of each song, we then printed this data into text files, where we able to write a parser to use it in our classification tool.</a:t>
            </a:r>
          </a:p>
          <a:p>
            <a:endParaRPr lang="en-US" sz="4400" dirty="0"/>
          </a:p>
        </p:txBody>
      </p:sp>
      <p:sp>
        <p:nvSpPr>
          <p:cNvPr id="19" name="TextBox 18"/>
          <p:cNvSpPr txBox="1"/>
          <p:nvPr/>
        </p:nvSpPr>
        <p:spPr>
          <a:xfrm>
            <a:off x="16992600" y="16611600"/>
            <a:ext cx="14859000" cy="5509200"/>
          </a:xfrm>
          <a:prstGeom prst="rect">
            <a:avLst/>
          </a:prstGeom>
          <a:noFill/>
        </p:spPr>
        <p:txBody>
          <a:bodyPr wrap="square" rtlCol="0">
            <a:spAutoFit/>
          </a:bodyPr>
          <a:lstStyle/>
          <a:p>
            <a:r>
              <a:rPr lang="en-US" sz="4400" dirty="0" smtClean="0"/>
              <a:t>We used MARSYAS to conduct our feature extraction. We then classified our data using WEKA. We used a</a:t>
            </a:r>
            <a:r>
              <a:rPr lang="en-US" sz="4400" dirty="0" smtClean="0"/>
              <a:t> </a:t>
            </a:r>
            <a:r>
              <a:rPr lang="en-US" sz="4400" dirty="0" err="1" smtClean="0"/>
              <a:t>b</a:t>
            </a:r>
            <a:r>
              <a:rPr lang="en-US" sz="4400" dirty="0" err="1" smtClean="0"/>
              <a:t>ayes</a:t>
            </a:r>
            <a:r>
              <a:rPr lang="en-US" sz="4400" dirty="0" smtClean="0"/>
              <a:t> </a:t>
            </a:r>
            <a:r>
              <a:rPr lang="en-US" sz="4400" dirty="0" smtClean="0"/>
              <a:t>net as our classifier and </a:t>
            </a:r>
            <a:r>
              <a:rPr lang="en-US" sz="4400" dirty="0" err="1" smtClean="0"/>
              <a:t>Adaboosting</a:t>
            </a:r>
            <a:r>
              <a:rPr lang="en-US" sz="4400" dirty="0" smtClean="0"/>
              <a:t> to bring our total classification accuracy up to </a:t>
            </a:r>
            <a:r>
              <a:rPr lang="en-US" sz="4400" b="1" dirty="0" smtClean="0"/>
              <a:t>64.75%</a:t>
            </a:r>
            <a:r>
              <a:rPr lang="en-US" sz="4400" dirty="0" smtClean="0"/>
              <a:t>. Prior to boosting, we had a classification accuracy of </a:t>
            </a:r>
            <a:r>
              <a:rPr lang="en-US" sz="4400" b="1" dirty="0" smtClean="0"/>
              <a:t>61.125%</a:t>
            </a:r>
            <a:r>
              <a:rPr lang="en-US" sz="4400" dirty="0" smtClean="0"/>
              <a:t>. The feature we used in our analysis are</a:t>
            </a:r>
            <a:r>
              <a:rPr lang="en-US" sz="4400" dirty="0" smtClean="0"/>
              <a:t> below.</a:t>
            </a:r>
            <a:br>
              <a:rPr lang="en-US" sz="4400" dirty="0" smtClean="0"/>
            </a:br>
            <a:endParaRPr lang="en-US" sz="4400" dirty="0" smtClean="0"/>
          </a:p>
          <a:p>
            <a:endParaRPr lang="en-US" sz="4400" dirty="0"/>
          </a:p>
        </p:txBody>
      </p:sp>
      <p:sp>
        <p:nvSpPr>
          <p:cNvPr id="22" name="Text Box 36"/>
          <p:cNvSpPr txBox="1">
            <a:spLocks noChangeArrowheads="1"/>
          </p:cNvSpPr>
          <p:nvPr/>
        </p:nvSpPr>
        <p:spPr bwMode="auto">
          <a:xfrm>
            <a:off x="33223200" y="25755600"/>
            <a:ext cx="15362237" cy="62671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171450" tIns="85725" rIns="171450" bIns="85725">
            <a:spAutoFit/>
          </a:bodyPr>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r>
              <a:rPr lang="en-US" sz="4400" dirty="0" smtClean="0"/>
              <a:t>We found Audio Features to be far more accurate than lyrics, and boosted exclusively on those features. With our combined extraction features, we outperformed previous standards by small margins. Ultimately, Genre Classification appears to be semi-reliable, but has much room for improvement, particularly were it to be effective in a real world situation. Improved heuristics on lyrical analysis, combined with more sophisticated audio features, could prove useful in future analyses.</a:t>
            </a:r>
            <a:endParaRPr lang="en-US" sz="4400" dirty="0"/>
          </a:p>
        </p:txBody>
      </p:sp>
      <p:sp>
        <p:nvSpPr>
          <p:cNvPr id="26" name="TextBox 25"/>
          <p:cNvSpPr txBox="1"/>
          <p:nvPr/>
        </p:nvSpPr>
        <p:spPr>
          <a:xfrm>
            <a:off x="17602200" y="20878800"/>
            <a:ext cx="13639800" cy="2123658"/>
          </a:xfrm>
          <a:prstGeom prst="rect">
            <a:avLst/>
          </a:prstGeom>
          <a:noFill/>
        </p:spPr>
        <p:txBody>
          <a:bodyPr wrap="square" numCol="2" rtlCol="0">
            <a:spAutoFit/>
          </a:bodyPr>
          <a:lstStyle/>
          <a:p>
            <a:pPr lvl="1">
              <a:buFont typeface="Arial"/>
              <a:buChar char="•"/>
            </a:pPr>
            <a:r>
              <a:rPr lang="en-US" sz="4400" dirty="0" smtClean="0"/>
              <a:t>Spectral </a:t>
            </a:r>
            <a:r>
              <a:rPr lang="en-US" sz="4400" dirty="0" err="1" smtClean="0"/>
              <a:t>Centroid</a:t>
            </a:r>
            <a:endParaRPr lang="en-US" sz="4400" dirty="0" smtClean="0"/>
          </a:p>
          <a:p>
            <a:pPr lvl="1">
              <a:buFont typeface="Arial"/>
              <a:buChar char="•"/>
            </a:pPr>
            <a:r>
              <a:rPr lang="en-US" sz="4400" dirty="0" smtClean="0"/>
              <a:t>Spectral Flux</a:t>
            </a:r>
          </a:p>
          <a:p>
            <a:pPr lvl="1">
              <a:buFont typeface="Arial"/>
              <a:buChar char="•"/>
            </a:pPr>
            <a:r>
              <a:rPr lang="en-US" sz="4400" dirty="0" smtClean="0"/>
              <a:t>Spectral </a:t>
            </a:r>
            <a:r>
              <a:rPr lang="en-US" sz="4400" dirty="0" err="1" smtClean="0"/>
              <a:t>Rolloff</a:t>
            </a:r>
            <a:endParaRPr lang="en-US" sz="4400" dirty="0" smtClean="0"/>
          </a:p>
          <a:p>
            <a:pPr lvl="1">
              <a:buFont typeface="Arial"/>
              <a:buChar char="•"/>
            </a:pPr>
            <a:r>
              <a:rPr lang="en-US" sz="4400" dirty="0" smtClean="0"/>
              <a:t>Spectral Flatness</a:t>
            </a:r>
          </a:p>
          <a:p>
            <a:pPr lvl="1">
              <a:buFont typeface="Arial"/>
              <a:buChar char="•"/>
            </a:pPr>
            <a:r>
              <a:rPr lang="en-US" sz="4400" dirty="0" smtClean="0"/>
              <a:t>13 coefficient MFCC.</a:t>
            </a:r>
            <a:endParaRPr lang="en-US" dirty="0"/>
          </a:p>
        </p:txBody>
      </p:sp>
      <p:pic>
        <p:nvPicPr>
          <p:cNvPr id="27" name="Picture 26" descr="Results@2x.png"/>
          <p:cNvPicPr>
            <a:picLocks noChangeAspect="1"/>
          </p:cNvPicPr>
          <p:nvPr/>
        </p:nvPicPr>
        <p:blipFill>
          <a:blip r:embed="rId3"/>
          <a:stretch>
            <a:fillRect/>
          </a:stretch>
        </p:blipFill>
        <p:spPr>
          <a:xfrm>
            <a:off x="17068800" y="23012400"/>
            <a:ext cx="14478000" cy="93726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a="http://schemas.openxmlformats.org/drawingml/2006/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a="http://schemas.openxmlformats.org/drawingml/2006/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1581</TotalTime>
  <Words>565</Words>
  <Application>Microsoft Macintosh PowerPoint</Application>
  <PresentationFormat>Custom</PresentationFormat>
  <Paragraphs>20</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Default Design</vt:lpstr>
      <vt:lpstr>Genre Classification Gellner M., Potter C.   Jacobson J., Toizer S. EECS 349, Pardo, B., Northwestern University</vt:lpstr>
    </vt:vector>
  </TitlesOfParts>
  <Company>Graphicsland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Carson Potter</cp:lastModifiedBy>
  <cp:revision>20</cp:revision>
  <dcterms:created xsi:type="dcterms:W3CDTF">2013-12-11T17:50:06Z</dcterms:created>
  <dcterms:modified xsi:type="dcterms:W3CDTF">2013-12-11T22:55:37Z</dcterms:modified>
  <cp:category>research posters template</cp:category>
</cp:coreProperties>
</file>