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1088" y="-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0A93D-FFEB-A041-9B06-367314A0396C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F4030-28C9-5546-9522-855F92CE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94B5-2A2C-FB4D-9209-D1706FBDE3D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1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69" y="116305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5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8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7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6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The Evolution of HTML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HTML5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it is…and why we aren’t </a:t>
            </a:r>
          </a:p>
          <a:p>
            <a:r>
              <a:rPr lang="en-US" sz="3200" dirty="0" smtClean="0"/>
              <a:t>starting at HTML 1.0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38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Browser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23397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Browsers had proprietary tags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marquee&gt;...&lt;/marquee&gt; </a:t>
            </a:r>
            <a:r>
              <a:rPr lang="en-US" sz="2200" dirty="0" smtClean="0"/>
              <a:t> (</a:t>
            </a:r>
            <a:r>
              <a:rPr lang="en-US" sz="2200" dirty="0"/>
              <a:t>scrolling text)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blink&gt;...&lt;/blink&gt; </a:t>
            </a:r>
            <a:r>
              <a:rPr lang="en-US" sz="2200" dirty="0" smtClean="0"/>
              <a:t> (</a:t>
            </a:r>
            <a:r>
              <a:rPr lang="en-US" sz="2200" dirty="0"/>
              <a:t>blinking text)</a:t>
            </a:r>
            <a:r>
              <a:rPr lang="en-US" sz="2200" dirty="0" smtClean="0"/>
              <a:t>.</a:t>
            </a:r>
          </a:p>
          <a:p>
            <a:pPr lvl="1" indent="0">
              <a:buNone/>
            </a:pPr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</a:t>
            </a:r>
            <a:r>
              <a:rPr lang="en-US" sz="2400" dirty="0"/>
              <a:t>tags that went against the spirit of the original tenets of HTML were added, e.g. &lt;font</a:t>
            </a:r>
            <a:r>
              <a:rPr lang="en-US" sz="2400" dirty="0" smtClean="0"/>
              <a:t>&gt;, &lt;</a:t>
            </a:r>
            <a:r>
              <a:rPr lang="en-US" sz="2400" dirty="0"/>
              <a:t>center</a:t>
            </a:r>
            <a:r>
              <a:rPr lang="en-US" sz="2400" dirty="0" smtClean="0"/>
              <a:t>&gt;, and &lt;</a:t>
            </a:r>
            <a:r>
              <a:rPr lang="en-US" sz="2400" dirty="0" err="1" smtClean="0"/>
              <a:t>bgcolor</a:t>
            </a:r>
            <a:r>
              <a:rPr lang="en-US" sz="2400" dirty="0" smtClean="0"/>
              <a:t>&gt; </a:t>
            </a:r>
          </a:p>
          <a:p>
            <a:endParaRPr lang="en-US" sz="8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Origination of  “Best viewed on” messages.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31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653"/>
            <a:ext cx="8229600" cy="325186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No one “runs” the Internet or the Web,  some groups do take proactive roles: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Internet Engineering Task Force (IETF)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World Wide Web Consortium (W3C)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The Web Accessibility Initiative (WAI)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3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 dirty="0" smtClean="0"/>
              <a:t>Browsers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7501"/>
              </p:ext>
            </p:extLst>
          </p:nvPr>
        </p:nvGraphicFramePr>
        <p:xfrm>
          <a:off x="584420" y="1401903"/>
          <a:ext cx="8000780" cy="334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390"/>
                <a:gridCol w="4000390"/>
              </a:tblGrid>
              <a:tr h="1814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1990 – 1994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was simple, content was primarily</a:t>
                      </a:r>
                      <a:r>
                        <a:rPr lang="en-US" sz="1800" baseline="0" dirty="0" smtClean="0"/>
                        <a:t> text-based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Mosaic</a:t>
                      </a:r>
                      <a:r>
                        <a:rPr lang="en-US" sz="1800" baseline="0" dirty="0" smtClean="0"/>
                        <a:t> enters the scene with images and … BOOM!!!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 – 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Cross-browser</a:t>
                      </a:r>
                      <a:r>
                        <a:rPr lang="en-US" sz="1800" baseline="0" dirty="0" smtClean="0"/>
                        <a:t> compatibility falls apart</a:t>
                      </a:r>
                      <a:endParaRPr lang="en-US" sz="1800" dirty="0"/>
                    </a:p>
                  </a:txBody>
                  <a:tcPr/>
                </a:tc>
              </a:tr>
              <a:tr h="5444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2000 – 2005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Browsers move toward separating</a:t>
                      </a:r>
                      <a:r>
                        <a:rPr lang="en-US" sz="1800" baseline="0" dirty="0" smtClean="0"/>
                        <a:t> content from style.</a:t>
                      </a:r>
                      <a:endParaRPr lang="en-US" sz="1800" dirty="0"/>
                    </a:p>
                  </a:txBody>
                  <a:tcPr/>
                </a:tc>
              </a:tr>
              <a:tr h="6704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2005 – 2008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Using HTML files in coordination</a:t>
                      </a:r>
                      <a:r>
                        <a:rPr lang="en-US" sz="1800" baseline="0" dirty="0" smtClean="0"/>
                        <a:t> with CSS becomes new standard.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58880"/>
            <a:ext cx="8432800" cy="701843"/>
          </a:xfrm>
        </p:spPr>
        <p:txBody>
          <a:bodyPr/>
          <a:lstStyle/>
          <a:p>
            <a:r>
              <a:rPr lang="en-US" dirty="0" smtClean="0"/>
              <a:t>Evolution of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95064"/>
              </p:ext>
            </p:extLst>
          </p:nvPr>
        </p:nvGraphicFramePr>
        <p:xfrm>
          <a:off x="325120" y="1200965"/>
          <a:ext cx="8483600" cy="364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80"/>
                <a:gridCol w="7352720"/>
              </a:tblGrid>
              <a:tr h="19336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1.0  - Developed by Tim Berners-Lee to link document</a:t>
                      </a:r>
                      <a:endParaRPr lang="en-US" sz="1800" dirty="0"/>
                    </a:p>
                  </a:txBody>
                  <a:tcPr/>
                </a:tc>
              </a:tr>
              <a:tr h="5801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HTML 2.0 </a:t>
                      </a:r>
                      <a:r>
                        <a:rPr lang="en-US" sz="1800" baseline="0" dirty="0" smtClean="0"/>
                        <a:t> - Developed by Internet Engineering  Task Force RFC to include stylized text and tables</a:t>
                      </a:r>
                      <a:endParaRPr lang="en-US" sz="1800" dirty="0" smtClean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1</a:t>
                      </a:r>
                      <a:endParaRPr lang="en-US" sz="14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Developed by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sz="1800" baseline="0" dirty="0" smtClean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and included browser specific  features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</a:t>
                      </a:r>
                      <a:r>
                        <a:rPr lang="en-US" sz="1800" baseline="0" dirty="0" smtClean="0"/>
                        <a:t> 4.0 – A move back to normalizing the pages across platforms. </a:t>
                      </a:r>
                      <a:endParaRPr lang="en-US" sz="1800" dirty="0"/>
                    </a:p>
                  </a:txBody>
                  <a:tcPr/>
                </a:tc>
              </a:tr>
              <a:tr h="276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2</a:t>
                      </a:r>
                      <a:endParaRPr lang="en-US" sz="1400" dirty="0"/>
                    </a:p>
                  </a:txBody>
                  <a:tcPr/>
                </a:tc>
              </a:tr>
              <a:tr h="331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4.01 – Introduced</a:t>
                      </a:r>
                      <a:r>
                        <a:rPr lang="en-US" sz="1800" baseline="0" dirty="0" smtClean="0"/>
                        <a:t> different document types</a:t>
                      </a:r>
                      <a:endParaRPr lang="en-US" sz="1800" dirty="0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HTML 5  - Back to HTML </a:t>
                      </a:r>
                      <a:r>
                        <a:rPr lang="en-US" sz="1800" baseline="0" dirty="0" smtClean="0"/>
                        <a:t> plus multimedia and semantic tags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69827" y="1731602"/>
            <a:ext cx="3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1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53425"/>
            <a:ext cx="8188957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 smtClean="0"/>
              <a:t>HTML5 is a cooperation between W3C and the Web Hypertext Application Technology Working Group(WHATWG)</a:t>
            </a:r>
          </a:p>
          <a:p>
            <a:pPr marL="457200" indent="-457200">
              <a:spcBef>
                <a:spcPts val="1728"/>
              </a:spcBef>
              <a:buFont typeface="Arial"/>
              <a:buChar char="•"/>
            </a:pPr>
            <a:r>
              <a:rPr lang="en-US" sz="2200" dirty="0" smtClean="0"/>
              <a:t>Established Guidelines</a:t>
            </a:r>
            <a:endParaRPr lang="en-US" sz="2200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New features should be based on HTML, CSS, the DOM, </a:t>
            </a:r>
          </a:p>
          <a:p>
            <a:pPr lvl="1" indent="0">
              <a:buNone/>
            </a:pPr>
            <a:r>
              <a:rPr lang="en-US" dirty="0"/>
              <a:t>	 </a:t>
            </a:r>
            <a:r>
              <a:rPr lang="en-US" dirty="0" smtClean="0"/>
              <a:t>   and JavaScript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Reduce the need for external plugins (e.g. Flash) 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More markup to replace scripting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HTML5 should be device independent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82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93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Browsers translate HTML documents into viewable webpages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HTML was intended to facilitate content types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When designers want to do something new they write non-standard code to force browsers to do it</a:t>
            </a:r>
          </a:p>
          <a:p>
            <a:pPr marL="457200" indent="-457200">
              <a:spcBef>
                <a:spcPts val="1776"/>
              </a:spcBef>
              <a:buFont typeface="Arial"/>
              <a:buChar char="•"/>
            </a:pPr>
            <a:r>
              <a:rPr lang="en-US" sz="2400" dirty="0" smtClean="0"/>
              <a:t>New standards are written to handle new requirements and browsers adopt the new standards</a:t>
            </a:r>
          </a:p>
        </p:txBody>
      </p:sp>
    </p:spTree>
    <p:extLst>
      <p:ext uri="{BB962C8B-B14F-4D97-AF65-F5344CB8AC3E}">
        <p14:creationId xmlns:p14="http://schemas.microsoft.com/office/powerpoint/2010/main" val="10139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HTML?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536"/>
            <a:ext cx="8229600" cy="342555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400" dirty="0" smtClean="0"/>
              <a:t>HTML stands for </a:t>
            </a:r>
            <a:r>
              <a:rPr lang="en-US" sz="3400" dirty="0" smtClean="0">
                <a:solidFill>
                  <a:srgbClr val="FF6600"/>
                </a:solidFill>
              </a:rPr>
              <a:t>Hypertext Markup Language</a:t>
            </a:r>
            <a:endParaRPr lang="en-US" sz="3400" dirty="0" smtClean="0"/>
          </a:p>
          <a:p>
            <a:endParaRPr lang="en-US" sz="3400" dirty="0" smtClean="0"/>
          </a:p>
          <a:p>
            <a:pPr marL="457200" indent="-457200">
              <a:buFont typeface="Arial"/>
              <a:buChar char="•"/>
            </a:pPr>
            <a:r>
              <a:rPr lang="en-US" sz="3400" dirty="0" smtClean="0"/>
              <a:t>Markup languages are not the same as programming languages, they use </a:t>
            </a:r>
            <a:r>
              <a:rPr lang="en-US" sz="3400" b="1" i="1" dirty="0" smtClean="0">
                <a:solidFill>
                  <a:srgbClr val="FF6600"/>
                </a:solidFill>
              </a:rPr>
              <a:t>tags</a:t>
            </a:r>
            <a:r>
              <a:rPr lang="en-US" sz="3400" dirty="0" smtClean="0">
                <a:solidFill>
                  <a:srgbClr val="FF6600"/>
                </a:solidFill>
              </a:rPr>
              <a:t> </a:t>
            </a:r>
            <a:r>
              <a:rPr lang="en-US" sz="3400" dirty="0" smtClean="0"/>
              <a:t>to annotate documents.</a:t>
            </a:r>
          </a:p>
          <a:p>
            <a:pPr marL="457200" indent="-457200">
              <a:buFont typeface="Arial"/>
              <a:buChar char="•"/>
            </a:pPr>
            <a:endParaRPr lang="en-US" sz="3400" dirty="0" smtClean="0"/>
          </a:p>
          <a:p>
            <a:pPr marL="457200" indent="-457200">
              <a:buFont typeface="Arial"/>
              <a:buChar char="•"/>
            </a:pPr>
            <a:r>
              <a:rPr lang="en-US" sz="3400" dirty="0" smtClean="0"/>
              <a:t>In HTML the tags indicate where headings, images, lists, links, line breaks, and other components should go.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162803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When your computer opens a .html file, it knows to open it in an Internet browser (Chrome, Firefox, Safari, etc.)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browser can read this file and know how to display it on the screen.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Screen readers and other assistive devices can also utilize the HTML tags to present the information is special ways.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78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281"/>
            <a:ext cx="8229600" cy="2702991"/>
          </a:xfrm>
        </p:spPr>
        <p:txBody>
          <a:bodyPr>
            <a:no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dirty="0" smtClean="0"/>
              <a:t>HTML is similar to English, so you can </a:t>
            </a:r>
          </a:p>
          <a:p>
            <a:pPr algn="ctr"/>
            <a:r>
              <a:rPr lang="en-US" dirty="0" smtClean="0"/>
              <a:t>understand it even if you don’t know </a:t>
            </a:r>
          </a:p>
          <a:p>
            <a:pPr algn="ctr"/>
            <a:r>
              <a:rPr lang="en-US" dirty="0" smtClean="0"/>
              <a:t>much about it.  (</a:t>
            </a:r>
            <a:r>
              <a:rPr lang="en-US" dirty="0" smtClean="0">
                <a:solidFill>
                  <a:srgbClr val="FF6600"/>
                </a:solidFill>
              </a:rPr>
              <a:t>sample.htm</a:t>
            </a:r>
            <a:r>
              <a:rPr lang="en-US" dirty="0" smtClean="0"/>
              <a:t>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“Learning”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2"/>
            <a:ext cx="8229600" cy="335528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 the beginning you worry about </a:t>
            </a:r>
            <a:r>
              <a:rPr lang="en-US" sz="2400" b="0" i="1" dirty="0" smtClean="0">
                <a:solidFill>
                  <a:srgbClr val="FF8000"/>
                </a:solidFill>
              </a:rPr>
              <a:t>syntax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What tags are there?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Did I remember to “end” my tag?</a:t>
            </a:r>
          </a:p>
          <a:p>
            <a:endParaRPr lang="en-US" sz="8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Later, you will worry about </a:t>
            </a:r>
            <a:r>
              <a:rPr lang="en-US" sz="2400" b="0" i="1" dirty="0" smtClean="0">
                <a:solidFill>
                  <a:srgbClr val="FF8000"/>
                </a:solidFill>
              </a:rPr>
              <a:t>semantics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 smtClean="0">
                <a:solidFill>
                  <a:srgbClr val="FFFFFF"/>
                </a:solidFill>
              </a:rPr>
              <a:t>Is there a tag that better conveys the meaning I am trying to get across?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 smtClean="0">
                <a:solidFill>
                  <a:srgbClr val="FFFFFF"/>
                </a:solidFill>
              </a:rPr>
              <a:t>If someone is searching my page can they find what they need and access it easily?</a:t>
            </a:r>
            <a:endParaRPr lang="en-US" sz="22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1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2" y="709103"/>
            <a:ext cx="1294111" cy="200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750742"/>
            <a:ext cx="6705600" cy="316669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HTML (1) was created in 1990 as a way to electronically connect documents via hyperlinks (hence a “web” of connections)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62" y="709103"/>
            <a:ext cx="1294111" cy="200171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smtClean="0"/>
              <a:t>Early Years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920" y="1750742"/>
            <a:ext cx="6705600" cy="316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mtClean="0"/>
              <a:t>HTML (1) was created in 1990 as a way to electronically connect documents via hyperlinks (hence a “web” of connections)</a:t>
            </a:r>
          </a:p>
          <a:p>
            <a:endParaRPr lang="en-US" dirty="0" smtClean="0"/>
          </a:p>
        </p:txBody>
      </p:sp>
      <p:sp>
        <p:nvSpPr>
          <p:cNvPr id="7" name="Oval Callout 6"/>
          <p:cNvSpPr/>
          <p:nvPr/>
        </p:nvSpPr>
        <p:spPr>
          <a:xfrm>
            <a:off x="1011232" y="1383634"/>
            <a:ext cx="7026081" cy="2421215"/>
          </a:xfrm>
          <a:prstGeom prst="wedgeEllipse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>
                <a:solidFill>
                  <a:srgbClr val="FF8000"/>
                </a:solidFill>
                <a:latin typeface="Times New Roman"/>
              </a:rPr>
              <a:t>It is required that HTML be a common language between all platforms. This implies no device-specific markup, or anything which requires control over fonts or colors, for example.</a:t>
            </a:r>
          </a:p>
        </p:txBody>
      </p:sp>
    </p:spTree>
    <p:extLst>
      <p:ext uri="{BB962C8B-B14F-4D97-AF65-F5344CB8AC3E}">
        <p14:creationId xmlns:p14="http://schemas.microsoft.com/office/powerpoint/2010/main" val="3180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95354"/>
            <a:ext cx="8229600" cy="105802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 1993, Mosaic emerged as the first graphical browser.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0" y="1953140"/>
            <a:ext cx="8229600" cy="13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WWW proliferates at a 341,634% annual growth rate of service traffic</a:t>
            </a:r>
          </a:p>
          <a:p>
            <a:r>
              <a:rPr lang="en-US" sz="2200" dirty="0" smtClean="0">
                <a:solidFill>
                  <a:prstClr val="white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>
                <a:solidFill>
                  <a:prstClr val="white"/>
                </a:solidFill>
              </a:rPr>
              <a:t>Mosiac</a:t>
            </a:r>
            <a:r>
              <a:rPr lang="en-US" sz="2400" dirty="0" smtClean="0">
                <a:solidFill>
                  <a:prstClr val="white"/>
                </a:solidFill>
              </a:rPr>
              <a:t> had challengers though in the form of Netscape (1994),  Internet Explorer (1995) and others.  </a:t>
            </a:r>
          </a:p>
        </p:txBody>
      </p:sp>
    </p:spTree>
    <p:extLst>
      <p:ext uri="{BB962C8B-B14F-4D97-AF65-F5344CB8AC3E}">
        <p14:creationId xmlns:p14="http://schemas.microsoft.com/office/powerpoint/2010/main" val="117154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9710"/>
            <a:ext cx="91440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ea typeface="+mj-ea"/>
                <a:cs typeface="Georgia"/>
              </a:defRPr>
            </a:lvl1pPr>
          </a:lstStyle>
          <a:p>
            <a:r>
              <a:rPr lang="en-US" smtClean="0"/>
              <a:t>Mosaic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0" y="1195354"/>
            <a:ext cx="8229600" cy="105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400" smtClean="0"/>
              <a:t>In 1993, Mosaic emerged as the first graphical browser.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000" y="1953140"/>
            <a:ext cx="8229600" cy="1333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prstClr val="white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WWW proliferates at a 341,634% annual growth rate of service traffic</a:t>
            </a:r>
          </a:p>
          <a:p>
            <a:r>
              <a:rPr lang="en-US" sz="2200" dirty="0" smtClean="0">
                <a:solidFill>
                  <a:prstClr val="white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>
                <a:solidFill>
                  <a:prstClr val="white"/>
                </a:solidFill>
              </a:rPr>
              <a:t>Mosiac</a:t>
            </a:r>
            <a:r>
              <a:rPr lang="en-US" sz="2400" dirty="0" smtClean="0">
                <a:solidFill>
                  <a:prstClr val="white"/>
                </a:solidFill>
              </a:rPr>
              <a:t> had challengers though in the form of Netscape (1994),  Internet Explorer (1995) and others. 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308758" y="762001"/>
            <a:ext cx="6129002" cy="302943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8000"/>
                </a:solidFill>
                <a:latin typeface="Times New Roman"/>
              </a:rPr>
              <a:t>“Images caused a lot of angst among the early web community because we just went and decided this was a cool thing and decided to put them in.…….. We’re humans. That’s more interesting to look at than a page of text. – Jon </a:t>
            </a:r>
            <a:r>
              <a:rPr lang="en-US" sz="2200" dirty="0" err="1">
                <a:solidFill>
                  <a:srgbClr val="FF8000"/>
                </a:solidFill>
                <a:latin typeface="Times New Roman"/>
              </a:rPr>
              <a:t>Mittelhauser</a:t>
            </a:r>
            <a:r>
              <a:rPr lang="en-US" sz="2200" dirty="0">
                <a:solidFill>
                  <a:srgbClr val="FF8000"/>
                </a:solidFill>
                <a:latin typeface="Times New Roman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5404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843</Words>
  <Application>Microsoft Macintosh PowerPoint</Application>
  <PresentationFormat>On-screen Show (16:9)</PresentationFormat>
  <Paragraphs>106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041415 Powerpoint A</vt:lpstr>
      <vt:lpstr>HTML5</vt:lpstr>
      <vt:lpstr>What is HTML?  </vt:lpstr>
      <vt:lpstr>.html files</vt:lpstr>
      <vt:lpstr>HTML Files</vt:lpstr>
      <vt:lpstr>“Learning” HTML</vt:lpstr>
      <vt:lpstr>Early Years</vt:lpstr>
      <vt:lpstr>PowerPoint Presentation</vt:lpstr>
      <vt:lpstr>Mosaic</vt:lpstr>
      <vt:lpstr>PowerPoint Presentation</vt:lpstr>
      <vt:lpstr>The Browser Wars</vt:lpstr>
      <vt:lpstr>Web Standards</vt:lpstr>
      <vt:lpstr>Evolution of Browsers</vt:lpstr>
      <vt:lpstr>Evolution of HTML</vt:lpstr>
      <vt:lpstr>Where we are now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School of Michigan</dc:creator>
  <cp:lastModifiedBy>DEIL Edit C</cp:lastModifiedBy>
  <cp:revision>15</cp:revision>
  <dcterms:created xsi:type="dcterms:W3CDTF">2015-06-26T14:47:15Z</dcterms:created>
  <dcterms:modified xsi:type="dcterms:W3CDTF">2015-10-01T21:05:46Z</dcterms:modified>
</cp:coreProperties>
</file>