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3" r:id="rId15"/>
    <p:sldId id="264" r:id="rId16"/>
    <p:sldId id="270" r:id="rId17"/>
    <p:sldId id="274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3" d="100"/>
          <a:sy n="203" d="100"/>
        </p:scale>
        <p:origin x="-1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1" y="1163055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67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53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6325"/>
            <a:ext cx="91440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743"/>
            <a:ext cx="8229600" cy="27029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47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50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770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1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8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7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9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500049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50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6644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91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169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 descr="introhtml_SC_topbar.png"/>
          <p:cNvPicPr>
            <a:picLocks noChangeAspect="1"/>
          </p:cNvPicPr>
          <p:nvPr userDrawn="1"/>
        </p:nvPicPr>
        <p:blipFill rotWithShape="1"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12096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 userDrawn="1"/>
        </p:nvSpPr>
        <p:spPr>
          <a:xfrm>
            <a:off x="647092" y="30332"/>
            <a:ext cx="2176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How It Works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193037" y="-17228"/>
            <a:ext cx="1620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0236" y="-6048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01.03</a:t>
            </a:r>
            <a:endParaRPr lang="en-US" b="0" i="0" dirty="0">
              <a:solidFill>
                <a:srgbClr val="F8C01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Neue Bold Condensed"/>
              <a:cs typeface="Helvetica Neue Bold Condensed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420429" y="112468"/>
            <a:ext cx="1203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HTML</a:t>
            </a:r>
            <a:endParaRPr lang="en-US" sz="1100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8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Request/Response 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Or, what happens when you type something into the address 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04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676"/>
            <a:ext cx="8229600" cy="3647349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/>
              <a:t>URLs can specify a specific document 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 smtClean="0"/>
              <a:t>http://</a:t>
            </a:r>
            <a:r>
              <a:rPr lang="en-US" sz="2600" dirty="0" err="1" smtClean="0"/>
              <a:t>www.intro-webdesign.com</a:t>
            </a:r>
            <a:r>
              <a:rPr lang="en-US" sz="2600" dirty="0" smtClean="0"/>
              <a:t>/</a:t>
            </a:r>
            <a:r>
              <a:rPr lang="en-US" sz="2600" dirty="0" err="1" smtClean="0">
                <a:solidFill>
                  <a:srgbClr val="FF6600"/>
                </a:solidFill>
              </a:rPr>
              <a:t>contact.html</a:t>
            </a:r>
            <a:endParaRPr lang="en-US" sz="2600" dirty="0" smtClean="0">
              <a:solidFill>
                <a:srgbClr val="FF6600"/>
              </a:solidFill>
            </a:endParaRP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http://</a:t>
            </a:r>
            <a:r>
              <a:rPr lang="en-US" sz="2600" dirty="0" err="1"/>
              <a:t>www.intro</a:t>
            </a:r>
            <a:r>
              <a:rPr lang="en-US" sz="2600" dirty="0" err="1" smtClean="0"/>
              <a:t>-webdesign.com</a:t>
            </a:r>
            <a:r>
              <a:rPr lang="en-US" sz="2600" dirty="0" smtClean="0"/>
              <a:t>/</a:t>
            </a:r>
            <a:r>
              <a:rPr lang="en-US" sz="2600" dirty="0" smtClean="0">
                <a:solidFill>
                  <a:srgbClr val="FF6600"/>
                </a:solidFill>
              </a:rPr>
              <a:t>Ashtabula/harbor.html</a:t>
            </a:r>
          </a:p>
          <a:p>
            <a:pPr marL="457200" indent="-457200">
              <a:spcBef>
                <a:spcPts val="1944"/>
              </a:spcBef>
              <a:buFont typeface="Arial"/>
              <a:buChar char="•"/>
            </a:pPr>
            <a:r>
              <a:rPr lang="en-US" sz="3300" dirty="0" smtClean="0"/>
              <a:t>If no document is specified, the default document is returned. 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Convention is </a:t>
            </a:r>
            <a:r>
              <a:rPr lang="en-US" sz="2400" b="0" i="1" dirty="0" err="1" smtClean="0">
                <a:solidFill>
                  <a:srgbClr val="FF6600"/>
                </a:solidFill>
              </a:rPr>
              <a:t>index.html</a:t>
            </a:r>
            <a:endParaRPr lang="en-US" sz="2400" b="0" i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16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8100"/>
            <a:ext cx="8229600" cy="3076552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Once the IP address is determined, the browser creates an HTTP request.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Lots of hidden information in this request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header, cookies, form data, </a:t>
            </a:r>
            <a:r>
              <a:rPr lang="en-US" sz="2400" dirty="0" err="1" smtClean="0"/>
              <a:t>etc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7884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54"/>
            <a:ext cx="8229600" cy="2702991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The server returns files, not “web pages”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It is up to the browser to decide what to do with those files</a:t>
            </a:r>
          </a:p>
          <a:p>
            <a:pPr lvl="1" indent="0">
              <a:buNone/>
            </a:pP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If the server can’t fulfill the request it will send back files with error codes: 404, 500, etc.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0957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" y="107351"/>
            <a:ext cx="9144000" cy="844881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/>
            </a:r>
            <a:br>
              <a:rPr lang="en-US" sz="2000" dirty="0" smtClean="0">
                <a:latin typeface="Gill Sans"/>
                <a:cs typeface="Gill Sans"/>
              </a:rPr>
            </a:br>
            <a:r>
              <a:rPr lang="en-US" sz="1400" b="1" dirty="0" smtClean="0">
                <a:latin typeface="Gill Sans"/>
                <a:cs typeface="Gill Sans"/>
              </a:rPr>
              <a:t>What happens when you type  </a:t>
            </a:r>
            <a:br>
              <a:rPr lang="en-US" sz="1400" b="1" dirty="0" smtClean="0">
                <a:latin typeface="Gill Sans"/>
                <a:cs typeface="Gill Sans"/>
              </a:rPr>
            </a:br>
            <a:r>
              <a:rPr lang="en-US" sz="1400" b="1" dirty="0" smtClean="0">
                <a:latin typeface="Gill Sans"/>
                <a:cs typeface="Gill Sans"/>
              </a:rPr>
              <a:t>“http://</a:t>
            </a:r>
            <a:r>
              <a:rPr lang="en-US" sz="1400" b="1" dirty="0" err="1" smtClean="0">
                <a:latin typeface="Gill Sans"/>
                <a:cs typeface="Gill Sans"/>
              </a:rPr>
              <a:t>si.umich.edu</a:t>
            </a:r>
            <a:r>
              <a:rPr lang="en-US" sz="1400" b="1" dirty="0" smtClean="0">
                <a:latin typeface="Gill Sans"/>
                <a:cs typeface="Gill Sans"/>
              </a:rPr>
              <a:t>/”  </a:t>
            </a:r>
            <a:br>
              <a:rPr lang="en-US" sz="1400" b="1" dirty="0" smtClean="0">
                <a:latin typeface="Gill Sans"/>
                <a:cs typeface="Gill Sans"/>
              </a:rPr>
            </a:br>
            <a:r>
              <a:rPr lang="en-US" sz="1400" b="1" dirty="0" smtClean="0">
                <a:latin typeface="Gill Sans"/>
                <a:cs typeface="Gill Sans"/>
              </a:rPr>
              <a:t>into the address bar.</a:t>
            </a:r>
            <a:br>
              <a:rPr lang="en-US" sz="1400" b="1" dirty="0" smtClean="0">
                <a:latin typeface="Gill Sans"/>
                <a:cs typeface="Gill Sans"/>
              </a:rPr>
            </a:br>
            <a:endParaRPr lang="en-US" sz="1400" b="1" dirty="0">
              <a:latin typeface="Gill Sans"/>
              <a:cs typeface="Gill San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4558" y="981403"/>
            <a:ext cx="8673701" cy="4010725"/>
            <a:chOff x="184552" y="1297633"/>
            <a:chExt cx="8673701" cy="4010725"/>
          </a:xfrm>
        </p:grpSpPr>
        <p:sp>
          <p:nvSpPr>
            <p:cNvPr id="18" name="TextBox 17"/>
            <p:cNvSpPr txBox="1"/>
            <p:nvPr/>
          </p:nvSpPr>
          <p:spPr>
            <a:xfrm>
              <a:off x="184555" y="1733870"/>
              <a:ext cx="49530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  <a:latin typeface="Gill Sans"/>
                  <a:cs typeface="Gill Sans"/>
                </a:rPr>
                <a:t>2.  The DNS returns the IP address</a:t>
              </a:r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:54.88.175.189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0860" y="2553971"/>
              <a:ext cx="417739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  <a:latin typeface="Gill Sans"/>
                  <a:cs typeface="Gill Sans"/>
                </a:rPr>
                <a:t>3. The browser sends an HTTP request to the server located at that address.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12308" y="3184699"/>
              <a:ext cx="414594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  <a:latin typeface="Gill Sans"/>
                  <a:cs typeface="Gill Sans"/>
                </a:rPr>
                <a:t>4. The server finds the requested </a:t>
              </a:r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file and </a:t>
              </a:r>
              <a:r>
                <a:rPr lang="en-US" dirty="0">
                  <a:solidFill>
                    <a:srgbClr val="FFFFFF"/>
                  </a:solidFill>
                  <a:latin typeface="Gill Sans"/>
                  <a:cs typeface="Gill Sans"/>
                </a:rPr>
                <a:t>sends it back as a response.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12309" y="3831030"/>
              <a:ext cx="4145944" cy="1477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Gill Sans"/>
                  <a:cs typeface="Gill Sans"/>
                </a:rPr>
                <a:t>5. The browser takes the response and renders the HTML code as a nice graphical presentation, often repeating steps 3 – </a:t>
              </a:r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4 </a:t>
              </a:r>
              <a:r>
                <a:rPr lang="en-US" dirty="0">
                  <a:solidFill>
                    <a:schemeClr val="bg1"/>
                  </a:solidFill>
                  <a:latin typeface="Gill Sans"/>
                  <a:cs typeface="Gill Sans"/>
                </a:rPr>
                <a:t>as needed to request images and other supporting files.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527" y="2417191"/>
              <a:ext cx="3797905" cy="2222296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4552" y="1379183"/>
              <a:ext cx="48187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  <a:latin typeface="Gill Sans"/>
                  <a:cs typeface="Gill Sans"/>
                </a:rPr>
                <a:t>1. The browser look up the domain in the DNS</a:t>
              </a:r>
            </a:p>
          </p:txBody>
        </p:sp>
        <p:cxnSp>
          <p:nvCxnSpPr>
            <p:cNvPr id="26" name="Straight Arrow Connector 25"/>
            <p:cNvCxnSpPr>
              <a:stCxn id="23" idx="1"/>
            </p:cNvCxnSpPr>
            <p:nvPr/>
          </p:nvCxnSpPr>
          <p:spPr>
            <a:xfrm flipH="1" flipV="1">
              <a:off x="4245433" y="4177282"/>
              <a:ext cx="466876" cy="3924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loud 26"/>
            <p:cNvSpPr/>
            <p:nvPr/>
          </p:nvSpPr>
          <p:spPr>
            <a:xfrm>
              <a:off x="5003296" y="1297633"/>
              <a:ext cx="3854953" cy="1254219"/>
            </a:xfrm>
            <a:prstGeom prst="cloud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Gill Sans"/>
                  <a:cs typeface="Gill Sans"/>
                </a:rPr>
                <a:t>The Request/Response Cycle is initiated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199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9204"/>
            <a:ext cx="8229600" cy="270299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Live Example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A new protocol IP Version 6 (Ipv6) will increase the number of  combinations to 2</a:t>
            </a:r>
            <a:r>
              <a:rPr lang="en-US" baseline="30000" dirty="0"/>
              <a:t>128</a:t>
            </a:r>
            <a:r>
              <a:rPr lang="en-US" dirty="0"/>
              <a:t>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High-level domain name examples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59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474406"/>
              </p:ext>
            </p:extLst>
          </p:nvPr>
        </p:nvGraphicFramePr>
        <p:xfrm>
          <a:off x="253999" y="681791"/>
          <a:ext cx="8552952" cy="40724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0984"/>
                <a:gridCol w="2850984"/>
                <a:gridCol w="2850984"/>
              </a:tblGrid>
              <a:tr h="5817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Original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Country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Generic</a:t>
                      </a:r>
                      <a:endParaRPr lang="en-US" sz="2400" dirty="0"/>
                    </a:p>
                  </a:txBody>
                  <a:tcPr/>
                </a:tc>
              </a:tr>
              <a:tr h="5817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.org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.au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r>
                        <a:rPr lang="en-US" sz="2400" dirty="0" err="1" smtClean="0"/>
                        <a:t>airforce</a:t>
                      </a:r>
                      <a:endParaRPr lang="en-US" sz="2400" dirty="0"/>
                    </a:p>
                  </a:txBody>
                  <a:tcPr/>
                </a:tc>
              </a:tr>
              <a:tr h="581775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.net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r>
                        <a:rPr lang="en-US" sz="2400" dirty="0" err="1" smtClean="0"/>
                        <a:t>br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.biz</a:t>
                      </a:r>
                      <a:endParaRPr lang="en-US" sz="2400" dirty="0"/>
                    </a:p>
                  </a:txBody>
                  <a:tcPr/>
                </a:tc>
              </a:tr>
              <a:tr h="5817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r>
                        <a:rPr lang="en-US" sz="2400" dirty="0" err="1" smtClean="0"/>
                        <a:t>int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.de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.community</a:t>
                      </a:r>
                      <a:endParaRPr lang="en-US" sz="2400" dirty="0"/>
                    </a:p>
                  </a:txBody>
                  <a:tcPr/>
                </a:tc>
              </a:tr>
              <a:tr h="5817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r>
                        <a:rPr lang="en-US" sz="2400" dirty="0" err="1" smtClean="0"/>
                        <a:t>edu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r>
                        <a:rPr lang="en-US" sz="2400" dirty="0" err="1" smtClean="0"/>
                        <a:t>ie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.jobs</a:t>
                      </a:r>
                      <a:endParaRPr lang="en-US" sz="2400" dirty="0"/>
                    </a:p>
                  </a:txBody>
                  <a:tcPr/>
                </a:tc>
              </a:tr>
              <a:tr h="5817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r>
                        <a:rPr lang="en-US" sz="2400" dirty="0" err="1" smtClean="0"/>
                        <a:t>gov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r>
                        <a:rPr lang="en-US" sz="2400" dirty="0" err="1" smtClean="0"/>
                        <a:t>uk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.travel</a:t>
                      </a:r>
                      <a:endParaRPr lang="en-US" sz="2400" dirty="0"/>
                    </a:p>
                  </a:txBody>
                  <a:tcPr/>
                </a:tc>
              </a:tr>
              <a:tr h="5817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r>
                        <a:rPr lang="en-US" sz="2400" dirty="0" err="1" smtClean="0"/>
                        <a:t>arpa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.us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.wiki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389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4558"/>
            <a:ext cx="8229600" cy="3614063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 smtClean="0"/>
              <a:t>A URL has three parts.</a:t>
            </a:r>
            <a:endParaRPr lang="en-US" dirty="0"/>
          </a:p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 smtClean="0"/>
              <a:t>Request/Response cycle typically requires multiple rounds of communication between the client and server.  </a:t>
            </a:r>
          </a:p>
        </p:txBody>
      </p:sp>
    </p:spTree>
    <p:extLst>
      <p:ext uri="{BB962C8B-B14F-4D97-AF65-F5344CB8AC3E}">
        <p14:creationId xmlns:p14="http://schemas.microsoft.com/office/powerpoint/2010/main" val="3181861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2015-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</a:t>
            </a:r>
            <a:r>
              <a:rPr lang="en-US" sz="2000" dirty="0" smtClean="0"/>
              <a:t>Attribution-</a:t>
            </a:r>
            <a:r>
              <a:rPr lang="en-US" sz="2000" dirty="0" err="1" smtClean="0"/>
              <a:t>NonCommercial</a:t>
            </a:r>
            <a:r>
              <a:rPr lang="en-US" sz="2000" dirty="0" smtClean="0"/>
              <a:t>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0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4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9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All Work?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When you type an address into the URL bar, what happens?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b="0" dirty="0"/>
              <a:t> </a:t>
            </a:r>
            <a:r>
              <a:rPr lang="en-US" b="0" i="1" dirty="0" smtClean="0">
                <a:solidFill>
                  <a:srgbClr val="FF6600"/>
                </a:solidFill>
              </a:rPr>
              <a:t>Warning</a:t>
            </a:r>
            <a:r>
              <a:rPr lang="en-US" dirty="0" smtClean="0"/>
              <a:t>: This lecture is heavy on the acronyms.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00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7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0" y="526570"/>
            <a:ext cx="9144000" cy="7018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3500" b="1" i="0" kern="120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ea typeface="+mj-ea"/>
                <a:cs typeface="Georgia"/>
              </a:defRPr>
            </a:lvl1pPr>
          </a:lstStyle>
          <a:p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74" name="Content Placeholder 2"/>
          <p:cNvSpPr txBox="1">
            <a:spLocks/>
          </p:cNvSpPr>
          <p:nvPr/>
        </p:nvSpPr>
        <p:spPr>
          <a:xfrm>
            <a:off x="254000" y="1601198"/>
            <a:ext cx="2577812" cy="1417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US" sz="2400" smtClean="0"/>
              <a:t>The Internet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smtClean="0"/>
              <a:t>LAN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smtClean="0"/>
              <a:t>WAN </a:t>
            </a:r>
            <a:endParaRPr lang="en-US" sz="2400" dirty="0" smtClean="0"/>
          </a:p>
        </p:txBody>
      </p:sp>
      <p:grpSp>
        <p:nvGrpSpPr>
          <p:cNvPr id="75" name="Group 74"/>
          <p:cNvGrpSpPr/>
          <p:nvPr/>
        </p:nvGrpSpPr>
        <p:grpSpPr>
          <a:xfrm>
            <a:off x="2831812" y="1418807"/>
            <a:ext cx="5424155" cy="3479847"/>
            <a:chOff x="3479956" y="1284111"/>
            <a:chExt cx="5424155" cy="3479847"/>
          </a:xfrm>
        </p:grpSpPr>
        <p:sp>
          <p:nvSpPr>
            <p:cNvPr id="76" name="Rounded Rectangle 75"/>
            <p:cNvSpPr/>
            <p:nvPr/>
          </p:nvSpPr>
          <p:spPr>
            <a:xfrm>
              <a:off x="3479956" y="1284111"/>
              <a:ext cx="5424155" cy="3479847"/>
            </a:xfrm>
            <a:prstGeom prst="roundRect">
              <a:avLst>
                <a:gd name="adj" fmla="val 1636"/>
              </a:avLst>
            </a:prstGeom>
            <a:solidFill>
              <a:srgbClr val="F7F7F7"/>
            </a:solidFill>
            <a:ln w="317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Gill Sans SemiBold"/>
                  <a:cs typeface="Gill Sans SemiBold"/>
                </a:rPr>
                <a:t>z</a:t>
              </a:r>
              <a:endParaRPr lang="en-US" sz="1200" b="1" dirty="0">
                <a:solidFill>
                  <a:schemeClr val="bg1"/>
                </a:solidFill>
                <a:latin typeface="Gill Sans SemiBold"/>
                <a:cs typeface="Gill Sans SemiBold"/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880556" y="2986401"/>
              <a:ext cx="1554785" cy="1601260"/>
              <a:chOff x="6253234" y="1788012"/>
              <a:chExt cx="1973009" cy="2031985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6418986" y="1971749"/>
                <a:ext cx="1562543" cy="1562543"/>
              </a:xfrm>
              <a:prstGeom prst="ellipse">
                <a:avLst/>
              </a:prstGeom>
              <a:noFill/>
              <a:ln w="38100">
                <a:solidFill>
                  <a:srgbClr val="22DCD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6" name="Picture 125" descr="server3d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53234" y="2409611"/>
                <a:ext cx="331503" cy="651556"/>
              </a:xfrm>
              <a:prstGeom prst="rect">
                <a:avLst/>
              </a:prstGeom>
            </p:spPr>
          </p:pic>
          <p:sp>
            <p:nvSpPr>
              <p:cNvPr id="127" name="Content Placeholder 2"/>
              <p:cNvSpPr txBox="1">
                <a:spLocks/>
              </p:cNvSpPr>
              <p:nvPr/>
            </p:nvSpPr>
            <p:spPr>
              <a:xfrm>
                <a:off x="6347236" y="2519101"/>
                <a:ext cx="1171432" cy="4023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3200" b="1" i="0" kern="1200">
                    <a:solidFill>
                      <a:schemeClr val="bg1"/>
                    </a:solidFill>
                    <a:latin typeface="Gill Sans SemiBold"/>
                    <a:ea typeface="+mn-ea"/>
                    <a:cs typeface="Lucida Grande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b="1" i="0" kern="1200">
                    <a:solidFill>
                      <a:schemeClr val="bg1"/>
                    </a:solidFill>
                    <a:latin typeface="Gill Sans SemiBold"/>
                    <a:ea typeface="+mn-ea"/>
                    <a:cs typeface="Lucida Grande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b="0" i="1" kern="1200">
                    <a:solidFill>
                      <a:schemeClr val="bg1"/>
                    </a:solidFill>
                    <a:latin typeface="Gill Sans SemiBold"/>
                    <a:ea typeface="+mn-ea"/>
                    <a:cs typeface="Lucida Grande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b="0" i="1" kern="1200">
                    <a:solidFill>
                      <a:schemeClr val="bg1"/>
                    </a:solidFill>
                    <a:latin typeface="Gill Sans SemiBold"/>
                    <a:ea typeface="+mn-ea"/>
                    <a:cs typeface="Lucida Grande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200" b="0" i="1" kern="1200">
                    <a:solidFill>
                      <a:schemeClr val="bg1"/>
                    </a:solidFill>
                    <a:latin typeface="Gill Sans SemiBold"/>
                    <a:ea typeface="+mn-ea"/>
                    <a:cs typeface="Lucida Grande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 indent="0" algn="ctr">
                  <a:buNone/>
                </a:pPr>
                <a:endParaRPr lang="en-US" sz="2400" dirty="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6928162" y="1788012"/>
                <a:ext cx="508967" cy="541214"/>
                <a:chOff x="7491276" y="1697747"/>
                <a:chExt cx="508967" cy="541214"/>
              </a:xfrm>
            </p:grpSpPr>
            <p:sp>
              <p:nvSpPr>
                <p:cNvPr id="135" name="Rectangle 134"/>
                <p:cNvSpPr/>
                <p:nvPr/>
              </p:nvSpPr>
              <p:spPr>
                <a:xfrm>
                  <a:off x="7518668" y="1712845"/>
                  <a:ext cx="462861" cy="296929"/>
                </a:xfrm>
                <a:prstGeom prst="rect">
                  <a:avLst/>
                </a:prstGeom>
                <a:solidFill>
                  <a:srgbClr val="22DCD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6" name="Picture 135" descr="thilakarathna-Computer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91276" y="1697747"/>
                  <a:ext cx="508967" cy="541214"/>
                </a:xfrm>
                <a:prstGeom prst="rect">
                  <a:avLst/>
                </a:prstGeom>
              </p:spPr>
            </p:pic>
          </p:grpSp>
          <p:grpSp>
            <p:nvGrpSpPr>
              <p:cNvPr id="129" name="Group 128"/>
              <p:cNvGrpSpPr/>
              <p:nvPr/>
            </p:nvGrpSpPr>
            <p:grpSpPr>
              <a:xfrm>
                <a:off x="6942325" y="3278783"/>
                <a:ext cx="508967" cy="541214"/>
                <a:chOff x="7491276" y="1697747"/>
                <a:chExt cx="508967" cy="541214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7518668" y="1712845"/>
                  <a:ext cx="462861" cy="296929"/>
                </a:xfrm>
                <a:prstGeom prst="rect">
                  <a:avLst/>
                </a:prstGeom>
                <a:solidFill>
                  <a:srgbClr val="22DCD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4" name="Picture 133" descr="thilakarathna-Computer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91276" y="1697747"/>
                  <a:ext cx="508967" cy="541214"/>
                </a:xfrm>
                <a:prstGeom prst="rect">
                  <a:avLst/>
                </a:prstGeom>
              </p:spPr>
            </p:pic>
          </p:grpSp>
          <p:grpSp>
            <p:nvGrpSpPr>
              <p:cNvPr id="130" name="Group 129"/>
              <p:cNvGrpSpPr/>
              <p:nvPr/>
            </p:nvGrpSpPr>
            <p:grpSpPr>
              <a:xfrm>
                <a:off x="7717276" y="2528870"/>
                <a:ext cx="508967" cy="541214"/>
                <a:chOff x="7491276" y="1697747"/>
                <a:chExt cx="508967" cy="541214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7518668" y="1712845"/>
                  <a:ext cx="462861" cy="296929"/>
                </a:xfrm>
                <a:prstGeom prst="rect">
                  <a:avLst/>
                </a:prstGeom>
                <a:solidFill>
                  <a:srgbClr val="22DCD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2" name="Picture 131" descr="thilakarathna-Computer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91276" y="1697747"/>
                  <a:ext cx="508967" cy="54121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8" name="Group 77"/>
            <p:cNvGrpSpPr/>
            <p:nvPr/>
          </p:nvGrpSpPr>
          <p:grpSpPr>
            <a:xfrm>
              <a:off x="5450387" y="1480277"/>
              <a:ext cx="3044042" cy="3032169"/>
              <a:chOff x="3442091" y="1901048"/>
              <a:chExt cx="3044042" cy="3032169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597769" y="2344615"/>
                <a:ext cx="184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989022" y="2354640"/>
                <a:ext cx="1858680" cy="1858680"/>
              </a:xfrm>
              <a:prstGeom prst="ellipse">
                <a:avLst/>
              </a:prstGeom>
              <a:noFill/>
              <a:ln w="38100">
                <a:solidFill>
                  <a:srgbClr val="22DCD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3889917" y="2511570"/>
                <a:ext cx="495268" cy="794636"/>
              </a:xfrm>
              <a:prstGeom prst="roundRect">
                <a:avLst>
                  <a:gd name="adj" fmla="val 1636"/>
                </a:avLst>
              </a:prstGeom>
              <a:solidFill>
                <a:srgbClr val="F7F7F7"/>
              </a:solidFill>
              <a:ln w="317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solidFill>
                    <a:schemeClr val="bg1"/>
                  </a:solidFill>
                  <a:latin typeface="Gill Sans SemiBold"/>
                  <a:cs typeface="Gill Sans SemiBold"/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5253373" y="2301450"/>
                <a:ext cx="607938" cy="695239"/>
              </a:xfrm>
              <a:prstGeom prst="roundRect">
                <a:avLst>
                  <a:gd name="adj" fmla="val 1636"/>
                </a:avLst>
              </a:prstGeom>
              <a:solidFill>
                <a:srgbClr val="F7F7F7"/>
              </a:solidFill>
              <a:ln w="317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solidFill>
                    <a:schemeClr val="bg1"/>
                  </a:solidFill>
                  <a:latin typeface="Gill Sans SemiBold"/>
                  <a:cs typeface="Gill Sans SemiBold"/>
                </a:endParaRPr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3442091" y="2267389"/>
                <a:ext cx="1263139" cy="1300896"/>
                <a:chOff x="6253234" y="1788012"/>
                <a:chExt cx="1973009" cy="2031985"/>
              </a:xfrm>
            </p:grpSpPr>
            <p:sp>
              <p:nvSpPr>
                <p:cNvPr id="113" name="Oval 112"/>
                <p:cNvSpPr/>
                <p:nvPr/>
              </p:nvSpPr>
              <p:spPr>
                <a:xfrm>
                  <a:off x="6418986" y="1971749"/>
                  <a:ext cx="1562543" cy="1562543"/>
                </a:xfrm>
                <a:prstGeom prst="ellipse">
                  <a:avLst/>
                </a:prstGeom>
                <a:noFill/>
                <a:ln w="38100">
                  <a:solidFill>
                    <a:srgbClr val="22DCD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14" name="Picture 113" descr="server3d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53234" y="2409611"/>
                  <a:ext cx="331503" cy="651556"/>
                </a:xfrm>
                <a:prstGeom prst="rect">
                  <a:avLst/>
                </a:prstGeom>
              </p:spPr>
            </p:pic>
            <p:sp>
              <p:nvSpPr>
                <p:cNvPr id="115" name="Content Placeholder 2"/>
                <p:cNvSpPr txBox="1">
                  <a:spLocks/>
                </p:cNvSpPr>
                <p:nvPr/>
              </p:nvSpPr>
              <p:spPr>
                <a:xfrm>
                  <a:off x="6347236" y="2519101"/>
                  <a:ext cx="1171432" cy="40238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55000" lnSpcReduction="20000"/>
                </a:bodyPr>
                <a:lstStyle>
                  <a:lvl1pPr marL="0" indent="0" algn="l" defTabSz="457200" rtl="0" eaLnBrk="1" latinLnBrk="0" hangingPunct="1">
                    <a:spcBef>
                      <a:spcPct val="20000"/>
                    </a:spcBef>
                    <a:buFont typeface="Arial"/>
                    <a:buNone/>
                    <a:defRPr sz="3200" b="1" i="0" kern="1200">
                      <a:solidFill>
                        <a:schemeClr val="bg1"/>
                      </a:solidFill>
                      <a:latin typeface="Gill Sans SemiBold"/>
                      <a:ea typeface="+mn-ea"/>
                      <a:cs typeface="Lucida Grande"/>
                    </a:defRPr>
                  </a:lvl1pPr>
                  <a:lvl2pPr marL="742950" indent="-285750" algn="l" defTabSz="457200" rtl="0" eaLnBrk="1" latinLnBrk="0" hangingPunct="1">
                    <a:spcBef>
                      <a:spcPct val="20000"/>
                    </a:spcBef>
                    <a:buFont typeface="Arial"/>
                    <a:buChar char="–"/>
                    <a:defRPr sz="2000" b="1" i="0" kern="1200">
                      <a:solidFill>
                        <a:schemeClr val="bg1"/>
                      </a:solidFill>
                      <a:latin typeface="Gill Sans SemiBold"/>
                      <a:ea typeface="+mn-ea"/>
                      <a:cs typeface="Lucida Grande"/>
                    </a:defRPr>
                  </a:lvl2pPr>
                  <a:lvl3pPr marL="1143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1800" b="0" i="1" kern="1200">
                      <a:solidFill>
                        <a:schemeClr val="bg1"/>
                      </a:solidFill>
                      <a:latin typeface="Gill Sans SemiBold"/>
                      <a:ea typeface="+mn-ea"/>
                      <a:cs typeface="Lucida Grande"/>
                    </a:defRPr>
                  </a:lvl3pPr>
                  <a:lvl4pPr marL="1600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–"/>
                    <a:defRPr sz="1500" b="0" i="1" kern="1200">
                      <a:solidFill>
                        <a:schemeClr val="bg1"/>
                      </a:solidFill>
                      <a:latin typeface="Gill Sans SemiBold"/>
                      <a:ea typeface="+mn-ea"/>
                      <a:cs typeface="Lucida Grande"/>
                    </a:defRPr>
                  </a:lvl4pPr>
                  <a:lvl5pPr marL="20574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»"/>
                    <a:defRPr sz="1200" b="0" i="1" kern="1200">
                      <a:solidFill>
                        <a:schemeClr val="bg1"/>
                      </a:solidFill>
                      <a:latin typeface="Gill Sans SemiBold"/>
                      <a:ea typeface="+mn-ea"/>
                      <a:cs typeface="Lucida Grande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1" indent="0" algn="ctr">
                    <a:buNone/>
                  </a:pPr>
                  <a:endParaRPr lang="en-US" sz="2400" dirty="0" smtClean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16" name="Group 115"/>
                <p:cNvGrpSpPr/>
                <p:nvPr/>
              </p:nvGrpSpPr>
              <p:grpSpPr>
                <a:xfrm>
                  <a:off x="6928162" y="1788012"/>
                  <a:ext cx="508967" cy="541214"/>
                  <a:chOff x="7491276" y="1697747"/>
                  <a:chExt cx="508967" cy="541214"/>
                </a:xfrm>
              </p:grpSpPr>
              <p:sp>
                <p:nvSpPr>
                  <p:cNvPr id="123" name="Rectangle 122"/>
                  <p:cNvSpPr/>
                  <p:nvPr/>
                </p:nvSpPr>
                <p:spPr>
                  <a:xfrm>
                    <a:off x="7518668" y="1712845"/>
                    <a:ext cx="462861" cy="296929"/>
                  </a:xfrm>
                  <a:prstGeom prst="rect">
                    <a:avLst/>
                  </a:prstGeom>
                  <a:solidFill>
                    <a:srgbClr val="22DCD7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24" name="Picture 123" descr="thilakarathna-Computer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91276" y="1697747"/>
                    <a:ext cx="508967" cy="54121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7" name="Group 116"/>
                <p:cNvGrpSpPr/>
                <p:nvPr/>
              </p:nvGrpSpPr>
              <p:grpSpPr>
                <a:xfrm>
                  <a:off x="6942325" y="3278783"/>
                  <a:ext cx="508967" cy="541214"/>
                  <a:chOff x="7491276" y="1697747"/>
                  <a:chExt cx="508967" cy="541214"/>
                </a:xfrm>
              </p:grpSpPr>
              <p:sp>
                <p:nvSpPr>
                  <p:cNvPr id="121" name="Rectangle 120"/>
                  <p:cNvSpPr/>
                  <p:nvPr/>
                </p:nvSpPr>
                <p:spPr>
                  <a:xfrm>
                    <a:off x="7518668" y="1712845"/>
                    <a:ext cx="462861" cy="296929"/>
                  </a:xfrm>
                  <a:prstGeom prst="rect">
                    <a:avLst/>
                  </a:prstGeom>
                  <a:solidFill>
                    <a:srgbClr val="22DCD7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22" name="Picture 121" descr="thilakarathna-Computer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91276" y="1697747"/>
                    <a:ext cx="508967" cy="54121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8" name="Group 117"/>
                <p:cNvGrpSpPr/>
                <p:nvPr/>
              </p:nvGrpSpPr>
              <p:grpSpPr>
                <a:xfrm>
                  <a:off x="7717276" y="2528870"/>
                  <a:ext cx="508967" cy="541214"/>
                  <a:chOff x="7491276" y="1697747"/>
                  <a:chExt cx="508967" cy="541214"/>
                </a:xfrm>
              </p:grpSpPr>
              <p:sp>
                <p:nvSpPr>
                  <p:cNvPr id="119" name="Rectangle 118"/>
                  <p:cNvSpPr/>
                  <p:nvPr/>
                </p:nvSpPr>
                <p:spPr>
                  <a:xfrm>
                    <a:off x="7518668" y="1712845"/>
                    <a:ext cx="462861" cy="296929"/>
                  </a:xfrm>
                  <a:prstGeom prst="rect">
                    <a:avLst/>
                  </a:prstGeom>
                  <a:solidFill>
                    <a:srgbClr val="22DCD7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20" name="Picture 119" descr="thilakarathna-Computer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91276" y="1697747"/>
                    <a:ext cx="508967" cy="541214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86" name="Group 85"/>
              <p:cNvGrpSpPr/>
              <p:nvPr/>
            </p:nvGrpSpPr>
            <p:grpSpPr>
              <a:xfrm>
                <a:off x="5222994" y="1901048"/>
                <a:ext cx="1263139" cy="1300896"/>
                <a:chOff x="6253234" y="1788012"/>
                <a:chExt cx="1973009" cy="2031985"/>
              </a:xfrm>
            </p:grpSpPr>
            <p:sp>
              <p:nvSpPr>
                <p:cNvPr id="101" name="Oval 100"/>
                <p:cNvSpPr/>
                <p:nvPr/>
              </p:nvSpPr>
              <p:spPr>
                <a:xfrm>
                  <a:off x="6418986" y="1971749"/>
                  <a:ext cx="1562543" cy="1562543"/>
                </a:xfrm>
                <a:prstGeom prst="ellipse">
                  <a:avLst/>
                </a:prstGeom>
                <a:noFill/>
                <a:ln w="38100">
                  <a:solidFill>
                    <a:srgbClr val="22DCD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2" name="Picture 101" descr="server3d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53234" y="2409611"/>
                  <a:ext cx="331503" cy="651556"/>
                </a:xfrm>
                <a:prstGeom prst="rect">
                  <a:avLst/>
                </a:prstGeom>
              </p:spPr>
            </p:pic>
            <p:sp>
              <p:nvSpPr>
                <p:cNvPr id="103" name="Content Placeholder 2"/>
                <p:cNvSpPr txBox="1">
                  <a:spLocks/>
                </p:cNvSpPr>
                <p:nvPr/>
              </p:nvSpPr>
              <p:spPr>
                <a:xfrm>
                  <a:off x="6347236" y="2519101"/>
                  <a:ext cx="1171432" cy="40238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55000" lnSpcReduction="20000"/>
                </a:bodyPr>
                <a:lstStyle>
                  <a:lvl1pPr marL="0" indent="0" algn="l" defTabSz="457200" rtl="0" eaLnBrk="1" latinLnBrk="0" hangingPunct="1">
                    <a:spcBef>
                      <a:spcPct val="20000"/>
                    </a:spcBef>
                    <a:buFont typeface="Arial"/>
                    <a:buNone/>
                    <a:defRPr sz="3200" b="1" i="0" kern="1200">
                      <a:solidFill>
                        <a:schemeClr val="bg1"/>
                      </a:solidFill>
                      <a:latin typeface="Gill Sans SemiBold"/>
                      <a:ea typeface="+mn-ea"/>
                      <a:cs typeface="Lucida Grande"/>
                    </a:defRPr>
                  </a:lvl1pPr>
                  <a:lvl2pPr marL="742950" indent="-285750" algn="l" defTabSz="457200" rtl="0" eaLnBrk="1" latinLnBrk="0" hangingPunct="1">
                    <a:spcBef>
                      <a:spcPct val="20000"/>
                    </a:spcBef>
                    <a:buFont typeface="Arial"/>
                    <a:buChar char="–"/>
                    <a:defRPr sz="2000" b="1" i="0" kern="1200">
                      <a:solidFill>
                        <a:schemeClr val="bg1"/>
                      </a:solidFill>
                      <a:latin typeface="Gill Sans SemiBold"/>
                      <a:ea typeface="+mn-ea"/>
                      <a:cs typeface="Lucida Grande"/>
                    </a:defRPr>
                  </a:lvl2pPr>
                  <a:lvl3pPr marL="1143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1800" b="0" i="1" kern="1200">
                      <a:solidFill>
                        <a:schemeClr val="bg1"/>
                      </a:solidFill>
                      <a:latin typeface="Gill Sans SemiBold"/>
                      <a:ea typeface="+mn-ea"/>
                      <a:cs typeface="Lucida Grande"/>
                    </a:defRPr>
                  </a:lvl3pPr>
                  <a:lvl4pPr marL="1600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–"/>
                    <a:defRPr sz="1500" b="0" i="1" kern="1200">
                      <a:solidFill>
                        <a:schemeClr val="bg1"/>
                      </a:solidFill>
                      <a:latin typeface="Gill Sans SemiBold"/>
                      <a:ea typeface="+mn-ea"/>
                      <a:cs typeface="Lucida Grande"/>
                    </a:defRPr>
                  </a:lvl4pPr>
                  <a:lvl5pPr marL="20574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»"/>
                    <a:defRPr sz="1200" b="0" i="1" kern="1200">
                      <a:solidFill>
                        <a:schemeClr val="bg1"/>
                      </a:solidFill>
                      <a:latin typeface="Gill Sans SemiBold"/>
                      <a:ea typeface="+mn-ea"/>
                      <a:cs typeface="Lucida Grande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1" indent="0" algn="ctr">
                    <a:buNone/>
                  </a:pPr>
                  <a:endParaRPr lang="en-US" sz="2400" dirty="0" smtClean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04" name="Group 103"/>
                <p:cNvGrpSpPr/>
                <p:nvPr/>
              </p:nvGrpSpPr>
              <p:grpSpPr>
                <a:xfrm>
                  <a:off x="6928162" y="1788012"/>
                  <a:ext cx="508967" cy="541214"/>
                  <a:chOff x="7491276" y="1697747"/>
                  <a:chExt cx="508967" cy="541214"/>
                </a:xfrm>
              </p:grpSpPr>
              <p:sp>
                <p:nvSpPr>
                  <p:cNvPr id="111" name="Rectangle 110"/>
                  <p:cNvSpPr/>
                  <p:nvPr/>
                </p:nvSpPr>
                <p:spPr>
                  <a:xfrm>
                    <a:off x="7518668" y="1712845"/>
                    <a:ext cx="462861" cy="296929"/>
                  </a:xfrm>
                  <a:prstGeom prst="rect">
                    <a:avLst/>
                  </a:prstGeom>
                  <a:solidFill>
                    <a:srgbClr val="22DCD7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12" name="Picture 111" descr="thilakarathna-Computer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91276" y="1697747"/>
                    <a:ext cx="508967" cy="54121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6942325" y="3278783"/>
                  <a:ext cx="508967" cy="541214"/>
                  <a:chOff x="7491276" y="1697747"/>
                  <a:chExt cx="508967" cy="541214"/>
                </a:xfrm>
              </p:grpSpPr>
              <p:sp>
                <p:nvSpPr>
                  <p:cNvPr id="109" name="Rectangle 108"/>
                  <p:cNvSpPr/>
                  <p:nvPr/>
                </p:nvSpPr>
                <p:spPr>
                  <a:xfrm>
                    <a:off x="7518668" y="1712845"/>
                    <a:ext cx="462861" cy="296929"/>
                  </a:xfrm>
                  <a:prstGeom prst="rect">
                    <a:avLst/>
                  </a:prstGeom>
                  <a:solidFill>
                    <a:srgbClr val="22DCD7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10" name="Picture 109" descr="thilakarathna-Computer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91276" y="1697747"/>
                    <a:ext cx="508967" cy="54121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7717276" y="2528870"/>
                  <a:ext cx="508967" cy="541214"/>
                  <a:chOff x="7491276" y="1697747"/>
                  <a:chExt cx="508967" cy="541214"/>
                </a:xfrm>
              </p:grpSpPr>
              <p:sp>
                <p:nvSpPr>
                  <p:cNvPr id="107" name="Rectangle 106"/>
                  <p:cNvSpPr/>
                  <p:nvPr/>
                </p:nvSpPr>
                <p:spPr>
                  <a:xfrm>
                    <a:off x="7518668" y="1712845"/>
                    <a:ext cx="462861" cy="296929"/>
                  </a:xfrm>
                  <a:prstGeom prst="rect">
                    <a:avLst/>
                  </a:prstGeom>
                  <a:solidFill>
                    <a:srgbClr val="22DCD7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8" name="Picture 107" descr="thilakarathna-Computer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91276" y="1697747"/>
                    <a:ext cx="508967" cy="541214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87" name="Rounded Rectangle 86"/>
              <p:cNvSpPr/>
              <p:nvPr/>
            </p:nvSpPr>
            <p:spPr>
              <a:xfrm rot="19993173">
                <a:off x="5042561" y="3958600"/>
                <a:ext cx="839416" cy="430081"/>
              </a:xfrm>
              <a:prstGeom prst="roundRect">
                <a:avLst>
                  <a:gd name="adj" fmla="val 1636"/>
                </a:avLst>
              </a:prstGeom>
              <a:solidFill>
                <a:srgbClr val="F7F7F7"/>
              </a:solidFill>
              <a:ln w="317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solidFill>
                    <a:schemeClr val="bg1"/>
                  </a:solidFill>
                  <a:latin typeface="Gill Sans SemiBold"/>
                  <a:cs typeface="Gill Sans SemiBold"/>
                </a:endParaRPr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4973059" y="3632321"/>
                <a:ext cx="1263139" cy="1300896"/>
                <a:chOff x="6253234" y="1788012"/>
                <a:chExt cx="1973009" cy="2031985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6418986" y="1971749"/>
                  <a:ext cx="1562543" cy="1562543"/>
                </a:xfrm>
                <a:prstGeom prst="ellipse">
                  <a:avLst/>
                </a:prstGeom>
                <a:noFill/>
                <a:ln w="38100">
                  <a:solidFill>
                    <a:srgbClr val="22DCD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Content Placeholder 2"/>
                <p:cNvSpPr txBox="1">
                  <a:spLocks/>
                </p:cNvSpPr>
                <p:nvPr/>
              </p:nvSpPr>
              <p:spPr>
                <a:xfrm>
                  <a:off x="6347236" y="2519101"/>
                  <a:ext cx="1171432" cy="40238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55000" lnSpcReduction="20000"/>
                </a:bodyPr>
                <a:lstStyle>
                  <a:lvl1pPr marL="0" indent="0" algn="l" defTabSz="457200" rtl="0" eaLnBrk="1" latinLnBrk="0" hangingPunct="1">
                    <a:spcBef>
                      <a:spcPct val="20000"/>
                    </a:spcBef>
                    <a:buFont typeface="Arial"/>
                    <a:buNone/>
                    <a:defRPr sz="3200" b="1" i="0" kern="1200">
                      <a:solidFill>
                        <a:schemeClr val="bg1"/>
                      </a:solidFill>
                      <a:latin typeface="Gill Sans SemiBold"/>
                      <a:ea typeface="+mn-ea"/>
                      <a:cs typeface="Lucida Grande"/>
                    </a:defRPr>
                  </a:lvl1pPr>
                  <a:lvl2pPr marL="742950" indent="-285750" algn="l" defTabSz="457200" rtl="0" eaLnBrk="1" latinLnBrk="0" hangingPunct="1">
                    <a:spcBef>
                      <a:spcPct val="20000"/>
                    </a:spcBef>
                    <a:buFont typeface="Arial"/>
                    <a:buChar char="–"/>
                    <a:defRPr sz="2000" b="1" i="0" kern="1200">
                      <a:solidFill>
                        <a:schemeClr val="bg1"/>
                      </a:solidFill>
                      <a:latin typeface="Gill Sans SemiBold"/>
                      <a:ea typeface="+mn-ea"/>
                      <a:cs typeface="Lucida Grande"/>
                    </a:defRPr>
                  </a:lvl2pPr>
                  <a:lvl3pPr marL="1143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1800" b="0" i="1" kern="1200">
                      <a:solidFill>
                        <a:schemeClr val="bg1"/>
                      </a:solidFill>
                      <a:latin typeface="Gill Sans SemiBold"/>
                      <a:ea typeface="+mn-ea"/>
                      <a:cs typeface="Lucida Grande"/>
                    </a:defRPr>
                  </a:lvl3pPr>
                  <a:lvl4pPr marL="1600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–"/>
                    <a:defRPr sz="1500" b="0" i="1" kern="1200">
                      <a:solidFill>
                        <a:schemeClr val="bg1"/>
                      </a:solidFill>
                      <a:latin typeface="Gill Sans SemiBold"/>
                      <a:ea typeface="+mn-ea"/>
                      <a:cs typeface="Lucida Grande"/>
                    </a:defRPr>
                  </a:lvl4pPr>
                  <a:lvl5pPr marL="20574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»"/>
                    <a:defRPr sz="1200" b="0" i="1" kern="1200">
                      <a:solidFill>
                        <a:schemeClr val="bg1"/>
                      </a:solidFill>
                      <a:latin typeface="Gill Sans SemiBold"/>
                      <a:ea typeface="+mn-ea"/>
                      <a:cs typeface="Lucida Grande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1" indent="0" algn="ctr">
                    <a:buNone/>
                  </a:pPr>
                  <a:endParaRPr lang="en-US" sz="2400" dirty="0" smtClean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91" name="Group 90"/>
                <p:cNvGrpSpPr/>
                <p:nvPr/>
              </p:nvGrpSpPr>
              <p:grpSpPr>
                <a:xfrm>
                  <a:off x="6928162" y="1788012"/>
                  <a:ext cx="508967" cy="541214"/>
                  <a:chOff x="7491276" y="1697747"/>
                  <a:chExt cx="508967" cy="541214"/>
                </a:xfrm>
              </p:grpSpPr>
              <p:sp>
                <p:nvSpPr>
                  <p:cNvPr id="99" name="Rectangle 98"/>
                  <p:cNvSpPr/>
                  <p:nvPr/>
                </p:nvSpPr>
                <p:spPr>
                  <a:xfrm>
                    <a:off x="7518668" y="1712845"/>
                    <a:ext cx="462861" cy="296929"/>
                  </a:xfrm>
                  <a:prstGeom prst="rect">
                    <a:avLst/>
                  </a:prstGeom>
                  <a:solidFill>
                    <a:srgbClr val="22DCD7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0" name="Picture 99" descr="thilakarathna-Computer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91276" y="1697747"/>
                    <a:ext cx="508967" cy="54121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2" name="Group 91"/>
                <p:cNvGrpSpPr/>
                <p:nvPr/>
              </p:nvGrpSpPr>
              <p:grpSpPr>
                <a:xfrm>
                  <a:off x="6942325" y="3278783"/>
                  <a:ext cx="508967" cy="541214"/>
                  <a:chOff x="7491276" y="1697747"/>
                  <a:chExt cx="508967" cy="541214"/>
                </a:xfrm>
              </p:grpSpPr>
              <p:sp>
                <p:nvSpPr>
                  <p:cNvPr id="97" name="Rectangle 96"/>
                  <p:cNvSpPr/>
                  <p:nvPr/>
                </p:nvSpPr>
                <p:spPr>
                  <a:xfrm>
                    <a:off x="7518668" y="1712845"/>
                    <a:ext cx="462861" cy="296929"/>
                  </a:xfrm>
                  <a:prstGeom prst="rect">
                    <a:avLst/>
                  </a:prstGeom>
                  <a:solidFill>
                    <a:srgbClr val="22DCD7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8" name="Picture 97" descr="thilakarathna-Computer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91276" y="1697747"/>
                    <a:ext cx="508967" cy="54121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3" name="Group 92"/>
                <p:cNvGrpSpPr/>
                <p:nvPr/>
              </p:nvGrpSpPr>
              <p:grpSpPr>
                <a:xfrm>
                  <a:off x="7717276" y="2528870"/>
                  <a:ext cx="508967" cy="541214"/>
                  <a:chOff x="7491276" y="1697747"/>
                  <a:chExt cx="508967" cy="541214"/>
                </a:xfrm>
              </p:grpSpPr>
              <p:sp>
                <p:nvSpPr>
                  <p:cNvPr id="95" name="Rectangle 94"/>
                  <p:cNvSpPr/>
                  <p:nvPr/>
                </p:nvSpPr>
                <p:spPr>
                  <a:xfrm>
                    <a:off x="7518668" y="1712845"/>
                    <a:ext cx="462861" cy="296929"/>
                  </a:xfrm>
                  <a:prstGeom prst="rect">
                    <a:avLst/>
                  </a:prstGeom>
                  <a:solidFill>
                    <a:srgbClr val="22DCD7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6" name="Picture 95" descr="thilakarathna-Computer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91276" y="1697747"/>
                    <a:ext cx="508967" cy="54121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4" name="Picture 93" descr="server3d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53234" y="2409611"/>
                  <a:ext cx="331503" cy="651556"/>
                </a:xfrm>
                <a:prstGeom prst="rect">
                  <a:avLst/>
                </a:prstGeom>
              </p:spPr>
            </p:pic>
          </p:grpSp>
        </p:grpSp>
        <p:sp>
          <p:nvSpPr>
            <p:cNvPr id="79" name="TextBox 78"/>
            <p:cNvSpPr txBox="1"/>
            <p:nvPr/>
          </p:nvSpPr>
          <p:spPr>
            <a:xfrm>
              <a:off x="4289153" y="3570217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SemiBold"/>
                  <a:cs typeface="Gill Sans SemiBold"/>
                </a:rPr>
                <a:t>LAN</a:t>
              </a:r>
              <a:endParaRPr lang="en-US" dirty="0">
                <a:latin typeface="Gill Sans SemiBold"/>
                <a:cs typeface="Gill Sans SemiBold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626044" y="2700769"/>
              <a:ext cx="769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SemiBold"/>
                  <a:cs typeface="Gill Sans SemiBold"/>
                </a:rPr>
                <a:t>WAN</a:t>
              </a:r>
              <a:endParaRPr lang="en-US" dirty="0">
                <a:latin typeface="Gill Sans SemiBold"/>
                <a:cs typeface="Gill Sans SemiBold"/>
              </a:endParaRPr>
            </a:p>
          </p:txBody>
        </p:sp>
      </p:grpSp>
      <p:sp>
        <p:nvSpPr>
          <p:cNvPr id="137" name="Title 1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42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4761"/>
            <a:ext cx="8229600" cy="319517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Servers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Machines that hold shared resources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Always connected to the network</a:t>
            </a:r>
          </a:p>
          <a:p>
            <a:pPr marL="1200150" lvl="1" indent="-457200">
              <a:buFont typeface="Arial"/>
              <a:buChar char="•"/>
            </a:pPr>
            <a:endParaRPr lang="en-US" sz="24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Clients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Machines for personal use (laptops, phones, etc.)</a:t>
            </a:r>
          </a:p>
        </p:txBody>
      </p:sp>
    </p:spTree>
    <p:extLst>
      <p:ext uri="{BB962C8B-B14F-4D97-AF65-F5344CB8AC3E}">
        <p14:creationId xmlns:p14="http://schemas.microsoft.com/office/powerpoint/2010/main" val="385519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Request/Response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743"/>
            <a:ext cx="8229600" cy="3215535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600" dirty="0" smtClean="0"/>
              <a:t>This is what happens when your computer (the client) </a:t>
            </a:r>
            <a:r>
              <a:rPr lang="en-US" sz="3600" dirty="0" smtClean="0">
                <a:solidFill>
                  <a:srgbClr val="FF6600"/>
                </a:solidFill>
              </a:rPr>
              <a:t>requests</a:t>
            </a:r>
            <a:r>
              <a:rPr lang="en-US" sz="3600" dirty="0" smtClean="0"/>
              <a:t> a page and a server </a:t>
            </a:r>
            <a:r>
              <a:rPr lang="en-US" sz="3600" dirty="0" smtClean="0">
                <a:solidFill>
                  <a:srgbClr val="FF6600"/>
                </a:solidFill>
              </a:rPr>
              <a:t>responds</a:t>
            </a:r>
            <a:r>
              <a:rPr lang="en-US" sz="3600" dirty="0" smtClean="0"/>
              <a:t> with the appropriate files.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41701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Resource Locator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4179"/>
            <a:ext cx="8229600" cy="3977338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URL – three parts: 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protocol – how to connect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domain – where to find the document you want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document – what specific file is needed*</a:t>
            </a:r>
          </a:p>
          <a:p>
            <a:pPr marL="1600200" lvl="2" indent="-457200"/>
            <a:r>
              <a:rPr lang="en-US" sz="2800" dirty="0" smtClean="0"/>
              <a:t>Most pages are made up of multiple files</a:t>
            </a:r>
          </a:p>
        </p:txBody>
      </p:sp>
    </p:spTree>
    <p:extLst>
      <p:ext uri="{BB962C8B-B14F-4D97-AF65-F5344CB8AC3E}">
        <p14:creationId xmlns:p14="http://schemas.microsoft.com/office/powerpoint/2010/main" val="3416297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1729"/>
            <a:ext cx="8229600" cy="3643203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HTTP – Hypertext Transfer Protocol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HTTPS – Secure Hypertext </a:t>
            </a:r>
          </a:p>
          <a:p>
            <a:r>
              <a:rPr lang="en-US" dirty="0"/>
              <a:t>	</a:t>
            </a:r>
            <a:r>
              <a:rPr lang="en-US" dirty="0" smtClean="0"/>
              <a:t>Transfer Protocol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FTP – File Transfer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83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Identifies the entity you want to connect to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umich.edu</a:t>
            </a:r>
            <a:r>
              <a:rPr lang="en-US" dirty="0" smtClean="0"/>
              <a:t>, </a:t>
            </a:r>
            <a:r>
              <a:rPr lang="en-US" dirty="0" err="1" smtClean="0"/>
              <a:t>google.com</a:t>
            </a:r>
            <a:r>
              <a:rPr lang="en-US" dirty="0" smtClean="0"/>
              <a:t>, </a:t>
            </a:r>
            <a:r>
              <a:rPr lang="en-US" dirty="0" err="1" smtClean="0"/>
              <a:t>wikipedia.org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Each has different top-level domain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smtClean="0"/>
              <a:t>Determined by Internet Corporation for Assigned Names and Numbers (ICAAN)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https://</a:t>
            </a:r>
            <a:r>
              <a:rPr lang="en-US" dirty="0" err="1"/>
              <a:t>www.icann.org</a:t>
            </a:r>
            <a:r>
              <a:rPr lang="en-US" dirty="0"/>
              <a:t>/resources/pages/tlds-2012-02-25-</a:t>
            </a:r>
            <a:r>
              <a:rPr lang="en-US" dirty="0" smtClean="0"/>
              <a:t>en</a:t>
            </a:r>
          </a:p>
        </p:txBody>
      </p:sp>
    </p:spTree>
    <p:extLst>
      <p:ext uri="{BB962C8B-B14F-4D97-AF65-F5344CB8AC3E}">
        <p14:creationId xmlns:p14="http://schemas.microsoft.com/office/powerpoint/2010/main" val="3547620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Addresses and </a:t>
            </a:r>
            <a:br>
              <a:rPr lang="en-US" dirty="0" smtClean="0"/>
            </a:br>
            <a:r>
              <a:rPr lang="en-US" dirty="0" smtClean="0"/>
              <a:t>the Domain Name Server (DNS)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1810"/>
            <a:ext cx="8229600" cy="2963466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Internet </a:t>
            </a:r>
            <a:r>
              <a:rPr lang="en-US" sz="2400" dirty="0"/>
              <a:t>Protocol Version 4 (Ipv4) </a:t>
            </a:r>
            <a:r>
              <a:rPr lang="en-US" sz="2400" dirty="0" smtClean="0"/>
              <a:t>uses number format of  </a:t>
            </a:r>
            <a:r>
              <a:rPr lang="en-US" sz="2400" dirty="0" err="1" smtClean="0"/>
              <a:t>xxx.xxx.xxx.xxx</a:t>
            </a:r>
            <a:r>
              <a:rPr lang="en-US" sz="2400" dirty="0" smtClean="0"/>
              <a:t> to identify each domain</a:t>
            </a:r>
            <a:endParaRPr lang="en-US" sz="2400" dirty="0"/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can </a:t>
            </a:r>
            <a:r>
              <a:rPr lang="en-US" sz="2400" dirty="0"/>
              <a:t>represent over 4 billion unique combinations (2</a:t>
            </a:r>
            <a:r>
              <a:rPr lang="en-US" sz="2400" baseline="30000" dirty="0"/>
              <a:t>32</a:t>
            </a:r>
            <a:r>
              <a:rPr lang="en-US" sz="2400" dirty="0"/>
              <a:t>)! </a:t>
            </a:r>
            <a:endParaRPr lang="en-US" sz="2400" dirty="0" smtClean="0"/>
          </a:p>
          <a:p>
            <a:pPr lvl="1" indent="0">
              <a:buNone/>
            </a:pPr>
            <a:endParaRPr lang="en-US" sz="2400" dirty="0" smtClean="0"/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DNS looks up the domain and returns the IP address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02480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041415 Powerpoint 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655</Words>
  <Application>Microsoft Macintosh PowerPoint</Application>
  <PresentationFormat>On-screen Show (16:9)</PresentationFormat>
  <Paragraphs>103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041415 Powerpoint A</vt:lpstr>
      <vt:lpstr>The Request/Response Cycle</vt:lpstr>
      <vt:lpstr>How Does This All Work? </vt:lpstr>
      <vt:lpstr>PowerPoint Presentation</vt:lpstr>
      <vt:lpstr>Client/Server Relationship</vt:lpstr>
      <vt:lpstr>Request/Response Cycle</vt:lpstr>
      <vt:lpstr>Uniform Resource Locator</vt:lpstr>
      <vt:lpstr>Protocols</vt:lpstr>
      <vt:lpstr>Domain Names</vt:lpstr>
      <vt:lpstr>IP Addresses and  the Domain Name Server (DNS)</vt:lpstr>
      <vt:lpstr>Document</vt:lpstr>
      <vt:lpstr>The Request</vt:lpstr>
      <vt:lpstr>The Response</vt:lpstr>
      <vt:lpstr> What happens when you type   “http://si.umich.edu/”   into the address bar. </vt:lpstr>
      <vt:lpstr>Additional Notes</vt:lpstr>
      <vt:lpstr>PowerPoint Presentation</vt:lpstr>
      <vt:lpstr>Review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Request/Response Cycle</dc:title>
  <dc:creator>School of Michigan</dc:creator>
  <cp:lastModifiedBy>DEIL Edit C</cp:lastModifiedBy>
  <cp:revision>16</cp:revision>
  <dcterms:created xsi:type="dcterms:W3CDTF">2015-06-26T14:51:37Z</dcterms:created>
  <dcterms:modified xsi:type="dcterms:W3CDTF">2015-10-01T20:30:19Z</dcterms:modified>
</cp:coreProperties>
</file>