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D2974-470D-124C-A9B2-F3ABA2732EF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9C1D9-45FF-3F48-91F1-81E8CEB0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5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9" y="1163054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5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324"/>
            <a:ext cx="91440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742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8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87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3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40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0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237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HTML5 Tags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and Syntax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02.02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Tags and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first big disappointment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1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335"/>
            <a:ext cx="8229600" cy="3694165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As you learn the tags, you learn their specific attributes.  Some apply to any tag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class – applies special properties to groups of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id – specifies a unique id to one element on the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style – specifies a certain visual style (avoid this one!!!)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err="1" smtClean="0"/>
              <a:t>accesskey</a:t>
            </a:r>
            <a:r>
              <a:rPr lang="en-US" sz="2200" dirty="0" smtClean="0"/>
              <a:t> – a shortcut key to activate an element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err="1" smtClean="0"/>
              <a:t>tabindex</a:t>
            </a:r>
            <a:r>
              <a:rPr lang="en-US" sz="2200" dirty="0" smtClean="0"/>
              <a:t> – the order elements will come into focus using the tab key.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32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Special Entities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880"/>
            <a:ext cx="8528056" cy="303774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Tags always start with a bracket (&lt;)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if you want the browser to display a bracket, not start a tag?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Special Entities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120146"/>
              </p:ext>
            </p:extLst>
          </p:nvPr>
        </p:nvGraphicFramePr>
        <p:xfrm>
          <a:off x="465063" y="1452977"/>
          <a:ext cx="8198224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09044"/>
                <a:gridCol w="39891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you want….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Then use…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</a:t>
                      </a:r>
                      <a:r>
                        <a:rPr lang="en-US" sz="2400" dirty="0" err="1" smtClean="0"/>
                        <a:t>lt</a:t>
                      </a:r>
                      <a:r>
                        <a:rPr lang="en-US" sz="2400" dirty="0" smtClean="0"/>
                        <a:t>;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</a:t>
                      </a:r>
                      <a:r>
                        <a:rPr lang="en-US" sz="2400" dirty="0" err="1" smtClean="0"/>
                        <a:t>gt</a:t>
                      </a:r>
                      <a:r>
                        <a:rPr lang="en-US" sz="2400" dirty="0" smtClean="0"/>
                        <a:t>;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&amp;copy;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blank</a:t>
                      </a:r>
                      <a:r>
                        <a:rPr lang="en-US" sz="2400" baseline="0" dirty="0" smtClean="0"/>
                        <a:t> space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</a:t>
                      </a:r>
                      <a:r>
                        <a:rPr lang="en-US" sz="2400" dirty="0" err="1" smtClean="0"/>
                        <a:t>nbsp</a:t>
                      </a:r>
                      <a:r>
                        <a:rPr lang="en-US" sz="2400" dirty="0" smtClean="0"/>
                        <a:t>;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&amp;cent;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&amp;amp;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9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475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do you know the difference between a tag and an attribute?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two symbols end a self-closing tag?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0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Attribution-</a:t>
            </a:r>
            <a:r>
              <a:rPr lang="en-US" sz="2000" dirty="0" err="1" smtClean="0"/>
              <a:t>NonCommercial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HTML tags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65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 can’t teach you all of the tags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 can’t teach you all of the tags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don’t want me to teach you all of the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2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some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51916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Tags have a beginning and an end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Some tags have </a:t>
            </a:r>
            <a:r>
              <a:rPr lang="en-US" sz="2400" b="0" i="1" dirty="0" smtClean="0">
                <a:solidFill>
                  <a:srgbClr val="FF6600"/>
                </a:solidFill>
              </a:rPr>
              <a:t>attributes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src</a:t>
            </a:r>
            <a:r>
              <a:rPr lang="en-US" sz="2400" dirty="0" smtClean="0"/>
              <a:t>, </a:t>
            </a:r>
            <a:r>
              <a:rPr lang="en-US" sz="2400" dirty="0" err="1" smtClean="0"/>
              <a:t>href</a:t>
            </a:r>
            <a:r>
              <a:rPr lang="en-US" sz="2400" dirty="0" smtClean="0"/>
              <a:t>, etc..)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351885" y="1843673"/>
            <a:ext cx="6201178" cy="2411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53814" y="1977105"/>
            <a:ext cx="3603134" cy="2253794"/>
            <a:chOff x="2619200" y="2451144"/>
            <a:chExt cx="3603134" cy="2253794"/>
          </a:xfrm>
          <a:solidFill>
            <a:schemeClr val="bg1"/>
          </a:solidFill>
        </p:grpSpPr>
        <p:sp>
          <p:nvSpPr>
            <p:cNvPr id="22" name="Rectangle 2"/>
            <p:cNvSpPr>
              <a:spLocks/>
            </p:cNvSpPr>
            <p:nvPr/>
          </p:nvSpPr>
          <p:spPr bwMode="auto">
            <a:xfrm>
              <a:off x="2814638" y="2451144"/>
              <a:ext cx="3033495" cy="3847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&lt;h1&gt;</a:t>
              </a:r>
              <a:r>
                <a:rPr lang="en-US" sz="2500" dirty="0">
                  <a:solidFill>
                    <a:srgbClr val="110823"/>
                  </a:solidFill>
                  <a:latin typeface="Times New Roman"/>
                  <a:ea typeface="ＭＳ Ｐゴシック" charset="0"/>
                </a:rPr>
                <a:t>Hello World</a:t>
              </a: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&lt;/h1&gt;</a:t>
              </a:r>
            </a:p>
          </p:txBody>
        </p:sp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2988584" y="3379975"/>
              <a:ext cx="2678906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</a:t>
              </a:r>
              <a:r>
                <a:rPr lang="en-US" sz="2500" dirty="0" err="1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img</a:t>
              </a:r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src</a:t>
              </a:r>
              <a:r>
                <a:rPr lang="en-US" sz="2500" dirty="0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=</a:t>
              </a:r>
              <a:r>
                <a:rPr 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‘’</a:t>
              </a:r>
              <a:r>
                <a:rPr lang="en-US" altLang="ja-JP" sz="2500" dirty="0" err="1">
                  <a:solidFill>
                    <a:srgbClr val="FF00FF"/>
                  </a:solidFill>
                  <a:latin typeface="Times New Roman"/>
                  <a:ea typeface="ＭＳ Ｐ明朝"/>
                  <a:cs typeface="Gill Sans" charset="0"/>
                </a:rPr>
                <a:t>x.gif</a:t>
              </a:r>
              <a:r>
                <a:rPr lang="ja-JP" alt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”</a:t>
              </a:r>
              <a:r>
                <a:rPr lang="en-US" altLang="ja-JP" sz="2500" dirty="0">
                  <a:solidFill>
                    <a:srgbClr val="FF7F00"/>
                  </a:solidFill>
                  <a:latin typeface="Times New Roman"/>
                  <a:ea typeface="ＭＳ Ｐ明朝"/>
                  <a:cs typeface="Gill Sans" charset="0"/>
                </a:rPr>
                <a:t> </a:t>
              </a:r>
              <a:r>
                <a:rPr lang="en-US" altLang="ja-JP" sz="2500" dirty="0">
                  <a:solidFill>
                    <a:srgbClr val="174576"/>
                  </a:solidFill>
                  <a:latin typeface="Times New Roman"/>
                  <a:ea typeface="ＭＳ Ｐ明朝"/>
                  <a:cs typeface="Gill Sans" charset="0"/>
                </a:rPr>
                <a:t>/&gt;</a:t>
              </a:r>
              <a:endParaRPr lang="en-US" sz="2500" dirty="0">
                <a:solidFill>
                  <a:srgbClr val="174576"/>
                </a:solidFill>
                <a:latin typeface="Times New Roman"/>
                <a:cs typeface="Gill Sans" charset="0"/>
              </a:endParaRPr>
            </a:p>
          </p:txBody>
        </p:sp>
        <p:sp>
          <p:nvSpPr>
            <p:cNvPr id="24" name="Rectangle 4"/>
            <p:cNvSpPr>
              <a:spLocks/>
            </p:cNvSpPr>
            <p:nvPr/>
          </p:nvSpPr>
          <p:spPr bwMode="auto">
            <a:xfrm>
              <a:off x="2619200" y="2800135"/>
              <a:ext cx="1029907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Start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5" name="Rectangle 5"/>
            <p:cNvSpPr>
              <a:spLocks/>
            </p:cNvSpPr>
            <p:nvPr/>
          </p:nvSpPr>
          <p:spPr bwMode="auto">
            <a:xfrm>
              <a:off x="4920051" y="2805088"/>
              <a:ext cx="130228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Closing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6" name="Rectangle 6"/>
            <p:cNvSpPr>
              <a:spLocks/>
            </p:cNvSpPr>
            <p:nvPr/>
          </p:nvSpPr>
          <p:spPr bwMode="auto">
            <a:xfrm>
              <a:off x="3553115" y="4335606"/>
              <a:ext cx="1702582" cy="36933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 dirty="0" smtClean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Self-closing tag</a:t>
              </a:r>
              <a:endParaRPr lang="en-US" sz="2400" b="1" dirty="0">
                <a:solidFill>
                  <a:srgbClr val="174576"/>
                </a:solidFill>
                <a:latin typeface="PT Sans Narrow"/>
                <a:ea typeface="ＭＳ Ｐゴシック" charset="0"/>
                <a:cs typeface="PT Sans Narrow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424527" y="3992824"/>
              <a:ext cx="471488" cy="3429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4920050" y="3813155"/>
              <a:ext cx="493429" cy="52256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01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Display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377846" cy="345088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800" dirty="0"/>
              <a:t>One of the most important attributes of an element is its display.  The two most common are </a:t>
            </a:r>
            <a:r>
              <a:rPr lang="en-US" sz="2800" i="1" dirty="0">
                <a:solidFill>
                  <a:srgbClr val="FF6600"/>
                </a:solidFill>
              </a:rPr>
              <a:t>block</a:t>
            </a:r>
            <a:r>
              <a:rPr lang="en-US" sz="2800" dirty="0"/>
              <a:t> and </a:t>
            </a:r>
            <a:r>
              <a:rPr lang="en-US" sz="2800" i="1" dirty="0" smtClean="0">
                <a:solidFill>
                  <a:srgbClr val="FF6600"/>
                </a:solidFill>
              </a:rPr>
              <a:t>inline</a:t>
            </a:r>
            <a:endParaRPr lang="en-US" sz="2800" dirty="0" smtClean="0"/>
          </a:p>
          <a:p>
            <a:pPr>
              <a:defRPr/>
            </a:pPr>
            <a:endParaRPr lang="en-US" sz="2800" dirty="0"/>
          </a:p>
          <a:p>
            <a:pPr lvl="1">
              <a:buFont typeface="Wingdings" charset="2"/>
              <a:buChar char="§"/>
              <a:defRPr/>
            </a:pPr>
            <a:r>
              <a:rPr lang="en-US" sz="2400" dirty="0"/>
              <a:t>block (can take width and height)</a:t>
            </a:r>
          </a:p>
          <a:p>
            <a:pPr lvl="2">
              <a:buFont typeface="Wingdings" charset="2"/>
              <a:buChar char="§"/>
              <a:defRPr/>
            </a:pPr>
            <a:r>
              <a:rPr lang="en-US" sz="2400" dirty="0"/>
              <a:t>Newline is inserted before and after, e.g. it “Takes up” whole width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400" dirty="0"/>
              <a:t>inline (can not take width and height)</a:t>
            </a:r>
          </a:p>
          <a:p>
            <a:pPr lvl="2">
              <a:buFont typeface="Wingdings" charset="2"/>
              <a:buChar char="§"/>
              <a:defRPr/>
            </a:pPr>
            <a:r>
              <a:rPr lang="en-US" sz="2400" dirty="0"/>
              <a:t>Only uses as much space as needed to contain the element.</a:t>
            </a:r>
          </a:p>
          <a:p>
            <a:pPr lvl="1">
              <a:defRPr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855"/>
            <a:ext cx="8432428" cy="3368941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2000" dirty="0" smtClean="0"/>
              <a:t>Headings (block)</a:t>
            </a:r>
          </a:p>
          <a:p>
            <a:pPr marL="1200150" lvl="1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&lt;h1&gt;, &lt;h2&gt;, &lt;h3&gt;, &lt;h4&gt;, &lt;h5&gt;, &lt;h6&gt;</a:t>
            </a:r>
          </a:p>
          <a:p>
            <a:pPr marL="1200150" lvl="1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These tags have </a:t>
            </a:r>
            <a:r>
              <a:rPr lang="en-US" b="0" dirty="0" smtClean="0">
                <a:solidFill>
                  <a:srgbClr val="FF6600"/>
                </a:solidFill>
              </a:rPr>
              <a:t>syntax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0" dirty="0" smtClean="0">
                <a:solidFill>
                  <a:srgbClr val="FF6600"/>
                </a:solidFill>
              </a:rPr>
              <a:t>semantics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2000" dirty="0" smtClean="0"/>
              <a:t>Paragraphs (block)</a:t>
            </a:r>
          </a:p>
          <a:p>
            <a:pPr marL="1200150" lvl="1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&lt;p&gt; …. &lt;/p&gt; </a:t>
            </a:r>
          </a:p>
          <a:p>
            <a:pPr marL="1200150" lvl="1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Should only contain inline elements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2000" dirty="0" err="1" smtClean="0"/>
              <a:t>Divs</a:t>
            </a:r>
            <a:r>
              <a:rPr lang="en-US" sz="2000" dirty="0" smtClean="0"/>
              <a:t> (block)</a:t>
            </a:r>
          </a:p>
          <a:p>
            <a:pPr marL="1200150" lvl="1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&lt;div&gt;...&lt;/div&gt;</a:t>
            </a:r>
          </a:p>
          <a:p>
            <a:pPr marL="1200150" lvl="1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Generic section that is larger than a paragraph</a:t>
            </a:r>
          </a:p>
        </p:txBody>
      </p:sp>
    </p:spTree>
    <p:extLst>
      <p:ext uri="{BB962C8B-B14F-4D97-AF65-F5344CB8AC3E}">
        <p14:creationId xmlns:p14="http://schemas.microsoft.com/office/powerpoint/2010/main" val="69959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tags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69"/>
            <a:ext cx="8229600" cy="2388403"/>
          </a:xfrm>
        </p:spPr>
        <p:txBody>
          <a:bodyPr numCol="2">
            <a:normAutofit fontScale="92500" lnSpcReduction="10000"/>
          </a:bodyPr>
          <a:lstStyle/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 smtClean="0"/>
              <a:t>Ordered lists</a:t>
            </a:r>
            <a:endParaRPr lang="en-US" sz="2400" dirty="0"/>
          </a:p>
          <a:p>
            <a:pPr marL="342900" indent="-342900" defTabSz="914399">
              <a:buFont typeface="Arial"/>
              <a:buChar char="•"/>
              <a:defRPr/>
            </a:pPr>
            <a:endParaRPr lang="en-US" sz="2400" dirty="0" smtClean="0"/>
          </a:p>
          <a:p>
            <a:pPr defTabSz="914399">
              <a:defRPr/>
            </a:pPr>
            <a:r>
              <a:rPr lang="en-US" sz="2400" dirty="0" smtClean="0"/>
              <a:t>     &lt;</a:t>
            </a:r>
            <a:r>
              <a:rPr lang="en-US" sz="2400" dirty="0" err="1"/>
              <a:t>ol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One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Two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     &lt;/</a:t>
            </a:r>
            <a:r>
              <a:rPr lang="en-US" sz="2400" dirty="0" err="1"/>
              <a:t>ol</a:t>
            </a:r>
            <a:r>
              <a:rPr lang="en-US" sz="2400" dirty="0" smtClean="0"/>
              <a:t>&gt;</a:t>
            </a: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 smtClean="0"/>
              <a:t>Unordered lists</a:t>
            </a:r>
          </a:p>
          <a:p>
            <a:pPr defTabSz="914399">
              <a:defRPr/>
            </a:pPr>
            <a:endParaRPr lang="en-US" sz="2400" dirty="0"/>
          </a:p>
          <a:p>
            <a:pPr defTabSz="914399">
              <a:defRPr/>
            </a:pPr>
            <a:r>
              <a:rPr lang="en-US" sz="2400" dirty="0"/>
              <a:t>     </a:t>
            </a: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</a:t>
            </a:r>
            <a:r>
              <a:rPr lang="en-US" sz="2400" dirty="0" smtClean="0"/>
              <a:t>     &lt;</a:t>
            </a:r>
            <a:r>
              <a:rPr lang="en-US" sz="2400" dirty="0"/>
              <a:t>li&gt; Item One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</a:t>
            </a:r>
            <a:r>
              <a:rPr lang="en-US" sz="2400" dirty="0" smtClean="0"/>
              <a:t>     &lt;</a:t>
            </a:r>
            <a:r>
              <a:rPr lang="en-US" sz="2400" dirty="0"/>
              <a:t>li&gt; Item Two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&lt;/</a:t>
            </a:r>
            <a:r>
              <a:rPr lang="en-US" sz="2400" dirty="0" err="1"/>
              <a:t>ul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 smtClean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901372"/>
            <a:ext cx="8229600" cy="100042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 smtClean="0"/>
              <a:t>Line breaks</a:t>
            </a:r>
          </a:p>
          <a:p>
            <a:pPr defTabSz="914399">
              <a:defRPr/>
            </a:pPr>
            <a:r>
              <a:rPr lang="en-US" sz="2400" dirty="0" smtClean="0"/>
              <a:t>   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3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42" y="1570536"/>
            <a:ext cx="8602903" cy="3024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Attributes provide additional information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about an element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Always specified in the </a:t>
            </a:r>
            <a:r>
              <a:rPr lang="en-US" sz="2800" b="0" dirty="0" smtClean="0">
                <a:solidFill>
                  <a:srgbClr val="FF6600"/>
                </a:solidFill>
              </a:rPr>
              <a:t>start</a:t>
            </a:r>
            <a:r>
              <a:rPr lang="en-US" sz="2800" dirty="0" smtClean="0">
                <a:solidFill>
                  <a:srgbClr val="FF6600"/>
                </a:solidFill>
              </a:rPr>
              <a:t> tag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Attributes come in name/value pairs</a:t>
            </a:r>
          </a:p>
        </p:txBody>
      </p:sp>
    </p:spTree>
    <p:extLst>
      <p:ext uri="{BB962C8B-B14F-4D97-AF65-F5344CB8AC3E}">
        <p14:creationId xmlns:p14="http://schemas.microsoft.com/office/powerpoint/2010/main" val="115209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852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/>
              <a:t>Images (inline)</a:t>
            </a:r>
          </a:p>
          <a:p>
            <a:pPr lvl="1" indent="0">
              <a:spcBef>
                <a:spcPts val="1776"/>
              </a:spcBef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 = “</a:t>
            </a:r>
            <a:r>
              <a:rPr lang="en-US" sz="2400" dirty="0" err="1" smtClean="0"/>
              <a:t>myPicture.jpg</a:t>
            </a:r>
            <a:r>
              <a:rPr lang="en-US" sz="2400" dirty="0" smtClean="0"/>
              <a:t>” </a:t>
            </a:r>
            <a:r>
              <a:rPr lang="en-US" sz="2400" dirty="0"/>
              <a:t>alt = “Image of Colleen”/</a:t>
            </a:r>
            <a:r>
              <a:rPr lang="en-US" sz="2400" dirty="0" smtClean="0"/>
              <a:t>&gt;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Images rarely work the first time</a:t>
            </a:r>
          </a:p>
          <a:p>
            <a:pPr marL="1200150" lvl="1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Show a broken link, too big, too small, etc.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Save yourself heartache and size/carefully name your picture before you use it.</a:t>
            </a:r>
          </a:p>
        </p:txBody>
      </p:sp>
    </p:spTree>
    <p:extLst>
      <p:ext uri="{BB962C8B-B14F-4D97-AF65-F5344CB8AC3E}">
        <p14:creationId xmlns:p14="http://schemas.microsoft.com/office/powerpoint/2010/main" val="339868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199" y="1383633"/>
            <a:ext cx="8229601" cy="3532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73946" y="1639967"/>
            <a:ext cx="7510472" cy="295465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ＭＳ Ｐゴシック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src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=”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logo.jpg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”</a:t>
            </a:r>
          </a:p>
          <a:p>
            <a:pPr>
              <a:defRPr/>
            </a:pPr>
            <a:r>
              <a:rPr lang="en-US" sz="2400" dirty="0">
                <a:solidFill>
                  <a:srgbClr val="B2B2B2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           alt="company logo"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            title = "AAA1 LLC" </a:t>
            </a: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Times New Roman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Times New Roman"/>
                <a:ea typeface="ＭＳ Ｐゴシック" charset="0"/>
              </a:rPr>
              <a:t>	      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ＭＳ Ｐゴシック" charset="0"/>
              </a:rPr>
              <a:t>class </a:t>
            </a:r>
            <a:r>
              <a:rPr lang="en-US" sz="2400" dirty="0">
                <a:solidFill>
                  <a:srgbClr val="008000"/>
                </a:solidFill>
                <a:latin typeface="Times New Roman"/>
                <a:ea typeface="ＭＳ Ｐゴシック" charset="0"/>
              </a:rPr>
              <a:t>= "thumbnail"/&gt;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416405" y="1639967"/>
            <a:ext cx="2407594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rgbClr val="FF7F00"/>
                </a:solidFill>
                <a:latin typeface="Times New Roman"/>
                <a:ea typeface="ＭＳ Ｐゴシック" charset="0"/>
                <a:cs typeface="ＭＳ Ｐゴシック" charset="0"/>
              </a:rPr>
              <a:t>Image filename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058526" y="2368775"/>
            <a:ext cx="2857500" cy="3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/>
                <a:ea typeface="ＭＳ Ｐゴシック" charset="0"/>
                <a:cs typeface="ＭＳ Ｐゴシック" charset="0"/>
              </a:rPr>
              <a:t>Info for screen readers, broken links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8425" y="3087278"/>
            <a:ext cx="37552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Displays on hover</a:t>
            </a:r>
            <a:endParaRPr lang="en-US" sz="2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4853695" y="3518165"/>
            <a:ext cx="3327172" cy="122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 smtClean="0">
                <a:solidFill>
                  <a:srgbClr val="528A02"/>
                </a:solidFill>
                <a:latin typeface="Times New Roman"/>
                <a:ea typeface="ＭＳ Ｐゴシック" charset="0"/>
                <a:cs typeface="ＭＳ Ｐゴシック" charset="0"/>
              </a:rPr>
              <a:t>Extra </a:t>
            </a:r>
            <a:r>
              <a:rPr lang="en-US" sz="2200" dirty="0">
                <a:solidFill>
                  <a:srgbClr val="528A02"/>
                </a:solidFill>
                <a:latin typeface="Times New Roman"/>
                <a:ea typeface="ＭＳ Ｐゴシック" charset="0"/>
                <a:cs typeface="ＭＳ Ｐゴシック" charset="0"/>
              </a:rPr>
              <a:t>formatting (height, width, position, etc.)</a:t>
            </a:r>
          </a:p>
        </p:txBody>
      </p:sp>
    </p:spTree>
    <p:extLst>
      <p:ext uri="{BB962C8B-B14F-4D97-AF65-F5344CB8AC3E}">
        <p14:creationId xmlns:p14="http://schemas.microsoft.com/office/powerpoint/2010/main" val="406644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618</Words>
  <Application>Microsoft Macintosh PowerPoint</Application>
  <PresentationFormat>On-screen Show (16:9)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041415 Powerpoint A</vt:lpstr>
      <vt:lpstr>HTML5 Tags and Syntax</vt:lpstr>
      <vt:lpstr>HTML tags</vt:lpstr>
      <vt:lpstr>Finally, some tags…</vt:lpstr>
      <vt:lpstr>Display</vt:lpstr>
      <vt:lpstr>Common Tags</vt:lpstr>
      <vt:lpstr>More tags</vt:lpstr>
      <vt:lpstr>Attributes</vt:lpstr>
      <vt:lpstr>Images</vt:lpstr>
      <vt:lpstr>Images</vt:lpstr>
      <vt:lpstr>More Attributes</vt:lpstr>
      <vt:lpstr>Special Entities</vt:lpstr>
      <vt:lpstr>Special Entities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Tags and Syntax</dc:title>
  <dc:creator>School of Michigan</dc:creator>
  <cp:lastModifiedBy>DEIL Edit C</cp:lastModifiedBy>
  <cp:revision>19</cp:revision>
  <dcterms:created xsi:type="dcterms:W3CDTF">2015-06-26T15:30:53Z</dcterms:created>
  <dcterms:modified xsi:type="dcterms:W3CDTF">2015-10-01T20:37:21Z</dcterms:modified>
</cp:coreProperties>
</file>