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7" r:id="rId3"/>
    <p:sldId id="258" r:id="rId4"/>
    <p:sldId id="263" r:id="rId5"/>
    <p:sldId id="259" r:id="rId6"/>
    <p:sldId id="272" r:id="rId7"/>
    <p:sldId id="261" r:id="rId8"/>
    <p:sldId id="267" r:id="rId9"/>
    <p:sldId id="268" r:id="rId10"/>
    <p:sldId id="269" r:id="rId11"/>
    <p:sldId id="270" r:id="rId12"/>
    <p:sldId id="2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7" y="1163058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73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81794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6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500052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3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196647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Hyperlinks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02.06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linked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600" dirty="0" smtClean="0"/>
              <a:t>Anchors can take a target attribute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_self   - default action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_blank – open in new tab or </a:t>
            </a:r>
            <a:r>
              <a:rPr lang="en-US" sz="2800" dirty="0" smtClean="0"/>
              <a:t>window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_top and _parent</a:t>
            </a:r>
          </a:p>
        </p:txBody>
      </p:sp>
    </p:spTree>
    <p:extLst>
      <p:ext uri="{BB962C8B-B14F-4D97-AF65-F5344CB8AC3E}">
        <p14:creationId xmlns:p14="http://schemas.microsoft.com/office/powerpoint/2010/main" val="376319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37" y="1647512"/>
            <a:ext cx="8311563" cy="3210985"/>
          </a:xfrm>
        </p:spPr>
        <p:txBody>
          <a:bodyPr>
            <a:noAutofit/>
          </a:bodyPr>
          <a:lstStyle/>
          <a:p>
            <a:pPr marL="457200" indent="-457200">
              <a:spcBef>
                <a:spcPts val="3168"/>
              </a:spcBef>
              <a:buFont typeface="Arial"/>
              <a:buChar char="•"/>
            </a:pPr>
            <a:r>
              <a:rPr lang="en-US" dirty="0" smtClean="0"/>
              <a:t>A page without links is rare</a:t>
            </a:r>
          </a:p>
          <a:p>
            <a:pPr marL="457200" indent="-457200">
              <a:spcBef>
                <a:spcPts val="3168"/>
              </a:spcBef>
              <a:buFont typeface="Arial"/>
              <a:buChar char="•"/>
            </a:pPr>
            <a:r>
              <a:rPr lang="en-US" dirty="0" smtClean="0"/>
              <a:t>Links can be absolute, relative and internal</a:t>
            </a:r>
          </a:p>
          <a:p>
            <a:pPr marL="457200" indent="-457200">
              <a:spcBef>
                <a:spcPts val="3168"/>
              </a:spcBef>
              <a:buFont typeface="Arial"/>
              <a:buChar char="•"/>
            </a:pPr>
            <a:r>
              <a:rPr lang="en-US" dirty="0" smtClean="0"/>
              <a:t>Use caution when using images in links</a:t>
            </a:r>
          </a:p>
        </p:txBody>
      </p:sp>
    </p:spTree>
    <p:extLst>
      <p:ext uri="{BB962C8B-B14F-4D97-AF65-F5344CB8AC3E}">
        <p14:creationId xmlns:p14="http://schemas.microsoft.com/office/powerpoint/2010/main" val="6511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 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6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334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Links are what make the Web a web.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interlinked nature of the web leads to the “knowledge” that search engines appear to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738" y="2089186"/>
            <a:ext cx="8356062" cy="305140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&lt;a&gt; tag stands for </a:t>
            </a:r>
            <a:r>
              <a:rPr lang="en-US" sz="2800" b="0" i="1" dirty="0" smtClean="0"/>
              <a:t>anchor link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Needs a hyper-reference AND content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6600"/>
                </a:solidFill>
              </a:rPr>
              <a:t>href</a:t>
            </a:r>
            <a:r>
              <a:rPr lang="en-US" sz="2800" dirty="0" smtClean="0"/>
              <a:t>: reference to location of  new content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 content: the “clickable” part (text or image)</a:t>
            </a:r>
            <a:endParaRPr lang="en-US" sz="2800" dirty="0"/>
          </a:p>
        </p:txBody>
      </p:sp>
      <p:pic>
        <p:nvPicPr>
          <p:cNvPr id="5" name="Picture 4" descr="Screen Shot 2015-07-29 at 2.4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8781"/>
            <a:ext cx="8024302" cy="4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7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8319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Absolute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Relative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Internal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Graphical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825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886" y="1871313"/>
            <a:ext cx="8651443" cy="2205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1739" y="2076949"/>
            <a:ext cx="8349291" cy="1731621"/>
            <a:chOff x="385763" y="1266560"/>
            <a:chExt cx="9671671" cy="2723013"/>
          </a:xfrm>
        </p:grpSpPr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385763" y="1266560"/>
              <a:ext cx="9671671" cy="629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&lt;a </a:t>
              </a:r>
              <a:r>
                <a:rPr lang="en-US" sz="2600" dirty="0" err="1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href</a:t>
              </a:r>
              <a:r>
                <a:rPr lang="en-US" sz="2600" dirty="0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="http://</a:t>
              </a:r>
              <a:r>
                <a:rPr lang="en-US" sz="2600" dirty="0" err="1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www.intro-webdesign.com</a:t>
              </a:r>
              <a:r>
                <a:rPr lang="en-US" sz="2600" dirty="0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/"</a:t>
              </a:r>
              <a:r>
                <a:rPr lang="en-US" sz="2600" dirty="0" smtClean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&gt;</a:t>
              </a:r>
              <a:r>
                <a:rPr lang="en-US" sz="2600" dirty="0" smtClean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Web Design</a:t>
              </a:r>
              <a:r>
                <a:rPr lang="en-US" sz="2600" dirty="0" smtClean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/a&gt;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603647" y="2905367"/>
              <a:ext cx="1757249" cy="580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Opening tag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8771470" y="2127304"/>
              <a:ext cx="1202207" cy="116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Closing </a:t>
              </a:r>
              <a:endParaRPr lang="en-US" sz="2400" dirty="0" smtClean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endParaRPr>
            </a:p>
            <a:p>
              <a:pPr algn="ctr"/>
              <a:r>
                <a:rPr lang="en-US" sz="2400" dirty="0" smtClean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tag</a:t>
              </a:r>
              <a:endParaRPr lang="en-US" sz="24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03647" y="1835943"/>
              <a:ext cx="485086" cy="117749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9543964" y="1856645"/>
              <a:ext cx="0" cy="4042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2941950" y="2505256"/>
              <a:ext cx="2973698" cy="580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Where to go on click</a:t>
              </a: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7181304" y="3408790"/>
              <a:ext cx="2670359" cy="580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Clickable text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01409" y="1819274"/>
              <a:ext cx="0" cy="1594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271445" y="1856647"/>
              <a:ext cx="0" cy="648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  <p:cxnSp>
        <p:nvCxnSpPr>
          <p:cNvPr id="17" name="Elbow Connector 16"/>
          <p:cNvCxnSpPr/>
          <p:nvPr/>
        </p:nvCxnSpPr>
        <p:spPr>
          <a:xfrm flipV="1">
            <a:off x="2220224" y="2427042"/>
            <a:ext cx="4277518" cy="901786"/>
          </a:xfrm>
          <a:prstGeom prst="bentConnector3">
            <a:avLst>
              <a:gd name="adj1" fmla="val 100154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1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7-29 at 2.5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4" y="1390244"/>
            <a:ext cx="7140640" cy="679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References</a:t>
            </a:r>
            <a:endParaRPr lang="en-US" dirty="0"/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1357962" y="2069477"/>
            <a:ext cx="4952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/>
                <a:ea typeface="ＭＳ Ｐゴシック" charset="0"/>
                <a:cs typeface="ＭＳ Ｐゴシック" charset="0"/>
              </a:rPr>
              <a:t>Link to a local file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ＭＳ Ｐゴシック" charset="0"/>
                <a:cs typeface="ＭＳ Ｐゴシック" charset="0"/>
              </a:rPr>
              <a:t>in the same folder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2715359" y="1817618"/>
            <a:ext cx="0" cy="251859"/>
          </a:xfrm>
          <a:prstGeom prst="line">
            <a:avLst/>
          </a:prstGeom>
          <a:noFill/>
          <a:ln w="47625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/>
            </a:endParaRPr>
          </a:p>
        </p:txBody>
      </p:sp>
      <p:pic>
        <p:nvPicPr>
          <p:cNvPr id="7" name="Picture 6" descr="Screen Shot 2015-07-29 at 3.0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4" y="2607228"/>
            <a:ext cx="8253744" cy="613998"/>
          </a:xfrm>
          <a:prstGeom prst="rect">
            <a:avLst/>
          </a:prstGeom>
        </p:spPr>
      </p:pic>
      <p:sp>
        <p:nvSpPr>
          <p:cNvPr id="18" name="Rectangle 8"/>
          <p:cNvSpPr>
            <a:spLocks/>
          </p:cNvSpPr>
          <p:nvPr/>
        </p:nvSpPr>
        <p:spPr bwMode="auto">
          <a:xfrm>
            <a:off x="1357962" y="3313767"/>
            <a:ext cx="6739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/>
                <a:ea typeface="ＭＳ Ｐゴシック" charset="0"/>
                <a:cs typeface="ＭＳ Ｐゴシック" charset="0"/>
              </a:rPr>
              <a:t>Link to a local file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ea typeface="ＭＳ Ｐゴシック" charset="0"/>
                <a:cs typeface="ＭＳ Ｐゴシック" charset="0"/>
              </a:rPr>
              <a:t>a different folder called “docs”</a:t>
            </a:r>
            <a:endParaRPr lang="en-US" sz="2400" dirty="0">
              <a:solidFill>
                <a:schemeClr val="bg1"/>
              </a:solidFill>
              <a:latin typeface="Times New Roman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3381455" y="3045364"/>
            <a:ext cx="0" cy="251859"/>
          </a:xfrm>
          <a:prstGeom prst="line">
            <a:avLst/>
          </a:prstGeom>
          <a:noFill/>
          <a:ln w="47625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/>
            </a:endParaRPr>
          </a:p>
        </p:txBody>
      </p:sp>
      <p:pic>
        <p:nvPicPr>
          <p:cNvPr id="8" name="Picture 7" descr="Screen Shot 2015-07-29 at 3.00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5" y="3760410"/>
            <a:ext cx="7140640" cy="574734"/>
          </a:xfrm>
          <a:prstGeom prst="rect">
            <a:avLst/>
          </a:prstGeom>
        </p:spPr>
      </p:pic>
      <p:sp>
        <p:nvSpPr>
          <p:cNvPr id="20" name="Rectangle 8"/>
          <p:cNvSpPr>
            <a:spLocks/>
          </p:cNvSpPr>
          <p:nvPr/>
        </p:nvSpPr>
        <p:spPr bwMode="auto">
          <a:xfrm>
            <a:off x="1279447" y="4473135"/>
            <a:ext cx="6600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/>
                <a:ea typeface="ＭＳ Ｐゴシック" charset="0"/>
                <a:cs typeface="ＭＳ Ｐゴシック" charset="0"/>
              </a:rPr>
              <a:t>Link to a different location in the same file</a:t>
            </a:r>
            <a:endParaRPr lang="en-US" sz="2400" dirty="0">
              <a:solidFill>
                <a:schemeClr val="bg1"/>
              </a:solidFill>
              <a:latin typeface="Times New Roman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2636844" y="4221276"/>
            <a:ext cx="0" cy="251859"/>
          </a:xfrm>
          <a:prstGeom prst="line">
            <a:avLst/>
          </a:prstGeom>
          <a:noFill/>
          <a:ln w="47625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447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/>
      <p:bldP spid="19" grpId="0" animBg="1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</a:t>
            </a:r>
            <a:r>
              <a:rPr lang="en-US" dirty="0" err="1" smtClean="0"/>
              <a:t>vs</a:t>
            </a:r>
            <a:r>
              <a:rPr lang="en-US" dirty="0" smtClean="0"/>
              <a:t>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41"/>
            <a:ext cx="8229600" cy="35394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When would you use absolute links?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Are there any benefits to using local links?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Your links should NEVER have folders that are specific to your computer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C:\page2.html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sp>
        <p:nvSpPr>
          <p:cNvPr id="5" name="&quot;No&quot; Symbol 4"/>
          <p:cNvSpPr/>
          <p:nvPr/>
        </p:nvSpPr>
        <p:spPr>
          <a:xfrm>
            <a:off x="3805889" y="4338964"/>
            <a:ext cx="1447437" cy="804536"/>
          </a:xfrm>
          <a:prstGeom prst="noSmoking">
            <a:avLst/>
          </a:prstGeom>
          <a:solidFill>
            <a:srgbClr val="FF0000"/>
          </a:solidFill>
          <a:ln w="0">
            <a:solidFill>
              <a:srgbClr val="FF0000">
                <a:alpha val="32000"/>
              </a:srgbClr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127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 as the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63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“clickable” component doesn’t have to be text.</a:t>
            </a:r>
          </a:p>
          <a:p>
            <a:endParaRPr lang="en-US" dirty="0" smtClean="0"/>
          </a:p>
        </p:txBody>
      </p:sp>
      <p:pic>
        <p:nvPicPr>
          <p:cNvPr id="8" name="Picture 7" descr="Screen Shot 2015-07-29 at 2.5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9" y="3883162"/>
            <a:ext cx="7504743" cy="1015454"/>
          </a:xfrm>
          <a:prstGeom prst="rect">
            <a:avLst/>
          </a:prstGeom>
        </p:spPr>
      </p:pic>
      <p:pic>
        <p:nvPicPr>
          <p:cNvPr id="9" name="Picture 8" descr="Screen Shot 2015-07-29 at 3.1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46" y="2344517"/>
            <a:ext cx="6811997" cy="13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Make sure the clickable component has an informative name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Information in the images should be available to those who can’t see the image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55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368</Words>
  <Application>Microsoft Macintosh PowerPoint</Application>
  <PresentationFormat>On-screen Show (16:9)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041415 Powerpoint A</vt:lpstr>
      <vt:lpstr>Hyperlinks</vt:lpstr>
      <vt:lpstr>Links</vt:lpstr>
      <vt:lpstr>Anchor links</vt:lpstr>
      <vt:lpstr>Types of links</vt:lpstr>
      <vt:lpstr>Absolute reference</vt:lpstr>
      <vt:lpstr>Relative References</vt:lpstr>
      <vt:lpstr>Absolute vs Relative</vt:lpstr>
      <vt:lpstr>Using Images as the Link</vt:lpstr>
      <vt:lpstr>Usability Issues</vt:lpstr>
      <vt:lpstr>Targets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15</cp:revision>
  <dcterms:created xsi:type="dcterms:W3CDTF">2015-06-26T12:02:47Z</dcterms:created>
  <dcterms:modified xsi:type="dcterms:W3CDTF">2015-10-01T20:41:24Z</dcterms:modified>
</cp:coreProperties>
</file>