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7"/>
  </p:notesMasterIdLst>
  <p:sldIdLst>
    <p:sldId id="266" r:id="rId2"/>
    <p:sldId id="271" r:id="rId3"/>
    <p:sldId id="272" r:id="rId4"/>
    <p:sldId id="275" r:id="rId5"/>
    <p:sldId id="286" r:id="rId6"/>
    <p:sldId id="287" r:id="rId7"/>
    <p:sldId id="288" r:id="rId8"/>
    <p:sldId id="289" r:id="rId9"/>
    <p:sldId id="277" r:id="rId10"/>
    <p:sldId id="279" r:id="rId11"/>
    <p:sldId id="280" r:id="rId12"/>
    <p:sldId id="281" r:id="rId13"/>
    <p:sldId id="282" r:id="rId14"/>
    <p:sldId id="284" r:id="rId15"/>
    <p:sldId id="285" r:id="rId1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203" d="100"/>
          <a:sy n="203" d="100"/>
        </p:scale>
        <p:origin x="-136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6E7F4C-8A2D-2A48-96BB-6EC17B99831B}" type="datetimeFigureOut">
              <a:rPr lang="en-US" smtClean="0"/>
              <a:t>10/1/15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2E6729-C6DA-F142-9A72-886131A1D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1620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 in 10 have a disability that will affect their</a:t>
            </a:r>
            <a:r>
              <a:rPr lang="en-US" baseline="0" dirty="0" smtClean="0"/>
              <a:t> using the internet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3E71FE-2C03-5F40-9E7D-451C7D07B755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have created an adverse environment:</a:t>
            </a:r>
            <a:r>
              <a:rPr lang="en-US" baseline="0" dirty="0" smtClean="0"/>
              <a:t> social and technological. </a:t>
            </a:r>
          </a:p>
          <a:p>
            <a:r>
              <a:rPr lang="en-US" baseline="0" dirty="0" smtClean="0"/>
              <a:t>Our technical infrastructure needs to allow the disabled to work. </a:t>
            </a:r>
          </a:p>
          <a:p>
            <a:r>
              <a:rPr lang="en-US" baseline="0" dirty="0" smtClean="0"/>
              <a:t>Example: VCM interface completely flash-based.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3E71FE-2C03-5F40-9E7D-451C7D07B755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Life</a:t>
            </a:r>
            <a:r>
              <a:rPr lang="en-US" baseline="0" dirty="0" smtClean="0"/>
              <a:t> is circumscribed for disabled. Everything the web does for able-bodied is amplified for disabled.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3E71FE-2C03-5F40-9E7D-451C7D07B755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Besides</a:t>
            </a:r>
            <a:r>
              <a:rPr lang="en-US" baseline="0" dirty="0" smtClean="0"/>
              <a:t> being the right thing to do … we have legal considerations.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3E71FE-2C03-5F40-9E7D-451C7D07B755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general terms …</a:t>
            </a:r>
          </a:p>
          <a:p>
            <a:endParaRPr lang="en-US" dirty="0" smtClean="0"/>
          </a:p>
          <a:p>
            <a:r>
              <a:rPr lang="en-US" dirty="0" smtClean="0"/>
              <a:t>The beauty</a:t>
            </a:r>
            <a:r>
              <a:rPr lang="en-US" baseline="0" dirty="0" smtClean="0"/>
              <a:t> </a:t>
            </a:r>
            <a:r>
              <a:rPr lang="en-US" dirty="0" smtClean="0"/>
              <a:t>of the standards are</a:t>
            </a:r>
            <a:r>
              <a:rPr lang="en-US" baseline="0" dirty="0" smtClean="0"/>
              <a:t> that you don’t have to keep in mind every conceivable disability when you are coding your site. 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3E71FE-2C03-5F40-9E7D-451C7D07B755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</a:t>
            </a:r>
            <a:r>
              <a:rPr lang="en-US" baseline="0" dirty="0" smtClean="0"/>
              <a:t> is a departure from WCAG 1.0, which references specific technologies, such as </a:t>
            </a:r>
            <a:r>
              <a:rPr lang="en-US" baseline="0" dirty="0" err="1" smtClean="0"/>
              <a:t>javascript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3E71FE-2C03-5F40-9E7D-451C7D07B755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7371" y="1163055"/>
            <a:ext cx="8535737" cy="1537285"/>
          </a:xfrm>
          <a:prstGeom prst="rect">
            <a:avLst/>
          </a:prstGeom>
          <a:effectLst>
            <a:innerShdw blurRad="482600" dist="50800" dir="13500000">
              <a:srgbClr val="000000">
                <a:alpha val="37000"/>
              </a:srgbClr>
            </a:inn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/>
          <a:lstStyle>
            <a:lvl1pPr>
              <a:defRPr sz="40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5267" y="2914650"/>
            <a:ext cx="7533105" cy="1314450"/>
          </a:xfrm>
        </p:spPr>
        <p:txBody>
          <a:bodyPr>
            <a:normAutofit/>
          </a:bodyPr>
          <a:lstStyle>
            <a:lvl1pPr marL="0" indent="0" algn="ctr">
              <a:buNone/>
              <a:defRPr sz="3100" b="1" i="0" baseline="0">
                <a:solidFill>
                  <a:srgbClr val="FDC227"/>
                </a:solidFill>
                <a:effectLst>
                  <a:innerShdw blurRad="63500" dist="50800" dir="13500000">
                    <a:srgbClr val="000000">
                      <a:alpha val="9000"/>
                    </a:srgbClr>
                  </a:innerShdw>
                </a:effectLst>
                <a:latin typeface="Gill Sans SemiBold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261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0" y="591487"/>
            <a:ext cx="8432800" cy="701843"/>
          </a:xfrm>
          <a:prstGeom prst="rect">
            <a:avLst/>
          </a:prstGeom>
        </p:spPr>
        <p:txBody>
          <a:bodyPr/>
          <a:lstStyle>
            <a:lvl1pPr>
              <a:defRPr sz="3500" b="1" i="0" cap="none" baseline="0">
                <a:solidFill>
                  <a:srgbClr val="FFCB05"/>
                </a:solidFill>
                <a:effectLst>
                  <a:innerShdw blurRad="63500" dist="50800" dir="13500000">
                    <a:srgbClr val="000000">
                      <a:alpha val="14000"/>
                    </a:srgbClr>
                  </a:innerShdw>
                </a:effectLst>
                <a:latin typeface="Gill Sans SemiBold"/>
                <a:cs typeface="Georgi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91631"/>
            <a:ext cx="8229600" cy="270299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839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950" y="768685"/>
            <a:ext cx="8662737" cy="1021556"/>
          </a:xfrm>
          <a:prstGeom prst="rect">
            <a:avLst/>
          </a:prstGeom>
        </p:spPr>
        <p:txBody>
          <a:bodyPr anchor="t"/>
          <a:lstStyle>
            <a:lvl1pPr algn="ctr">
              <a:defRPr sz="3500" b="1" i="0" cap="none">
                <a:solidFill>
                  <a:schemeClr val="bg1"/>
                </a:solidFill>
                <a:latin typeface="Gill Sans SemiBold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767263"/>
            <a:ext cx="7772400" cy="537912"/>
          </a:xfrm>
        </p:spPr>
        <p:txBody>
          <a:bodyPr anchor="b">
            <a:normAutofit/>
          </a:bodyPr>
          <a:lstStyle>
            <a:lvl1pPr marL="0" indent="0" algn="ctr">
              <a:buNone/>
              <a:defRPr sz="2400">
                <a:solidFill>
                  <a:srgbClr val="FDC227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5078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97979"/>
            <a:ext cx="8229600" cy="702172"/>
          </a:xfrm>
          <a:prstGeom prst="rect">
            <a:avLst/>
          </a:prstGeom>
        </p:spPr>
        <p:txBody>
          <a:bodyPr/>
          <a:lstStyle>
            <a:lvl1pPr>
              <a:defRPr sz="32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1800" b="1" i="0" cap="none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1600" b="0" i="1">
                <a:latin typeface="Gill Sans SemiBold"/>
                <a:cs typeface="Lucida Grande"/>
              </a:defRPr>
            </a:lvl2pPr>
            <a:lvl3pPr>
              <a:defRPr sz="1600" b="0" i="1">
                <a:latin typeface="Gill Sans SemiBold"/>
                <a:cs typeface="Lucida Grande"/>
              </a:defRPr>
            </a:lvl3pPr>
            <a:lvl4pPr>
              <a:defRPr sz="1600" b="0" i="1">
                <a:latin typeface="Gill Sans SemiBold"/>
                <a:cs typeface="Lucida Grande"/>
              </a:defRPr>
            </a:lvl4pPr>
            <a:lvl5pPr>
              <a:defRPr sz="1600" b="0" i="1">
                <a:latin typeface="Gill Sans SemiBold"/>
                <a:cs typeface="Lucida Grande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1800" b="0" i="0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1600" b="0" i="1">
                <a:latin typeface="Gill Sans SemiBold"/>
                <a:cs typeface="Lucida Grande"/>
              </a:defRPr>
            </a:lvl2pPr>
            <a:lvl3pPr>
              <a:defRPr sz="1600" b="0" i="1">
                <a:latin typeface="Gill Sans SemiBold"/>
                <a:cs typeface="Lucida Grande"/>
              </a:defRPr>
            </a:lvl3pPr>
            <a:lvl4pPr>
              <a:defRPr sz="1600" b="0" i="1">
                <a:latin typeface="Gill Sans SemiBold"/>
                <a:cs typeface="Lucida Grande"/>
              </a:defRPr>
            </a:lvl4pPr>
            <a:lvl5pPr>
              <a:defRPr sz="1600" b="0" i="1">
                <a:latin typeface="Gill Sans SemiBold"/>
                <a:cs typeface="Lucida Grande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560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1613"/>
            <a:ext cx="8229600" cy="689722"/>
          </a:xfrm>
          <a:prstGeom prst="rect">
            <a:avLst/>
          </a:prstGeom>
        </p:spPr>
        <p:txBody>
          <a:bodyPr/>
          <a:lstStyle>
            <a:lvl1pPr>
              <a:defRPr sz="3200" b="0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 i="0" cap="none">
                <a:solidFill>
                  <a:srgbClr val="FDC227"/>
                </a:solidFill>
                <a:effectLst/>
                <a:latin typeface="Gill Sans SemiBold"/>
                <a:cs typeface="Lucida Grande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8105"/>
            <a:ext cx="4040188" cy="2963466"/>
          </a:xfrm>
        </p:spPr>
        <p:txBody>
          <a:bodyPr/>
          <a:lstStyle>
            <a:lvl1pPr>
              <a:defRPr sz="1800">
                <a:latin typeface="Gill Sans SemiBold"/>
                <a:cs typeface="Lucida Grande"/>
              </a:defRPr>
            </a:lvl1pPr>
            <a:lvl2pPr>
              <a:defRPr sz="1600" b="0" i="1">
                <a:latin typeface="Gill Sans SemiBold"/>
                <a:cs typeface="Lucida Grande"/>
              </a:defRPr>
            </a:lvl2pPr>
            <a:lvl3pPr>
              <a:defRPr sz="1600" b="0" i="1">
                <a:latin typeface="Gill Sans SemiBold"/>
                <a:cs typeface="Lucida Grande"/>
              </a:defRPr>
            </a:lvl3pPr>
            <a:lvl4pPr>
              <a:defRPr sz="1600" b="0" i="1">
                <a:latin typeface="Gill Sans SemiBold"/>
                <a:cs typeface="Lucida Grande"/>
              </a:defRPr>
            </a:lvl4pPr>
            <a:lvl5pPr>
              <a:defRPr sz="1600" b="0" i="1">
                <a:latin typeface="Gill Sans SemiBold"/>
                <a:cs typeface="Lucida Grande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51335"/>
            <a:ext cx="4041775" cy="479822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0">
                <a:solidFill>
                  <a:srgbClr val="FDC227"/>
                </a:solidFill>
                <a:effectLst/>
                <a:latin typeface="Gill Sans SemiBold"/>
                <a:cs typeface="Lucida Grande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1818105"/>
            <a:ext cx="4041775" cy="2963466"/>
          </a:xfrm>
        </p:spPr>
        <p:txBody>
          <a:bodyPr/>
          <a:lstStyle>
            <a:lvl1pPr>
              <a:defRPr sz="1800">
                <a:latin typeface="Gill Sans SemiBold"/>
                <a:cs typeface="Lucida Grande"/>
              </a:defRPr>
            </a:lvl1pPr>
            <a:lvl2pPr>
              <a:defRPr sz="1600" b="0" i="1">
                <a:latin typeface="Gill Sans SemiBold"/>
                <a:cs typeface="Lucida Grande"/>
              </a:defRPr>
            </a:lvl2pPr>
            <a:lvl3pPr>
              <a:defRPr sz="1600" b="0" i="1">
                <a:latin typeface="Gill Sans SemiBold"/>
                <a:cs typeface="Lucida Grande"/>
              </a:defRPr>
            </a:lvl3pPr>
            <a:lvl4pPr>
              <a:defRPr sz="1600" b="0" i="1">
                <a:latin typeface="Gill Sans SemiBold"/>
                <a:cs typeface="Lucida Grande"/>
              </a:defRPr>
            </a:lvl4pPr>
            <a:lvl5pPr>
              <a:defRPr sz="1600" b="0" i="1">
                <a:latin typeface="Gill Sans SemiBold"/>
                <a:cs typeface="Lucida Grande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85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8368"/>
            <a:ext cx="8229600" cy="689722"/>
          </a:xfrm>
          <a:prstGeom prst="rect">
            <a:avLst/>
          </a:prstGeom>
        </p:spPr>
        <p:txBody>
          <a:bodyPr/>
          <a:lstStyle>
            <a:lvl1pPr>
              <a:defRPr sz="30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640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81551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500049"/>
            <a:ext cx="3008313" cy="696593"/>
          </a:xfrm>
          <a:prstGeom prst="rect">
            <a:avLst/>
          </a:prstGeom>
        </p:spPr>
        <p:txBody>
          <a:bodyPr anchor="b"/>
          <a:lstStyle>
            <a:lvl1pPr algn="l">
              <a:defRPr sz="1800" b="0" i="0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00050"/>
            <a:ext cx="5111750" cy="4214891"/>
          </a:xfrm>
        </p:spPr>
        <p:txBody>
          <a:bodyPr/>
          <a:lstStyle>
            <a:lvl1pPr>
              <a:defRPr sz="2800" b="0" i="0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400" b="0" i="1">
                <a:latin typeface="Gill Sans SemiBold"/>
                <a:cs typeface="Lucida Grande"/>
              </a:defRPr>
            </a:lvl3pPr>
            <a:lvl4pPr>
              <a:defRPr sz="2000" b="0" i="1">
                <a:latin typeface="Gill Sans SemiBold"/>
                <a:cs typeface="Lucida Grande"/>
              </a:defRPr>
            </a:lvl4pPr>
            <a:lvl5pPr>
              <a:defRPr sz="2000" b="0" i="1">
                <a:latin typeface="Gill Sans SemiBold"/>
                <a:cs typeface="Lucida Grande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196644"/>
            <a:ext cx="3008313" cy="3518297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13441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0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Gill Sans SemiBold"/>
                <a:cs typeface="Lucida Grande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03527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.jpg"/><Relationship Id="rId1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5" name="Picture 4" descr="introhtml_SC_topbar.png"/>
          <p:cNvPicPr>
            <a:picLocks noChangeAspect="1"/>
          </p:cNvPicPr>
          <p:nvPr userDrawn="1"/>
        </p:nvPicPr>
        <p:blipFill rotWithShape="1">
          <a:blip r:embed="rId1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428"/>
          <a:stretch/>
        </p:blipFill>
        <p:spPr>
          <a:xfrm>
            <a:off x="0" y="12096"/>
            <a:ext cx="9144000" cy="38946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6" name="TextBox 5"/>
          <p:cNvSpPr txBox="1"/>
          <p:nvPr userDrawn="1"/>
        </p:nvSpPr>
        <p:spPr>
          <a:xfrm>
            <a:off x="647092" y="30332"/>
            <a:ext cx="21767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kern="13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ucida Grande"/>
                <a:cs typeface="Lucida Grande"/>
              </a:rPr>
              <a:t>Accessibility</a:t>
            </a:r>
            <a:endParaRPr lang="en-US" sz="1400" kern="13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Lucida Grande"/>
              <a:cs typeface="Lucida Grande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7193037" y="-17228"/>
            <a:ext cx="16207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 smtClean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INTRODUCTION</a:t>
            </a:r>
            <a:r>
              <a:rPr lang="en-US" sz="1100" baseline="0" dirty="0" smtClean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30236" y="-6048"/>
            <a:ext cx="701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 smtClean="0">
                <a:solidFill>
                  <a:srgbClr val="F8C01B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elvetica Neue Bold Condensed"/>
                <a:cs typeface="Helvetica Neue Bold Condensed"/>
              </a:rPr>
              <a:t>03.01</a:t>
            </a:r>
            <a:endParaRPr lang="en-US" b="0" i="0" dirty="0">
              <a:solidFill>
                <a:srgbClr val="F8C01B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Helvetica Neue Bold Condensed"/>
              <a:cs typeface="Helvetica Neue Bold Condensed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7420429" y="112468"/>
            <a:ext cx="12034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aseline="0" dirty="0" smtClean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TO HTML</a:t>
            </a:r>
            <a:endParaRPr lang="en-US" sz="1100" dirty="0" smtClean="0"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96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3200" b="1" i="0" kern="1200">
          <a:solidFill>
            <a:schemeClr val="bg1"/>
          </a:solidFill>
          <a:latin typeface="Gill Sans SemiBold"/>
          <a:ea typeface="+mn-ea"/>
          <a:cs typeface="Lucida Grand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b="1" i="0" kern="1200">
          <a:solidFill>
            <a:schemeClr val="bg1"/>
          </a:solidFill>
          <a:latin typeface="Gill Sans SemiBold"/>
          <a:ea typeface="+mn-ea"/>
          <a:cs typeface="Lucida Grand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b="0" i="1" kern="1200">
          <a:solidFill>
            <a:schemeClr val="bg1"/>
          </a:solidFill>
          <a:latin typeface="Gill Sans SemiBold"/>
          <a:ea typeface="+mn-ea"/>
          <a:cs typeface="Lucida Grand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500" b="0" i="1" kern="1200">
          <a:solidFill>
            <a:schemeClr val="bg1"/>
          </a:solidFill>
          <a:latin typeface="Gill Sans SemiBold"/>
          <a:ea typeface="+mn-ea"/>
          <a:cs typeface="Lucida Grand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200" b="0" i="1" kern="1200">
          <a:solidFill>
            <a:schemeClr val="bg1"/>
          </a:solidFill>
          <a:latin typeface="Gill Sans SemiBold"/>
          <a:ea typeface="+mn-ea"/>
          <a:cs typeface="Lucida Grand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Accessible Web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200" dirty="0" smtClean="0"/>
              <a:t>Thanks to Scott Williams at the UM Office </a:t>
            </a:r>
            <a:r>
              <a:rPr lang="en-US" sz="2200" dirty="0"/>
              <a:t>for Institutional </a:t>
            </a:r>
            <a:r>
              <a:rPr lang="en-US" sz="2200" dirty="0" smtClean="0"/>
              <a:t>Equity for his materials</a:t>
            </a:r>
            <a:r>
              <a:rPr lang="en-US" sz="2200" dirty="0"/>
              <a:t/>
            </a:r>
            <a:br>
              <a:rPr lang="en-US" sz="2200" dirty="0"/>
            </a:br>
            <a:r>
              <a:rPr lang="en-US" sz="2200" i="1" dirty="0" smtClean="0"/>
              <a:t>http</a:t>
            </a:r>
            <a:r>
              <a:rPr lang="en-US" sz="2200" i="1" dirty="0"/>
              <a:t>://</a:t>
            </a:r>
            <a:r>
              <a:rPr lang="en-US" sz="2200" i="1" dirty="0" err="1"/>
              <a:t>umich.edu</a:t>
            </a:r>
            <a:r>
              <a:rPr lang="en-US" sz="2200" i="1" dirty="0"/>
              <a:t>/</a:t>
            </a:r>
            <a:r>
              <a:rPr lang="en-US" sz="2200" i="1" dirty="0" err="1"/>
              <a:t>webaccess</a:t>
            </a:r>
            <a:r>
              <a:rPr lang="en-US" sz="2200" i="1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38221178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775" y="544356"/>
            <a:ext cx="7918450" cy="92187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 web offers unprecedented opportunities for disabled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49893"/>
            <a:ext cx="8229600" cy="2950012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Font typeface="Arial"/>
              <a:buChar char="•"/>
            </a:pPr>
            <a:r>
              <a:rPr lang="en-US" sz="3500" dirty="0" smtClean="0"/>
              <a:t>Education</a:t>
            </a:r>
          </a:p>
          <a:p>
            <a:pPr marL="457200" indent="-457200">
              <a:buFont typeface="Arial"/>
              <a:buChar char="•"/>
            </a:pPr>
            <a:r>
              <a:rPr lang="en-US" sz="3500" dirty="0" smtClean="0"/>
              <a:t>News</a:t>
            </a:r>
          </a:p>
          <a:p>
            <a:pPr marL="457200" indent="-457200">
              <a:buFont typeface="Arial"/>
              <a:buChar char="•"/>
            </a:pPr>
            <a:r>
              <a:rPr lang="en-US" sz="3500" dirty="0" smtClean="0"/>
              <a:t>Commerce</a:t>
            </a:r>
          </a:p>
          <a:p>
            <a:pPr marL="457200" indent="-457200">
              <a:buFont typeface="Arial"/>
              <a:buChar char="•"/>
            </a:pPr>
            <a:r>
              <a:rPr lang="en-US" sz="3500" dirty="0" smtClean="0"/>
              <a:t>Social</a:t>
            </a:r>
          </a:p>
          <a:p>
            <a:pPr marL="457200" indent="-457200">
              <a:buFont typeface="Arial"/>
              <a:buChar char="•"/>
            </a:pPr>
            <a:r>
              <a:rPr lang="en-US" sz="3000" dirty="0" smtClean="0"/>
              <a:t>Benefits of web are amplified for disabled!!</a:t>
            </a:r>
          </a:p>
          <a:p>
            <a:pPr marL="457200" indent="-457200">
              <a:buFont typeface="Arial"/>
              <a:buChar char="•"/>
            </a:pPr>
            <a:r>
              <a:rPr lang="en-US" sz="3000" dirty="0" smtClean="0"/>
              <a:t>Web is an </a:t>
            </a:r>
            <a:r>
              <a:rPr lang="en-US" sz="3000" b="1" dirty="0" smtClean="0"/>
              <a:t>enabling</a:t>
            </a:r>
            <a:r>
              <a:rPr lang="en-US" sz="3000" dirty="0" smtClean="0"/>
              <a:t> technology</a:t>
            </a:r>
          </a:p>
        </p:txBody>
      </p:sp>
    </p:spTree>
    <p:extLst>
      <p:ext uri="{BB962C8B-B14F-4D97-AF65-F5344CB8AC3E}">
        <p14:creationId xmlns:p14="http://schemas.microsoft.com/office/powerpoint/2010/main" val="9066222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Legal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94119"/>
            <a:ext cx="8229600" cy="3212352"/>
          </a:xfrm>
        </p:spPr>
        <p:txBody>
          <a:bodyPr>
            <a:no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400" dirty="0" smtClean="0"/>
              <a:t>DOJ is in the process of revising Title II and III of the ADA to include online resources of state and local entities</a:t>
            </a:r>
          </a:p>
          <a:p>
            <a:endParaRPr lang="en-US" sz="2400" dirty="0" smtClean="0"/>
          </a:p>
          <a:p>
            <a:pPr marL="457200" indent="-457200">
              <a:buFont typeface="Arial"/>
              <a:buChar char="•"/>
            </a:pPr>
            <a:r>
              <a:rPr lang="en-US" sz="2400" dirty="0" smtClean="0"/>
              <a:t>Case law—individuals or entities can file civil rights complaints, e.g., Penn State, NYU, Northwestern, FSU, Target, Southwest Airlines, Priceline.com, Ramada, Kindle, etc.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062577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web accessibility?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3634"/>
            <a:ext cx="8507506" cy="3412484"/>
          </a:xfrm>
        </p:spPr>
        <p:txBody>
          <a:bodyPr>
            <a:no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400" dirty="0" smtClean="0"/>
              <a:t>Making the web accessible for the </a:t>
            </a:r>
            <a:r>
              <a:rPr lang="en-US" sz="2400" b="1" i="1" dirty="0" smtClean="0"/>
              <a:t>widest possible audience</a:t>
            </a:r>
          </a:p>
          <a:p>
            <a:pPr marL="457200" indent="-457200">
              <a:buFont typeface="Arial"/>
              <a:buChar char="•"/>
            </a:pPr>
            <a:r>
              <a:rPr lang="en-US" sz="2400" dirty="0" smtClean="0"/>
              <a:t>This audience includes Temporarily Able-Bodied users (TABs)</a:t>
            </a:r>
          </a:p>
          <a:p>
            <a:pPr marL="457200" indent="-457200">
              <a:buFont typeface="Arial"/>
              <a:buChar char="•"/>
            </a:pPr>
            <a:r>
              <a:rPr lang="en-US" sz="2400" dirty="0" smtClean="0"/>
              <a:t>Currently, online infrastructure is </a:t>
            </a:r>
            <a:r>
              <a:rPr lang="en-US" sz="2400" b="1" i="1" dirty="0" smtClean="0"/>
              <a:t>hostile</a:t>
            </a:r>
            <a:r>
              <a:rPr lang="en-US" sz="2400" dirty="0" smtClean="0"/>
              <a:t> to those with disabilities</a:t>
            </a:r>
          </a:p>
          <a:p>
            <a:pPr marL="457200" indent="-457200">
              <a:buFont typeface="Arial"/>
              <a:buChar char="•"/>
            </a:pPr>
            <a:r>
              <a:rPr lang="en-US" sz="2400" dirty="0" smtClean="0"/>
              <a:t>Inseparable from SEO, mobile, and usability: improve one and you improve the others</a:t>
            </a:r>
          </a:p>
          <a:p>
            <a:pPr marL="457200" indent="-457200">
              <a:buFont typeface="Arial"/>
              <a:buChar char="•"/>
            </a:pPr>
            <a:r>
              <a:rPr lang="en-US" sz="2400" b="0" i="1" dirty="0" smtClean="0">
                <a:solidFill>
                  <a:srgbClr val="FF6600"/>
                </a:solidFill>
              </a:rPr>
              <a:t>Best way to accomplish accessibility? Adherence to standards. </a:t>
            </a:r>
            <a:endParaRPr lang="en-US" sz="2400" b="0" i="1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60210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W3C WCAG 2.0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50066"/>
            <a:ext cx="8229600" cy="3663128"/>
          </a:xfrm>
        </p:spPr>
        <p:txBody>
          <a:bodyPr>
            <a:normAutofit fontScale="92500"/>
          </a:bodyPr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W3C Web Content Accessibility Guidelines are principle-, not technology-based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The four principles (POUR):</a:t>
            </a:r>
          </a:p>
          <a:p>
            <a:pPr lvl="1"/>
            <a:r>
              <a:rPr lang="en-US" sz="3000" dirty="0" smtClean="0"/>
              <a:t>Perceivable</a:t>
            </a:r>
          </a:p>
          <a:p>
            <a:pPr lvl="1"/>
            <a:r>
              <a:rPr lang="en-US" sz="3000" dirty="0" smtClean="0"/>
              <a:t>Operable</a:t>
            </a:r>
          </a:p>
          <a:p>
            <a:pPr lvl="1"/>
            <a:r>
              <a:rPr lang="en-US" sz="3000" dirty="0" smtClean="0"/>
              <a:t>Understandable </a:t>
            </a:r>
          </a:p>
          <a:p>
            <a:pPr lvl="1"/>
            <a:r>
              <a:rPr lang="en-US" sz="3000" dirty="0" smtClean="0"/>
              <a:t>Robust</a:t>
            </a:r>
          </a:p>
        </p:txBody>
      </p:sp>
    </p:spTree>
    <p:extLst>
      <p:ext uri="{BB962C8B-B14F-4D97-AF65-F5344CB8AC3E}">
        <p14:creationId xmlns:p14="http://schemas.microsoft.com/office/powerpoint/2010/main" val="36521073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4751"/>
            <a:ext cx="8229600" cy="3407082"/>
          </a:xfrm>
        </p:spPr>
        <p:txBody>
          <a:bodyPr>
            <a:normAutofit/>
          </a:bodyPr>
          <a:lstStyle/>
          <a:p>
            <a:pPr marL="457200" indent="-457200">
              <a:spcBef>
                <a:spcPts val="1368"/>
              </a:spcBef>
              <a:buFont typeface="Arial"/>
              <a:buChar char="•"/>
            </a:pPr>
            <a:r>
              <a:rPr lang="en-US" dirty="0" smtClean="0"/>
              <a:t>Designing with accessibility in mind is the right thing to do for many reasons</a:t>
            </a:r>
          </a:p>
          <a:p>
            <a:pPr marL="457200" indent="-457200">
              <a:spcBef>
                <a:spcPts val="1368"/>
              </a:spcBef>
              <a:buFont typeface="Arial"/>
              <a:buChar char="•"/>
            </a:pPr>
            <a:r>
              <a:rPr lang="en-US" dirty="0" smtClean="0"/>
              <a:t>Adhering to standards (not flashy, cool effects) is key</a:t>
            </a:r>
          </a:p>
          <a:p>
            <a:pPr marL="457200" indent="-457200">
              <a:spcBef>
                <a:spcPts val="1368"/>
              </a:spcBef>
              <a:buFont typeface="Arial"/>
              <a:buChar char="•"/>
            </a:pPr>
            <a:r>
              <a:rPr lang="en-US" dirty="0" smtClean="0"/>
              <a:t>Pay special attention to the semantics behind the HTML5 tags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200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79" y="545304"/>
            <a:ext cx="9144000" cy="701843"/>
          </a:xfrm>
        </p:spPr>
        <p:txBody>
          <a:bodyPr/>
          <a:lstStyle/>
          <a:p>
            <a:r>
              <a:rPr lang="en-US" dirty="0" smtClean="0"/>
              <a:t>Acknowledgements/Contributions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3633"/>
            <a:ext cx="8229600" cy="3339358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2000" dirty="0"/>
              <a:t>These slides are Copyright </a:t>
            </a:r>
            <a:r>
              <a:rPr lang="en-US" sz="2000" dirty="0" smtClean="0"/>
              <a:t>2015-  Colleen van Lent as </a:t>
            </a:r>
            <a:r>
              <a:rPr lang="en-US" sz="2000" dirty="0"/>
              <a:t>part of http://</a:t>
            </a:r>
            <a:r>
              <a:rPr lang="en-US" sz="2000" dirty="0" err="1"/>
              <a:t>www.intro-webdesign.com</a:t>
            </a:r>
            <a:r>
              <a:rPr lang="en-US" sz="2000" dirty="0"/>
              <a:t>/ and made available under a Creative Commons </a:t>
            </a:r>
            <a:r>
              <a:rPr lang="en-US" sz="2000" dirty="0" smtClean="0"/>
              <a:t>Attribution Non-Commercial </a:t>
            </a:r>
            <a:r>
              <a:rPr lang="en-US" sz="2000" dirty="0"/>
              <a:t>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>
              <a:defRPr/>
            </a:pPr>
            <a:endParaRPr lang="en-US" sz="2000" dirty="0"/>
          </a:p>
          <a:p>
            <a:pPr>
              <a:defRPr/>
            </a:pPr>
            <a:r>
              <a:rPr lang="en-US" sz="2000" dirty="0"/>
              <a:t>Initial Development: </a:t>
            </a:r>
            <a:r>
              <a:rPr lang="en-US" sz="2000" dirty="0" smtClean="0"/>
              <a:t>Colleen van Lent , </a:t>
            </a:r>
            <a:r>
              <a:rPr lang="en-US" sz="2000" dirty="0"/>
              <a:t>University of Michigan School of Information</a:t>
            </a:r>
          </a:p>
          <a:p>
            <a:pPr>
              <a:defRPr/>
            </a:pPr>
            <a:endParaRPr lang="en-US" sz="2400" dirty="0" smtClean="0">
              <a:solidFill>
                <a:schemeClr val="tx1"/>
              </a:solidFill>
            </a:endParaRPr>
          </a:p>
          <a:p>
            <a:pPr>
              <a:defRPr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defRPr/>
            </a:pPr>
            <a:endParaRPr lang="en-US" sz="2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endParaRPr lang="en-US" sz="2400" dirty="0"/>
          </a:p>
        </p:txBody>
      </p:sp>
      <p:pic>
        <p:nvPicPr>
          <p:cNvPr id="5" name="Picture 4" descr="by-n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1176" y="4401914"/>
            <a:ext cx="1432662" cy="501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069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3330"/>
            <a:ext cx="8229600" cy="2702991"/>
          </a:xfrm>
        </p:spPr>
        <p:txBody>
          <a:bodyPr>
            <a:noAutofit/>
          </a:bodyPr>
          <a:lstStyle/>
          <a:p>
            <a:pPr marL="457200" indent="-457200">
              <a:spcBef>
                <a:spcPts val="600"/>
              </a:spcBef>
              <a:buFont typeface="Arial"/>
              <a:buChar char="•"/>
            </a:pPr>
            <a:r>
              <a:rPr lang="en-US" dirty="0" smtClean="0"/>
              <a:t>Learn what a web accessibility 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	professional does</a:t>
            </a:r>
          </a:p>
          <a:p>
            <a:pPr marL="457200" indent="-457200">
              <a:spcBef>
                <a:spcPts val="600"/>
              </a:spcBef>
              <a:buFont typeface="Arial"/>
              <a:buChar char="•"/>
            </a:pPr>
            <a:r>
              <a:rPr lang="en-US" dirty="0" smtClean="0"/>
              <a:t>Understand how disabilities relate </a:t>
            </a:r>
          </a:p>
          <a:p>
            <a:pPr>
              <a:spcBef>
                <a:spcPts val="600"/>
              </a:spcBef>
            </a:pPr>
            <a:r>
              <a:rPr lang="en-US" dirty="0"/>
              <a:t>	</a:t>
            </a:r>
            <a:r>
              <a:rPr lang="en-US" dirty="0" smtClean="0"/>
              <a:t>to the web</a:t>
            </a:r>
          </a:p>
          <a:p>
            <a:pPr marL="457200" indent="-457200">
              <a:spcBef>
                <a:spcPts val="600"/>
              </a:spcBef>
              <a:buFont typeface="Arial"/>
              <a:buChar char="•"/>
            </a:pPr>
            <a:r>
              <a:rPr lang="en-US" dirty="0" smtClean="0"/>
              <a:t>Introduce the four principles of accessible interface design</a:t>
            </a:r>
          </a:p>
        </p:txBody>
      </p:sp>
    </p:spTree>
    <p:extLst>
      <p:ext uri="{BB962C8B-B14F-4D97-AF65-F5344CB8AC3E}">
        <p14:creationId xmlns:p14="http://schemas.microsoft.com/office/powerpoint/2010/main" val="4239032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does a “web accessibility coordinator”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Helps guide policy and purchasing decisions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Evaluates </a:t>
            </a:r>
            <a:r>
              <a:rPr lang="en-US" dirty="0"/>
              <a:t>web interfaces for </a:t>
            </a:r>
            <a:r>
              <a:rPr lang="en-US" dirty="0" smtClean="0"/>
              <a:t>accessibility</a:t>
            </a:r>
            <a:endParaRPr lang="en-US" dirty="0"/>
          </a:p>
          <a:p>
            <a:pPr marL="457200" indent="-457200">
              <a:buFont typeface="Arial"/>
              <a:buChar char="•"/>
            </a:pPr>
            <a:r>
              <a:rPr lang="en-US" dirty="0"/>
              <a:t>Assists those with disabilities to access </a:t>
            </a:r>
            <a:r>
              <a:rPr lang="en-US" dirty="0" smtClean="0"/>
              <a:t>online </a:t>
            </a:r>
            <a:r>
              <a:rPr lang="en-US" dirty="0"/>
              <a:t>infrastructure </a:t>
            </a:r>
          </a:p>
          <a:p>
            <a:pPr marL="457200" indent="-457200">
              <a:buFont typeface="Arial"/>
              <a:buChar char="•"/>
            </a:pPr>
            <a:r>
              <a:rPr lang="en-US" dirty="0"/>
              <a:t>Keep pace with changing technology</a:t>
            </a:r>
          </a:p>
        </p:txBody>
      </p:sp>
    </p:spTree>
    <p:extLst>
      <p:ext uri="{BB962C8B-B14F-4D97-AF65-F5344CB8AC3E}">
        <p14:creationId xmlns:p14="http://schemas.microsoft.com/office/powerpoint/2010/main" val="29201920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1in 5 People </a:t>
            </a:r>
            <a:r>
              <a:rPr lang="en-US" dirty="0"/>
              <a:t>H</a:t>
            </a:r>
            <a:r>
              <a:rPr lang="en-US" dirty="0" smtClean="0"/>
              <a:t>ave a Disability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833" y="1852252"/>
            <a:ext cx="8224967" cy="2226175"/>
          </a:xfrm>
        </p:spPr>
        <p:txBody>
          <a:bodyPr numCol="2" spcCol="457200">
            <a:no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600" dirty="0" smtClean="0"/>
              <a:t>There are 60 million people with disabilities </a:t>
            </a:r>
          </a:p>
          <a:p>
            <a:r>
              <a:rPr lang="en-US" sz="2600" dirty="0" smtClean="0"/>
              <a:t>	in the U.S.</a:t>
            </a:r>
            <a:endParaRPr lang="en-US" sz="2600" b="1" dirty="0" smtClean="0"/>
          </a:p>
          <a:p>
            <a:pPr marL="1200150" lvl="1" indent="-457200">
              <a:buFont typeface="Arial"/>
              <a:buChar char="•"/>
            </a:pPr>
            <a:r>
              <a:rPr lang="en-US" sz="2600" dirty="0" smtClean="0"/>
              <a:t>Half are impeded using the internet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Visual Issues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Hearing Issues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Motor Issues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Cognitive Issues</a:t>
            </a:r>
            <a:endParaRPr lang="en-US" b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4852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Disabilities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6596"/>
            <a:ext cx="8229600" cy="3204430"/>
          </a:xfrm>
        </p:spPr>
        <p:txBody>
          <a:bodyPr>
            <a:noAutofit/>
          </a:bodyPr>
          <a:lstStyle/>
          <a:p>
            <a:pPr marL="457200" indent="-457200">
              <a:spcBef>
                <a:spcPts val="1800"/>
              </a:spcBef>
              <a:buFont typeface="Arial"/>
              <a:buChar char="•"/>
            </a:pPr>
            <a:r>
              <a:rPr lang="en-US" sz="2800" dirty="0" smtClean="0"/>
              <a:t>Blindness, low-vision, color-blindness</a:t>
            </a:r>
          </a:p>
          <a:p>
            <a:pPr marL="457200" indent="-457200">
              <a:spcBef>
                <a:spcPts val="1800"/>
              </a:spcBef>
              <a:buFont typeface="Arial"/>
              <a:buChar char="•"/>
            </a:pPr>
            <a:r>
              <a:rPr lang="en-US" sz="2800" dirty="0" smtClean="0"/>
              <a:t>8 </a:t>
            </a:r>
            <a:r>
              <a:rPr lang="en-US" sz="2800" dirty="0"/>
              <a:t>million have difficulty reading ordinary newsprint (even with glasses)</a:t>
            </a:r>
          </a:p>
          <a:p>
            <a:pPr marL="1200150" lvl="1" indent="-457200">
              <a:spcBef>
                <a:spcPts val="1800"/>
              </a:spcBef>
              <a:buFont typeface="Arial"/>
              <a:buChar char="•"/>
            </a:pPr>
            <a:r>
              <a:rPr lang="en-US" sz="2800" dirty="0"/>
              <a:t>1.8 million are completely </a:t>
            </a:r>
            <a:r>
              <a:rPr lang="en-US" sz="2800" dirty="0" smtClean="0"/>
              <a:t>blind</a:t>
            </a:r>
          </a:p>
          <a:p>
            <a:pPr marL="457200" indent="-457200">
              <a:spcBef>
                <a:spcPts val="1800"/>
              </a:spcBef>
              <a:buFont typeface="Arial"/>
              <a:buChar char="•"/>
            </a:pPr>
            <a:r>
              <a:rPr lang="en-US" sz="2800" dirty="0" smtClean="0"/>
              <a:t>How is your font-size, color-contrast, font-style?</a:t>
            </a:r>
            <a:endParaRPr lang="en-US" sz="2800" dirty="0"/>
          </a:p>
          <a:p>
            <a:pPr marL="342900" lvl="1" indent="-342900">
              <a:spcBef>
                <a:spcPts val="1800"/>
              </a:spcBef>
            </a:pPr>
            <a:endParaRPr lang="en-US" sz="2400" dirty="0"/>
          </a:p>
          <a:p>
            <a:pPr>
              <a:spcBef>
                <a:spcPts val="1800"/>
              </a:spcBef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047738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Hearing Disabilities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3141"/>
            <a:ext cx="8229600" cy="3875699"/>
          </a:xfrm>
        </p:spPr>
        <p:txBody>
          <a:bodyPr>
            <a:normAutofit/>
          </a:bodyPr>
          <a:lstStyle/>
          <a:p>
            <a:pPr marL="457200" indent="-457200">
              <a:spcBef>
                <a:spcPts val="1200"/>
              </a:spcBef>
              <a:buFont typeface="Arial"/>
              <a:buChar char="•"/>
            </a:pPr>
            <a:r>
              <a:rPr lang="en-US" sz="2800" dirty="0" smtClean="0"/>
              <a:t>Partial to total deafness</a:t>
            </a:r>
          </a:p>
          <a:p>
            <a:pPr marL="457200" indent="-457200">
              <a:spcBef>
                <a:spcPts val="1800"/>
              </a:spcBef>
              <a:buFont typeface="Arial"/>
              <a:buChar char="•"/>
            </a:pPr>
            <a:r>
              <a:rPr lang="en-US" sz="2800" dirty="0" smtClean="0"/>
              <a:t>8 </a:t>
            </a:r>
            <a:r>
              <a:rPr lang="en-US" sz="2800" dirty="0"/>
              <a:t>million have difficulty hearing a normal conversation </a:t>
            </a:r>
          </a:p>
          <a:p>
            <a:pPr marL="1200150" lvl="1" indent="-457200">
              <a:spcBef>
                <a:spcPts val="1200"/>
              </a:spcBef>
              <a:buFont typeface="Arial"/>
              <a:buChar char="•"/>
            </a:pPr>
            <a:r>
              <a:rPr lang="en-US" sz="2800" dirty="0"/>
              <a:t>1 million are completely </a:t>
            </a:r>
            <a:r>
              <a:rPr lang="en-US" sz="2800" dirty="0" smtClean="0"/>
              <a:t>deaf</a:t>
            </a:r>
          </a:p>
          <a:p>
            <a:pPr marL="457200" indent="-457200">
              <a:spcBef>
                <a:spcPts val="1200"/>
              </a:spcBef>
              <a:buFont typeface="Arial"/>
              <a:buChar char="•"/>
            </a:pPr>
            <a:r>
              <a:rPr lang="en-US" sz="2800" dirty="0" smtClean="0"/>
              <a:t>Do your videos include closed-captioning?  Are you blaring music?</a:t>
            </a:r>
            <a:endParaRPr lang="en-US" sz="2800" dirty="0"/>
          </a:p>
          <a:p>
            <a:pPr>
              <a:spcBef>
                <a:spcPts val="1200"/>
              </a:spcBef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536078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Motor Disabilities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8281"/>
            <a:ext cx="8229600" cy="3814590"/>
          </a:xfrm>
        </p:spPr>
        <p:txBody>
          <a:bodyPr>
            <a:noAutofit/>
          </a:bodyPr>
          <a:lstStyle/>
          <a:p>
            <a:pPr marL="342900" lvl="1" indent="-342900">
              <a:spcBef>
                <a:spcPts val="1800"/>
              </a:spcBef>
              <a:buFont typeface="Arial"/>
              <a:buChar char="•"/>
            </a:pPr>
            <a:r>
              <a:rPr lang="en-US" sz="2800" dirty="0" smtClean="0"/>
              <a:t>Inability </a:t>
            </a:r>
            <a:r>
              <a:rPr lang="en-US" sz="2800" dirty="0"/>
              <a:t>to use a mouse or physical keyboard, slow response time, limited fine motor </a:t>
            </a:r>
            <a:r>
              <a:rPr lang="en-US" sz="2800" dirty="0" smtClean="0"/>
              <a:t>control</a:t>
            </a:r>
          </a:p>
          <a:p>
            <a:pPr marL="342900" lvl="1" indent="-342900">
              <a:spcBef>
                <a:spcPts val="1800"/>
              </a:spcBef>
              <a:buFont typeface="Arial"/>
              <a:buChar char="•"/>
            </a:pPr>
            <a:r>
              <a:rPr lang="en-US" sz="2800" dirty="0" smtClean="0"/>
              <a:t>Dexterity </a:t>
            </a:r>
            <a:r>
              <a:rPr lang="en-US" sz="2800" dirty="0"/>
              <a:t>issues—8 million Americans have difficulty using their arms or </a:t>
            </a:r>
            <a:r>
              <a:rPr lang="en-US" sz="2800" dirty="0" smtClean="0"/>
              <a:t>hands</a:t>
            </a:r>
          </a:p>
          <a:p>
            <a:pPr marL="342900" lvl="1" indent="-342900">
              <a:spcBef>
                <a:spcPts val="1800"/>
              </a:spcBef>
              <a:buFont typeface="Arial"/>
              <a:buChar char="•"/>
            </a:pPr>
            <a:r>
              <a:rPr lang="en-US" sz="2800" dirty="0" smtClean="0"/>
              <a:t>What happens when someone tries to “tab” through your page?  Do you require a steady hand?</a:t>
            </a:r>
            <a:endParaRPr lang="en-US" sz="2800" dirty="0"/>
          </a:p>
          <a:p>
            <a:pPr marL="0" lvl="1" indent="0">
              <a:spcBef>
                <a:spcPts val="1800"/>
              </a:spcBef>
              <a:buNone/>
            </a:pPr>
            <a:endParaRPr lang="en-US" sz="2800" dirty="0"/>
          </a:p>
          <a:p>
            <a:pPr>
              <a:spcBef>
                <a:spcPts val="1800"/>
              </a:spcBef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377845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Cognitive Disabilities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07618"/>
            <a:ext cx="8229600" cy="3313794"/>
          </a:xfrm>
        </p:spPr>
        <p:txBody>
          <a:bodyPr>
            <a:no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400" dirty="0"/>
              <a:t>Learning disabilities, distractibility, dyslexia, inability to remember or focus on large amounts of </a:t>
            </a:r>
            <a:r>
              <a:rPr lang="en-US" sz="2400" dirty="0" smtClean="0"/>
              <a:t>information</a:t>
            </a:r>
          </a:p>
          <a:p>
            <a:pPr marL="457200" indent="-457200">
              <a:buFont typeface="Arial"/>
              <a:buChar char="•"/>
            </a:pPr>
            <a:r>
              <a:rPr lang="en-US" sz="2400" dirty="0" smtClean="0"/>
              <a:t>Adults </a:t>
            </a:r>
            <a:r>
              <a:rPr lang="en-US" sz="2400" dirty="0"/>
              <a:t>with ADD/ADHD: 16 </a:t>
            </a:r>
            <a:r>
              <a:rPr lang="en-US" sz="2400" dirty="0" smtClean="0"/>
              <a:t>million</a:t>
            </a:r>
          </a:p>
          <a:p>
            <a:pPr marL="457200" indent="-457200">
              <a:buFont typeface="Arial"/>
              <a:buChar char="•"/>
            </a:pPr>
            <a:r>
              <a:rPr lang="en-US" sz="2400" dirty="0" smtClean="0"/>
              <a:t>38</a:t>
            </a:r>
            <a:r>
              <a:rPr lang="en-US" sz="2400" dirty="0"/>
              <a:t>% of soldiers, 31% of Marines and 49% of National Guard members returning from combat report psychological conditions such as TBI and </a:t>
            </a:r>
            <a:r>
              <a:rPr lang="en-US" sz="2400" dirty="0" smtClean="0"/>
              <a:t>PTSD</a:t>
            </a:r>
          </a:p>
          <a:p>
            <a:pPr marL="457200" indent="-457200">
              <a:buFont typeface="Arial"/>
              <a:buChar char="•"/>
            </a:pPr>
            <a:r>
              <a:rPr lang="en-US" sz="2400" dirty="0" smtClean="0"/>
              <a:t>Cognitive disabilities number greater than </a:t>
            </a:r>
            <a:r>
              <a:rPr lang="en-US" sz="2400" dirty="0"/>
              <a:t>physical and perceptual disabilities combined</a:t>
            </a:r>
          </a:p>
          <a:p>
            <a:pPr marL="457200" indent="-457200">
              <a:buFont typeface="Arial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449297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Stats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3634"/>
            <a:ext cx="8229600" cy="3601111"/>
          </a:xfrm>
        </p:spPr>
        <p:txBody>
          <a:bodyPr>
            <a:normAutofit fontScale="77500" lnSpcReduction="20000"/>
          </a:bodyPr>
          <a:lstStyle/>
          <a:p>
            <a:pPr marL="457200" indent="-457200">
              <a:spcBef>
                <a:spcPts val="2400"/>
              </a:spcBef>
              <a:buFont typeface="Arial"/>
              <a:buChar char="•"/>
            </a:pPr>
            <a:r>
              <a:rPr lang="en-US" dirty="0" smtClean="0"/>
              <a:t>8.3% of the U.S. population have 2 or more disabilities</a:t>
            </a:r>
          </a:p>
          <a:p>
            <a:pPr marL="457200" indent="-457200">
              <a:spcBef>
                <a:spcPts val="2400"/>
              </a:spcBef>
              <a:buFont typeface="Arial"/>
              <a:buChar char="•"/>
            </a:pPr>
            <a:r>
              <a:rPr lang="en-US" dirty="0" smtClean="0"/>
              <a:t>40,000 people the in U.S are both deaf and blind</a:t>
            </a:r>
          </a:p>
          <a:p>
            <a:pPr marL="457200" indent="-457200">
              <a:spcBef>
                <a:spcPts val="2400"/>
              </a:spcBef>
              <a:buFont typeface="Arial"/>
              <a:buChar char="•"/>
            </a:pPr>
            <a:r>
              <a:rPr lang="en-US" dirty="0" smtClean="0"/>
              <a:t>41 percent of adults 65 and older have a disability</a:t>
            </a:r>
          </a:p>
          <a:p>
            <a:pPr marL="457200" indent="-457200">
              <a:spcBef>
                <a:spcPts val="2400"/>
              </a:spcBef>
              <a:buFont typeface="Arial"/>
              <a:buChar char="•"/>
            </a:pPr>
            <a:r>
              <a:rPr lang="en-US" dirty="0" smtClean="0"/>
              <a:t>8.7 million people with disabilities are poor</a:t>
            </a:r>
          </a:p>
          <a:p>
            <a:pPr marL="457200" indent="-457200">
              <a:spcBef>
                <a:spcPts val="2400"/>
              </a:spcBef>
              <a:buFont typeface="Arial"/>
              <a:buChar char="•"/>
            </a:pPr>
            <a:r>
              <a:rPr lang="en-US" dirty="0" smtClean="0"/>
              <a:t>70% of disabled are unemployed or underemployed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5965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041415 Powerpoint A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8650</TotalTime>
  <Words>745</Words>
  <Application>Microsoft Macintosh PowerPoint</Application>
  <PresentationFormat>On-screen Show (16:9)</PresentationFormat>
  <Paragraphs>96</Paragraphs>
  <Slides>15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041415 Powerpoint A</vt:lpstr>
      <vt:lpstr>Accessible Web</vt:lpstr>
      <vt:lpstr>Goals</vt:lpstr>
      <vt:lpstr>What does a “web accessibility coordinator” do?</vt:lpstr>
      <vt:lpstr>1in 5 People Have a Disability</vt:lpstr>
      <vt:lpstr>Visual Disabilities</vt:lpstr>
      <vt:lpstr>Hearing Disabilities</vt:lpstr>
      <vt:lpstr>Motor Disabilities</vt:lpstr>
      <vt:lpstr>Cognitive Disabilities</vt:lpstr>
      <vt:lpstr>More Stats</vt:lpstr>
      <vt:lpstr>The web offers unprecedented opportunities for disabled </vt:lpstr>
      <vt:lpstr>Legal</vt:lpstr>
      <vt:lpstr>What is web accessibility?</vt:lpstr>
      <vt:lpstr>W3C WCAG 2.0</vt:lpstr>
      <vt:lpstr>Review</vt:lpstr>
      <vt:lpstr>Acknowledgements/Contributions</vt:lpstr>
    </vt:vector>
  </TitlesOfParts>
  <Company>University of Michigan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Hyperlinks</dc:title>
  <dc:creator>School of Michigan</dc:creator>
  <cp:lastModifiedBy>DEIL Edit C</cp:lastModifiedBy>
  <cp:revision>29</cp:revision>
  <dcterms:created xsi:type="dcterms:W3CDTF">2015-06-26T12:02:47Z</dcterms:created>
  <dcterms:modified xsi:type="dcterms:W3CDTF">2015-10-01T20:49:33Z</dcterms:modified>
</cp:coreProperties>
</file>