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92" d="100"/>
          <a:sy n="192" d="100"/>
        </p:scale>
        <p:origin x="-112" y="-2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123FB-EE2A-214C-B3DA-667BCEA095CF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14280-CA2E-A34F-942B-D30473E54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7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E6729-C6DA-F142-9A72-886131A1D55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629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3" y="1163056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9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0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62518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542536"/>
            <a:ext cx="8432800" cy="35601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21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2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312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9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14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45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500050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51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196645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249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296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10883"/>
            <a:ext cx="8229600" cy="4247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introhtml_SC_topbar.png"/>
          <p:cNvPicPr>
            <a:picLocks noChangeAspect="1"/>
          </p:cNvPicPr>
          <p:nvPr userDrawn="1"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0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647093" y="18236"/>
            <a:ext cx="176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Box</a:t>
            </a:r>
            <a:r>
              <a:rPr lang="en-US" sz="1400" baseline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 Model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193037" y="-29678"/>
            <a:ext cx="1620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CSS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0236" y="-18144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02.01</a:t>
            </a:r>
            <a:endParaRPr lang="en-US" b="0" i="0" dirty="0">
              <a:solidFill>
                <a:srgbClr val="F8C0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65943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Sizing your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94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57204" y="659475"/>
            <a:ext cx="8009875" cy="3802782"/>
            <a:chOff x="113405" y="3169067"/>
            <a:chExt cx="6168117" cy="2711203"/>
          </a:xfrm>
        </p:grpSpPr>
        <p:sp>
          <p:nvSpPr>
            <p:cNvPr id="4" name="Rectangle 3"/>
            <p:cNvSpPr/>
            <p:nvPr/>
          </p:nvSpPr>
          <p:spPr>
            <a:xfrm>
              <a:off x="3152419" y="4400007"/>
              <a:ext cx="2641499" cy="1480263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60010" y="4677149"/>
              <a:ext cx="1968747" cy="908275"/>
            </a:xfrm>
            <a:prstGeom prst="rect">
              <a:avLst/>
            </a:prstGeom>
            <a:solidFill>
              <a:srgbClr val="FFFF00"/>
            </a:solidFill>
            <a:ln w="730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  <a:latin typeface="Gill Sans SemiBold"/>
                </a:rPr>
                <a:t>Here is my text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846249" y="5125781"/>
              <a:ext cx="578322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13405" y="4682455"/>
              <a:ext cx="2923016" cy="1040647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prstClr val="black"/>
                  </a:solidFill>
                  <a:latin typeface="Gill Sans SemiBold"/>
                </a:rPr>
                <a:t>margin</a:t>
              </a:r>
            </a:p>
            <a:p>
              <a:pPr algn="ctr"/>
              <a:r>
                <a:rPr lang="en-US" sz="2200" dirty="0">
                  <a:solidFill>
                    <a:prstClr val="black"/>
                  </a:solidFill>
                  <a:latin typeface="Gill Sans SemiBold"/>
                </a:rPr>
                <a:t>The space between the edge of the screen and the element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46249" y="3169067"/>
              <a:ext cx="3435273" cy="105063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prstClr val="black"/>
                  </a:solidFill>
                  <a:latin typeface="Gill Sans SemiBold"/>
                </a:rPr>
                <a:t>padding</a:t>
              </a:r>
            </a:p>
            <a:p>
              <a:pPr algn="ctr"/>
              <a:r>
                <a:rPr lang="en-US" sz="2200" dirty="0">
                  <a:solidFill>
                    <a:prstClr val="black"/>
                  </a:solidFill>
                  <a:latin typeface="Gill Sans SemiBold"/>
                </a:rPr>
                <a:t>The empty space between the start of the element and the start of the text</a:t>
              </a:r>
            </a:p>
          </p:txBody>
        </p:sp>
        <p:cxnSp>
          <p:nvCxnSpPr>
            <p:cNvPr id="16" name="Straight Arrow Connector 15"/>
            <p:cNvCxnSpPr>
              <a:stCxn id="9" idx="2"/>
            </p:cNvCxnSpPr>
            <p:nvPr/>
          </p:nvCxnSpPr>
          <p:spPr>
            <a:xfrm>
              <a:off x="4563886" y="4219704"/>
              <a:ext cx="4" cy="719327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157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832" y="1383636"/>
            <a:ext cx="8139968" cy="2990435"/>
            <a:chOff x="3152419" y="4400007"/>
            <a:chExt cx="2641499" cy="1480263"/>
          </a:xfrm>
        </p:grpSpPr>
        <p:sp>
          <p:nvSpPr>
            <p:cNvPr id="4" name="Rectangle 3"/>
            <p:cNvSpPr/>
            <p:nvPr/>
          </p:nvSpPr>
          <p:spPr>
            <a:xfrm>
              <a:off x="3152419" y="4400007"/>
              <a:ext cx="2641499" cy="1480263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388546" y="4579844"/>
              <a:ext cx="2140212" cy="908275"/>
            </a:xfrm>
            <a:prstGeom prst="rect">
              <a:avLst/>
            </a:prstGeom>
            <a:solidFill>
              <a:srgbClr val="FFFF00"/>
            </a:solidFill>
            <a:ln w="190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  <a:latin typeface="Gill Sans SemiBold"/>
                </a:rPr>
                <a:t>Here is my text</a:t>
              </a: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286" y="588293"/>
            <a:ext cx="8432800" cy="701843"/>
          </a:xfrm>
        </p:spPr>
        <p:txBody>
          <a:bodyPr/>
          <a:lstStyle/>
          <a:p>
            <a:r>
              <a:rPr lang="en-US" dirty="0" smtClean="0"/>
              <a:t>Additive Height and Width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9910" y="2751434"/>
            <a:ext cx="694564" cy="11161"/>
          </a:xfrm>
          <a:prstGeom prst="straightConnector1">
            <a:avLst/>
          </a:prstGeom>
          <a:ln w="63500">
            <a:prstDash val="lgDash"/>
            <a:round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992236" y="2727461"/>
            <a:ext cx="694564" cy="11161"/>
          </a:xfrm>
          <a:prstGeom prst="straightConnector1">
            <a:avLst/>
          </a:prstGeom>
          <a:ln w="63500">
            <a:prstDash val="lgDash"/>
            <a:round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86786" y="4459174"/>
            <a:ext cx="1271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Gill Sans SemiBold"/>
              </a:rPr>
              <a:t>margin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04723" y="3897861"/>
            <a:ext cx="3333911" cy="0"/>
          </a:xfrm>
          <a:prstGeom prst="straightConnector1">
            <a:avLst/>
          </a:prstGeom>
          <a:ln w="63500">
            <a:prstDash val="lgDash"/>
            <a:round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422466" y="2127787"/>
            <a:ext cx="1382257" cy="0"/>
          </a:xfrm>
          <a:prstGeom prst="straightConnector1">
            <a:avLst/>
          </a:prstGeom>
          <a:ln w="63500">
            <a:prstDash val="lgDash"/>
            <a:round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138630" y="2127787"/>
            <a:ext cx="1587576" cy="0"/>
          </a:xfrm>
          <a:prstGeom prst="straightConnector1">
            <a:avLst/>
          </a:prstGeom>
          <a:ln w="63500">
            <a:prstDash val="lgDash"/>
            <a:round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784102" y="4459174"/>
            <a:ext cx="16722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Gill Sans SemiBold"/>
              </a:rPr>
              <a:t> + border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328102" y="4459174"/>
            <a:ext cx="1723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Gill Sans SemiBold"/>
              </a:rPr>
              <a:t>+ padding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968044" y="4459174"/>
            <a:ext cx="1377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Gill Sans SemiBold"/>
              </a:rPr>
              <a:t>+ width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0327" y="4446673"/>
            <a:ext cx="2505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Gill Sans SemiBold"/>
              </a:rPr>
              <a:t>=  actual width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274474" y="1746942"/>
            <a:ext cx="6595216" cy="1834902"/>
          </a:xfrm>
          <a:prstGeom prst="rect">
            <a:avLst/>
          </a:prstGeom>
          <a:solidFill>
            <a:srgbClr val="FFFF00"/>
          </a:solidFill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Gill Sans SemiBold"/>
              </a:rPr>
              <a:t>Here is my text</a:t>
            </a:r>
          </a:p>
        </p:txBody>
      </p:sp>
    </p:spTree>
    <p:extLst>
      <p:ext uri="{BB962C8B-B14F-4D97-AF65-F5344CB8AC3E}">
        <p14:creationId xmlns:p14="http://schemas.microsoft.com/office/powerpoint/2010/main" val="3084527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1" grpId="0"/>
      <p:bldP spid="32" grpId="0"/>
      <p:bldP spid="33" grpId="0"/>
      <p:bldP spid="34" grpId="0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width and height?</a:t>
            </a:r>
            <a:endParaRPr lang="en-US" dirty="0"/>
          </a:p>
        </p:txBody>
      </p:sp>
      <p:pic>
        <p:nvPicPr>
          <p:cNvPr id="10" name="Content Placeholder 9" descr="Screen Shot 2015-07-28 at 1.29.50 A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6" r="388"/>
          <a:stretch/>
        </p:blipFill>
        <p:spPr>
          <a:xfrm>
            <a:off x="779124" y="1337673"/>
            <a:ext cx="7279715" cy="3507838"/>
          </a:xfrm>
        </p:spPr>
      </p:pic>
      <p:sp>
        <p:nvSpPr>
          <p:cNvPr id="11" name="TextBox 10"/>
          <p:cNvSpPr txBox="1"/>
          <p:nvPr/>
        </p:nvSpPr>
        <p:spPr>
          <a:xfrm>
            <a:off x="5173653" y="1734717"/>
            <a:ext cx="3203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Gill Sans SemiBold"/>
              </a:rPr>
              <a:t>width = 132px</a:t>
            </a:r>
            <a:r>
              <a:rPr lang="en-US" sz="3600" dirty="0">
                <a:solidFill>
                  <a:prstClr val="black"/>
                </a:solidFill>
                <a:latin typeface="Gill Sans SemiBold"/>
              </a:rPr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73653" y="2445261"/>
            <a:ext cx="2511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Gill Sans SemiBold"/>
              </a:rPr>
              <a:t>height = 82</a:t>
            </a:r>
            <a:r>
              <a:rPr lang="en-US" dirty="0">
                <a:solidFill>
                  <a:prstClr val="black"/>
                </a:solidFill>
                <a:latin typeface="Gill Sans SemiBold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95040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Centering an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441244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To horizontally center an element use:</a:t>
            </a:r>
          </a:p>
          <a:p>
            <a:pPr lvl="1"/>
            <a:r>
              <a:rPr lang="en-US" sz="2400" dirty="0"/>
              <a:t>margin: 0 auto;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But…</a:t>
            </a:r>
          </a:p>
          <a:p>
            <a:pPr lvl="1"/>
            <a:r>
              <a:rPr lang="en-US" sz="2400" dirty="0"/>
              <a:t>The element must display: block</a:t>
            </a:r>
          </a:p>
          <a:p>
            <a:pPr lvl="1"/>
            <a:r>
              <a:rPr lang="en-US" sz="2400" dirty="0"/>
              <a:t>The element must not float</a:t>
            </a:r>
          </a:p>
          <a:p>
            <a:pPr lvl="1">
              <a:buClr>
                <a:schemeClr val="bg1"/>
              </a:buClr>
            </a:pPr>
            <a:r>
              <a:rPr lang="en-US" sz="2400" b="0" i="1" dirty="0">
                <a:solidFill>
                  <a:srgbClr val="FF6600"/>
                </a:solidFill>
              </a:rPr>
              <a:t>The element must not have a fixed or absolute position</a:t>
            </a:r>
          </a:p>
          <a:p>
            <a:pPr lvl="1"/>
            <a:r>
              <a:rPr lang="en-US" sz="2400" dirty="0"/>
              <a:t>The element must have a width that is not </a:t>
            </a:r>
            <a:r>
              <a:rPr lang="en-US" sz="2400" dirty="0" smtClean="0"/>
              <a:t>auto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6074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box-sizing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435340"/>
            <a:ext cx="8229600" cy="270299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box-sizing takes some of the “math” out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Options: 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content-box: default additive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border-box: width takes content, padding, and border into consideration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981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248225"/>
            <a:ext cx="8187469" cy="356015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Absolute – set to a specific size</a:t>
            </a:r>
          </a:p>
          <a:p>
            <a:pPr marL="1200150" lvl="1" indent="-457200"/>
            <a:r>
              <a:rPr lang="en-US" sz="2600" dirty="0" err="1" smtClean="0"/>
              <a:t>px</a:t>
            </a:r>
            <a:r>
              <a:rPr lang="en-US" sz="2600" dirty="0"/>
              <a:t>,</a:t>
            </a:r>
            <a:r>
              <a:rPr lang="en-US" sz="2600" dirty="0" smtClean="0"/>
              <a:t> mm, cm, </a:t>
            </a:r>
            <a:r>
              <a:rPr lang="en-US" sz="2600" dirty="0" err="1" smtClean="0"/>
              <a:t>pt</a:t>
            </a:r>
            <a:r>
              <a:rPr lang="en-US" sz="2600" dirty="0" smtClean="0"/>
              <a:t>, ….</a:t>
            </a:r>
            <a:endParaRPr lang="en-US" sz="2600" dirty="0"/>
          </a:p>
          <a:p>
            <a:pPr lvl="1" indent="0">
              <a:buNone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Fluid – sets size relative to surrounding elements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%</a:t>
            </a:r>
            <a:r>
              <a:rPr lang="en-US" sz="2400" dirty="0"/>
              <a:t>,</a:t>
            </a:r>
            <a:r>
              <a:rPr lang="en-US" sz="2400" dirty="0" smtClean="0"/>
              <a:t> </a:t>
            </a:r>
            <a:r>
              <a:rPr lang="en-US" sz="2400" dirty="0" err="1" smtClean="0"/>
              <a:t>vw</a:t>
            </a:r>
            <a:r>
              <a:rPr lang="en-US" sz="2400" dirty="0" smtClean="0"/>
              <a:t>, </a:t>
            </a:r>
            <a:r>
              <a:rPr lang="en-US" sz="2400" dirty="0" err="1" smtClean="0"/>
              <a:t>vh</a:t>
            </a:r>
            <a:endParaRPr lang="en-US" sz="2400" dirty="0" smtClean="0"/>
          </a:p>
          <a:p>
            <a:pPr marL="1200150" lvl="1" indent="-457200">
              <a:buFont typeface="Arial"/>
              <a:buChar char="•"/>
            </a:pPr>
            <a:r>
              <a:rPr lang="en-US" sz="2400" dirty="0" err="1" smtClean="0"/>
              <a:t>em</a:t>
            </a:r>
            <a:r>
              <a:rPr lang="en-US" sz="2400" dirty="0" smtClean="0"/>
              <a:t> (for font): 1em is current size, .75 is 75% of the current size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rem (for font): 1rem is current size of root element</a:t>
            </a:r>
          </a:p>
        </p:txBody>
      </p:sp>
    </p:spTree>
    <p:extLst>
      <p:ext uri="{BB962C8B-B14F-4D97-AF65-F5344CB8AC3E}">
        <p14:creationId xmlns:p14="http://schemas.microsoft.com/office/powerpoint/2010/main" val="3022808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27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27024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Design sketches should be done with box model (margin, border, padding, content) in mind.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Use box-model to reduce complexity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Margin must always be considered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Use fluid sizes for best viewing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70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6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</a:t>
            </a:r>
            <a:r>
              <a:rPr lang="en-US" sz="2000"/>
              <a:t>Commons Attribution Non-Commercial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6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47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 and 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333748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The default width of inline elements is the content 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Elements that are not inline can take width and height properties – we saw this in the Display lecture.</a:t>
            </a:r>
          </a:p>
        </p:txBody>
      </p:sp>
    </p:spTree>
    <p:extLst>
      <p:ext uri="{BB962C8B-B14F-4D97-AF65-F5344CB8AC3E}">
        <p14:creationId xmlns:p14="http://schemas.microsoft.com/office/powerpoint/2010/main" val="3784252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274551"/>
            <a:ext cx="8229600" cy="2702991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Any element can have a border around it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border property specifies </a:t>
            </a:r>
            <a:r>
              <a:rPr lang="en-US" sz="2800" i="1" dirty="0" smtClean="0"/>
              <a:t>style</a:t>
            </a:r>
            <a:r>
              <a:rPr lang="en-US" sz="2800" dirty="0" smtClean="0"/>
              <a:t>, </a:t>
            </a:r>
            <a:r>
              <a:rPr lang="en-US" sz="2800" i="1" dirty="0" smtClean="0"/>
              <a:t>width</a:t>
            </a:r>
            <a:r>
              <a:rPr lang="en-US" sz="2800" dirty="0" smtClean="0"/>
              <a:t>, and </a:t>
            </a:r>
            <a:r>
              <a:rPr lang="en-US" sz="2800" i="1" dirty="0" smtClean="0"/>
              <a:t>color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The border style MUST be specified</a:t>
            </a:r>
          </a:p>
          <a:p>
            <a:endParaRPr lang="en-US" sz="2800" dirty="0" smtClean="0"/>
          </a:p>
          <a:p>
            <a:pPr marL="457200" indent="-457200">
              <a:buFont typeface="Arial"/>
              <a:buChar char="•"/>
            </a:pPr>
            <a:endParaRPr lang="en-US" sz="2800" dirty="0"/>
          </a:p>
        </p:txBody>
      </p:sp>
      <p:pic>
        <p:nvPicPr>
          <p:cNvPr id="5" name="Picture 4" descr="Screen Shot 2015-07-28 at 1.43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3031437"/>
            <a:ext cx="79883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21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order-style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216979"/>
            <a:ext cx="8432800" cy="337764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none, dotted, dashed, solid, double, groove, ridge, inset, outset, hidden</a:t>
            </a:r>
            <a:endParaRPr lang="en-US" dirty="0"/>
          </a:p>
        </p:txBody>
      </p:sp>
      <p:pic>
        <p:nvPicPr>
          <p:cNvPr id="6" name="Picture 5" descr="Screen Shot 2015-07-28 at 12.28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14" y="2461375"/>
            <a:ext cx="75184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5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width and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333748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Width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Set in pixels or </a:t>
            </a:r>
            <a:r>
              <a:rPr lang="en-US" sz="2800" i="1" dirty="0" smtClean="0"/>
              <a:t>thin</a:t>
            </a:r>
            <a:r>
              <a:rPr lang="en-US" sz="2800" dirty="0" smtClean="0"/>
              <a:t>, </a:t>
            </a:r>
            <a:r>
              <a:rPr lang="en-US" sz="2800" i="1" dirty="0" smtClean="0"/>
              <a:t>medium</a:t>
            </a:r>
            <a:r>
              <a:rPr lang="en-US" sz="2800" dirty="0" smtClean="0"/>
              <a:t>, or </a:t>
            </a:r>
            <a:r>
              <a:rPr lang="en-US" sz="2800" i="1" dirty="0" smtClean="0"/>
              <a:t>large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Color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Name  - “blue”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RGB – </a:t>
            </a:r>
            <a:r>
              <a:rPr lang="en-US" sz="2400" dirty="0" err="1" smtClean="0"/>
              <a:t>rgb</a:t>
            </a:r>
            <a:r>
              <a:rPr lang="en-US" sz="2400" dirty="0" smtClean="0"/>
              <a:t>(0,0,255)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hex - #0000FF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transparent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3683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Individual </a:t>
            </a:r>
            <a:r>
              <a:rPr lang="en-US" dirty="0"/>
              <a:t>S</a:t>
            </a:r>
            <a:r>
              <a:rPr lang="en-US" dirty="0" smtClean="0"/>
              <a:t>ides</a:t>
            </a:r>
            <a:endParaRPr lang="en-US" dirty="0"/>
          </a:p>
        </p:txBody>
      </p:sp>
      <p:pic>
        <p:nvPicPr>
          <p:cNvPr id="5" name="Content Placeholder 4" descr="Screen Shot 2015-09-12 at 4.52.2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547" b="-19547"/>
          <a:stretch>
            <a:fillRect/>
          </a:stretch>
        </p:blipFill>
        <p:spPr>
          <a:xfrm>
            <a:off x="5937808" y="1429696"/>
            <a:ext cx="1754188" cy="739775"/>
          </a:xfrm>
        </p:spPr>
      </p:pic>
      <p:pic>
        <p:nvPicPr>
          <p:cNvPr id="6" name="Picture 5" descr="Screen Shot 2015-09-12 at 4.54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48" y="3979419"/>
            <a:ext cx="4602530" cy="558732"/>
          </a:xfrm>
          <a:prstGeom prst="rect">
            <a:avLst/>
          </a:prstGeom>
        </p:spPr>
      </p:pic>
      <p:pic>
        <p:nvPicPr>
          <p:cNvPr id="7" name="Picture 6" descr="Screen Shot 2015-09-12 at 4.54.3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808" y="3909292"/>
            <a:ext cx="1888774" cy="769140"/>
          </a:xfrm>
          <a:prstGeom prst="rect">
            <a:avLst/>
          </a:prstGeom>
        </p:spPr>
      </p:pic>
      <p:pic>
        <p:nvPicPr>
          <p:cNvPr id="8" name="Picture 7" descr="Screen Shot 2015-09-12 at 4.54.1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94" y="3026687"/>
            <a:ext cx="4396284" cy="596082"/>
          </a:xfrm>
          <a:prstGeom prst="rect">
            <a:avLst/>
          </a:prstGeom>
        </p:spPr>
      </p:pic>
      <p:pic>
        <p:nvPicPr>
          <p:cNvPr id="9" name="Picture 8" descr="Screen Shot 2015-09-12 at 4.53.5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808" y="2948772"/>
            <a:ext cx="1888774" cy="755509"/>
          </a:xfrm>
          <a:prstGeom prst="rect">
            <a:avLst/>
          </a:prstGeom>
        </p:spPr>
      </p:pic>
      <p:pic>
        <p:nvPicPr>
          <p:cNvPr id="10" name="Picture 9" descr="Screen Shot 2015-09-12 at 4.53.37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04" y="2300522"/>
            <a:ext cx="4120574" cy="459770"/>
          </a:xfrm>
          <a:prstGeom prst="rect">
            <a:avLst/>
          </a:prstGeom>
        </p:spPr>
      </p:pic>
      <p:pic>
        <p:nvPicPr>
          <p:cNvPr id="11" name="Picture 10" descr="Screen Shot 2015-09-12 at 4.53.09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808" y="2234164"/>
            <a:ext cx="1888774" cy="588462"/>
          </a:xfrm>
          <a:prstGeom prst="rect">
            <a:avLst/>
          </a:prstGeom>
        </p:spPr>
      </p:pic>
      <p:pic>
        <p:nvPicPr>
          <p:cNvPr id="12" name="Picture 11" descr="Screen Shot 2015-09-12 at 4.52.41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46" y="1508186"/>
            <a:ext cx="3419332" cy="56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31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387000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Margin is additional space </a:t>
            </a:r>
            <a:r>
              <a:rPr lang="en-US" b="0" i="1" u="sng" dirty="0" smtClean="0"/>
              <a:t>outside</a:t>
            </a:r>
            <a:r>
              <a:rPr lang="en-US" dirty="0" smtClean="0"/>
              <a:t> your border – between you and neighbor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Positive margin 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element moves right</a:t>
            </a:r>
            <a:r>
              <a:rPr lang="en-US" sz="2400" dirty="0" smtClean="0"/>
              <a:t>/down</a:t>
            </a:r>
            <a:endParaRPr lang="en-US" sz="2400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Negative margin 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element moves left/upward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1775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386997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Padding is additional space </a:t>
            </a:r>
            <a:r>
              <a:rPr lang="en-US" b="0" i="1" u="sng" dirty="0" smtClean="0"/>
              <a:t>between</a:t>
            </a:r>
            <a:r>
              <a:rPr lang="en-US" dirty="0" smtClean="0"/>
              <a:t> the element and its border.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Positive padding 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border moves outward from element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Negative padding 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border moves over the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13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287" y="631905"/>
            <a:ext cx="8432800" cy="701843"/>
          </a:xfrm>
        </p:spPr>
        <p:txBody>
          <a:bodyPr/>
          <a:lstStyle/>
          <a:p>
            <a:r>
              <a:rPr lang="en-US" dirty="0" smtClean="0"/>
              <a:t>Margin and 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736260"/>
            <a:ext cx="8432800" cy="3560154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ts val="2568"/>
              </a:spcBef>
              <a:buFont typeface="Arial"/>
              <a:buChar char="•"/>
            </a:pPr>
            <a:r>
              <a:rPr lang="en-US" dirty="0" smtClean="0"/>
              <a:t>Neither takes a color (transparent)</a:t>
            </a:r>
          </a:p>
          <a:p>
            <a:pPr marL="457200" indent="-457200">
              <a:lnSpc>
                <a:spcPct val="120000"/>
              </a:lnSpc>
              <a:spcBef>
                <a:spcPts val="2568"/>
              </a:spcBef>
              <a:buFont typeface="Arial"/>
              <a:buChar char="•"/>
            </a:pPr>
            <a:r>
              <a:rPr lang="en-US" dirty="0" smtClean="0"/>
              <a:t>Can also be defined in 1 - 4 values like border</a:t>
            </a:r>
          </a:p>
          <a:p>
            <a:pPr>
              <a:spcBef>
                <a:spcPts val="2568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78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041415 Powerpoint 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550</Words>
  <Application>Microsoft Macintosh PowerPoint</Application>
  <PresentationFormat>On-screen Show (16:9)</PresentationFormat>
  <Paragraphs>92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041415 Powerpoint A</vt:lpstr>
      <vt:lpstr>Box Model</vt:lpstr>
      <vt:lpstr>Height and Width</vt:lpstr>
      <vt:lpstr>Border</vt:lpstr>
      <vt:lpstr>Border-style</vt:lpstr>
      <vt:lpstr>Border width and color</vt:lpstr>
      <vt:lpstr>Specifying Individual Sides</vt:lpstr>
      <vt:lpstr>Margin</vt:lpstr>
      <vt:lpstr>Padding</vt:lpstr>
      <vt:lpstr>Margin and Padding</vt:lpstr>
      <vt:lpstr>PowerPoint Presentation</vt:lpstr>
      <vt:lpstr>Additive Height and Width</vt:lpstr>
      <vt:lpstr>What is the width and height?</vt:lpstr>
      <vt:lpstr>Centering an Element</vt:lpstr>
      <vt:lpstr>box-sizing</vt:lpstr>
      <vt:lpstr>Measurements</vt:lpstr>
      <vt:lpstr>Example</vt:lpstr>
      <vt:lpstr>Review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Model</dc:title>
  <dc:creator>School of Michigan</dc:creator>
  <cp:lastModifiedBy>DEIL Edit C</cp:lastModifiedBy>
  <cp:revision>11</cp:revision>
  <dcterms:created xsi:type="dcterms:W3CDTF">2015-09-14T18:21:06Z</dcterms:created>
  <dcterms:modified xsi:type="dcterms:W3CDTF">2015-10-14T20:02:12Z</dcterms:modified>
</cp:coreProperties>
</file>