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71" r:id="rId3"/>
    <p:sldId id="259" r:id="rId4"/>
    <p:sldId id="273" r:id="rId5"/>
    <p:sldId id="276" r:id="rId6"/>
    <p:sldId id="277" r:id="rId7"/>
    <p:sldId id="278" r:id="rId8"/>
    <p:sldId id="279" r:id="rId9"/>
    <p:sldId id="275" r:id="rId10"/>
    <p:sldId id="260" r:id="rId11"/>
    <p:sldId id="282" r:id="rId12"/>
    <p:sldId id="28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011316g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examples/gri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3 Grid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utility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hidden-XX </a:t>
            </a:r>
            <a:r>
              <a:rPr lang="en-US" sz="2800" dirty="0" smtClean="0"/>
              <a:t>content will only be hidden on the XX screen size</a:t>
            </a:r>
          </a:p>
          <a:p>
            <a:pPr lvl="1" indent="0">
              <a:buNone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visible-XX </a:t>
            </a:r>
            <a:r>
              <a:rPr lang="en-US" sz="2800" dirty="0" smtClean="0"/>
              <a:t>content will only be visible on the </a:t>
            </a:r>
            <a:r>
              <a:rPr lang="en-US" sz="2800" dirty="0"/>
              <a:t>XX screen </a:t>
            </a:r>
            <a:r>
              <a:rPr lang="en-US" sz="2800" dirty="0" smtClean="0"/>
              <a:t>size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solidFill>
                  <a:srgbClr val="FF6600"/>
                </a:solidFill>
              </a:rPr>
              <a:t>sr</a:t>
            </a:r>
            <a:r>
              <a:rPr lang="en-US" sz="2800" dirty="0">
                <a:solidFill>
                  <a:srgbClr val="FF6600"/>
                </a:solidFill>
              </a:rPr>
              <a:t>-</a:t>
            </a:r>
            <a:r>
              <a:rPr lang="en-US" sz="2800" dirty="0" smtClean="0">
                <a:solidFill>
                  <a:srgbClr val="FF6600"/>
                </a:solidFill>
              </a:rPr>
              <a:t>only </a:t>
            </a:r>
            <a:r>
              <a:rPr lang="en-US" sz="2800" dirty="0" smtClean="0"/>
              <a:t>content is hidden on all devices </a:t>
            </a:r>
            <a:r>
              <a:rPr lang="en-US" sz="2800" dirty="0"/>
              <a:t>except screen readers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023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Bootstrap is mobile first, larger screens inherit values from smaller screens.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Review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://getbootstrap.com/examples/grid/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 the math!!  If </a:t>
            </a:r>
            <a:r>
              <a:rPr lang="en-US" dirty="0"/>
              <a:t>you want two elements to be next to each other on a larger screen, make sure their width adds up to no more than 12.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</a:t>
            </a:r>
            <a:r>
              <a:rPr lang="en-US" sz="200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9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It’s </a:t>
            </a:r>
            <a:r>
              <a:rPr lang="en-US" dirty="0" smtClean="0"/>
              <a:t>not a table….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Bootstrap layout is </a:t>
            </a:r>
            <a:r>
              <a:rPr lang="en-US" smtClean="0"/>
              <a:t>based on </a:t>
            </a:r>
            <a:r>
              <a:rPr lang="en-US" dirty="0" smtClean="0"/>
              <a:t>a 12 column grid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48626"/>
              </p:ext>
            </p:extLst>
          </p:nvPr>
        </p:nvGraphicFramePr>
        <p:xfrm>
          <a:off x="1787292" y="2648299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74578"/>
              </p:ext>
            </p:extLst>
          </p:nvPr>
        </p:nvGraphicFramePr>
        <p:xfrm>
          <a:off x="1787292" y="2653410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5000"/>
              </p:ext>
            </p:extLst>
          </p:nvPr>
        </p:nvGraphicFramePr>
        <p:xfrm>
          <a:off x="1787292" y="2653410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813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0737" y="3887183"/>
            <a:ext cx="250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3 columns = 25%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0737" y="3887183"/>
            <a:ext cx="313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8F8F8"/>
                </a:solidFill>
              </a:rPr>
              <a:t>6 columns = 50%</a:t>
            </a:r>
            <a:endParaRPr lang="en-US" sz="2400" dirty="0">
              <a:solidFill>
                <a:srgbClr val="F8F8F8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54133"/>
              </p:ext>
            </p:extLst>
          </p:nvPr>
        </p:nvGraphicFramePr>
        <p:xfrm>
          <a:off x="1787292" y="2648299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813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20737" y="3887183"/>
            <a:ext cx="313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8F8F8"/>
                </a:solidFill>
              </a:rPr>
              <a:t>9</a:t>
            </a:r>
            <a:r>
              <a:rPr lang="en-US" sz="2400" dirty="0" smtClean="0">
                <a:solidFill>
                  <a:srgbClr val="F8F8F8"/>
                </a:solidFill>
              </a:rPr>
              <a:t> columns = 75%</a:t>
            </a:r>
            <a:endParaRPr lang="en-US" sz="2400" dirty="0">
              <a:solidFill>
                <a:srgbClr val="F8F8F8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30563"/>
              </p:ext>
            </p:extLst>
          </p:nvPr>
        </p:nvGraphicFramePr>
        <p:xfrm>
          <a:off x="1787292" y="2648299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18837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188376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188376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188376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20737" y="3887183"/>
            <a:ext cx="4434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8F8F8"/>
                </a:solidFill>
              </a:rPr>
              <a:t>12 columns = 100%</a:t>
            </a:r>
            <a:endParaRPr lang="en-US" sz="24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59561"/>
            <a:ext cx="7945439" cy="3008075"/>
          </a:xfrm>
        </p:spPr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  <a:buFont typeface="Arial"/>
              <a:buChar char="•"/>
            </a:pPr>
            <a:r>
              <a:rPr lang="en-US" sz="2600" dirty="0" smtClean="0"/>
              <a:t>Every grid consists of:</a:t>
            </a:r>
          </a:p>
          <a:p>
            <a:pPr marL="1085850" lvl="1" indent="-342900">
              <a:lnSpc>
                <a:spcPct val="80000"/>
              </a:lnSpc>
              <a:buFont typeface="Arial"/>
              <a:buChar char="•"/>
            </a:pPr>
            <a:r>
              <a:rPr lang="en-US" sz="2600" dirty="0" smtClean="0"/>
              <a:t>A container</a:t>
            </a:r>
          </a:p>
          <a:p>
            <a:pPr marL="1485900" lvl="2" indent="-342900">
              <a:lnSpc>
                <a:spcPct val="80000"/>
              </a:lnSpc>
            </a:pPr>
            <a:r>
              <a:rPr lang="en-US" sz="2600" dirty="0" smtClean="0"/>
              <a:t>A row</a:t>
            </a:r>
          </a:p>
          <a:p>
            <a:pPr marL="1943100" lvl="3" indent="-342900">
              <a:lnSpc>
                <a:spcPct val="80000"/>
              </a:lnSpc>
            </a:pPr>
            <a:r>
              <a:rPr lang="en-US" sz="2600" dirty="0" smtClean="0"/>
              <a:t>One or more column classes</a:t>
            </a:r>
            <a:endParaRPr lang="en-US" sz="2800" dirty="0" smtClean="0"/>
          </a:p>
          <a:p>
            <a:r>
              <a:rPr lang="en-US" sz="2400" dirty="0" smtClean="0"/>
              <a:t>	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&lt;div </a:t>
            </a:r>
            <a:r>
              <a:rPr lang="en-US" sz="2400" dirty="0" smtClean="0">
                <a:solidFill>
                  <a:srgbClr val="FF6600"/>
                </a:solidFill>
              </a:rPr>
              <a:t>class= “container”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		     </a:t>
            </a:r>
            <a:r>
              <a:rPr lang="en-US" sz="2400" dirty="0"/>
              <a:t>&lt;div </a:t>
            </a:r>
            <a:r>
              <a:rPr lang="en-US" sz="2400" dirty="0">
                <a:solidFill>
                  <a:srgbClr val="FF6600"/>
                </a:solidFill>
              </a:rPr>
              <a:t>class= </a:t>
            </a:r>
            <a:r>
              <a:rPr lang="en-US" sz="2400" dirty="0" smtClean="0">
                <a:solidFill>
                  <a:srgbClr val="FF6600"/>
                </a:solidFill>
              </a:rPr>
              <a:t>“row”</a:t>
            </a:r>
            <a:r>
              <a:rPr lang="en-US" sz="2400" dirty="0"/>
              <a:t>&gt;</a:t>
            </a:r>
          </a:p>
          <a:p>
            <a:r>
              <a:rPr lang="en-US" sz="2400" dirty="0" smtClean="0"/>
              <a:t>    		       </a:t>
            </a:r>
            <a:r>
              <a:rPr lang="en-US" sz="2400" dirty="0"/>
              <a:t> &lt;div </a:t>
            </a:r>
            <a:r>
              <a:rPr lang="en-US" sz="2400" dirty="0">
                <a:solidFill>
                  <a:srgbClr val="FF6600"/>
                </a:solidFill>
              </a:rPr>
              <a:t>class= </a:t>
            </a:r>
            <a:r>
              <a:rPr lang="en-US" sz="2400" dirty="0" smtClean="0">
                <a:solidFill>
                  <a:srgbClr val="FF6600"/>
                </a:solidFill>
              </a:rPr>
              <a:t>“col-</a:t>
            </a:r>
            <a:r>
              <a:rPr lang="en-US" sz="2400" dirty="0" smtClean="0">
                <a:solidFill>
                  <a:srgbClr val="FFFF00"/>
                </a:solidFill>
              </a:rPr>
              <a:t>xx</a:t>
            </a:r>
            <a:r>
              <a:rPr lang="en-US" sz="2400" dirty="0" smtClean="0">
                <a:solidFill>
                  <a:srgbClr val="FF6600"/>
                </a:solidFill>
              </a:rPr>
              <a:t>-</a:t>
            </a:r>
            <a:r>
              <a:rPr lang="en-US" sz="2400" dirty="0" err="1" smtClean="0">
                <a:solidFill>
                  <a:srgbClr val="FFFF00"/>
                </a:solidFill>
              </a:rPr>
              <a:t>yy</a:t>
            </a:r>
            <a:r>
              <a:rPr lang="en-US" sz="2400" dirty="0" smtClean="0">
                <a:solidFill>
                  <a:srgbClr val="FF6600"/>
                </a:solidFill>
              </a:rPr>
              <a:t>”</a:t>
            </a:r>
            <a:r>
              <a:rPr lang="en-US" sz="2400" dirty="0"/>
              <a:t>&gt;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41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width with col-xx-</a:t>
            </a:r>
            <a:r>
              <a:rPr lang="en-US" dirty="0" err="1" smtClean="0"/>
              <a:t>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class col-xx-</a:t>
            </a:r>
            <a:r>
              <a:rPr lang="en-US" dirty="0" err="1" smtClean="0"/>
              <a:t>yy</a:t>
            </a:r>
            <a:r>
              <a:rPr lang="en-US" dirty="0" smtClean="0"/>
              <a:t> always starts with “col”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“xx” component is the viewport size: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err="1" smtClean="0"/>
              <a:t>xs</a:t>
            </a:r>
            <a:r>
              <a:rPr lang="en-US" sz="2800" dirty="0" smtClean="0"/>
              <a:t>, </a:t>
            </a:r>
            <a:r>
              <a:rPr lang="en-US" sz="2800" dirty="0" err="1" smtClean="0"/>
              <a:t>sm</a:t>
            </a:r>
            <a:r>
              <a:rPr lang="en-US" sz="2800" dirty="0" smtClean="0"/>
              <a:t>, md, </a:t>
            </a:r>
            <a:r>
              <a:rPr lang="en-US" sz="2800" dirty="0" err="1" smtClean="0"/>
              <a:t>lg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“</a:t>
            </a:r>
            <a:r>
              <a:rPr lang="en-US" dirty="0" err="1" smtClean="0"/>
              <a:t>yy</a:t>
            </a:r>
            <a:r>
              <a:rPr lang="en-US" dirty="0" smtClean="0"/>
              <a:t>” component is the number of columns 0..12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col-xx-</a:t>
            </a:r>
            <a:r>
              <a:rPr lang="en-US" dirty="0" err="1" smtClean="0"/>
              <a:t>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col-xs-12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col-sm-8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col-md-4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col-lg-3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These are often combined! Think photos….</a:t>
            </a:r>
          </a:p>
          <a:p>
            <a:r>
              <a:rPr lang="en-US" sz="2400" dirty="0" smtClean="0"/>
              <a:t>      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 = “</a:t>
            </a:r>
            <a:r>
              <a:rPr lang="en-US" sz="2400" dirty="0" err="1" smtClean="0"/>
              <a:t>pic.jpg</a:t>
            </a:r>
            <a:r>
              <a:rPr lang="en-US" sz="2400" dirty="0" smtClean="0"/>
              <a:t>” </a:t>
            </a:r>
            <a:r>
              <a:rPr lang="en-US" sz="2400" dirty="0" smtClean="0">
                <a:solidFill>
                  <a:srgbClr val="FF6600"/>
                </a:solidFill>
              </a:rPr>
              <a:t>class=“col-xs-12 col-sm-6</a:t>
            </a:r>
          </a:p>
          <a:p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FF6600"/>
                </a:solidFill>
              </a:rPr>
              <a:t>                            col-md-3 col-lg-2”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38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smtClean="0"/>
              <a:t>the classes….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304"/>
              </p:ext>
            </p:extLst>
          </p:nvPr>
        </p:nvGraphicFramePr>
        <p:xfrm>
          <a:off x="1938105" y="2437525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26061"/>
              </p:ext>
            </p:extLst>
          </p:nvPr>
        </p:nvGraphicFramePr>
        <p:xfrm>
          <a:off x="1938105" y="2439430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46653"/>
              </p:ext>
            </p:extLst>
          </p:nvPr>
        </p:nvGraphicFramePr>
        <p:xfrm>
          <a:off x="1938105" y="2437525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813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5713" y="3830679"/>
            <a:ext cx="250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col-XX-3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5713" y="3830679"/>
            <a:ext cx="313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col-XX</a:t>
            </a:r>
            <a:r>
              <a:rPr lang="en-US" sz="2400" dirty="0" smtClean="0">
                <a:solidFill>
                  <a:schemeClr val="bg2"/>
                </a:solidFill>
              </a:rPr>
              <a:t>-6</a:t>
            </a:r>
            <a:endParaRPr 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98251"/>
              </p:ext>
            </p:extLst>
          </p:nvPr>
        </p:nvGraphicFramePr>
        <p:xfrm>
          <a:off x="1938105" y="2437525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813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5713" y="3830679"/>
            <a:ext cx="313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col-XX</a:t>
            </a:r>
            <a:r>
              <a:rPr lang="en-US" sz="2400" dirty="0" smtClean="0">
                <a:solidFill>
                  <a:schemeClr val="bg2"/>
                </a:solidFill>
              </a:rPr>
              <a:t>-9</a:t>
            </a:r>
            <a:endParaRPr 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1717"/>
              </p:ext>
            </p:extLst>
          </p:nvPr>
        </p:nvGraphicFramePr>
        <p:xfrm>
          <a:off x="1938105" y="2435620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813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45713" y="3840621"/>
            <a:ext cx="313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col-XX</a:t>
            </a:r>
            <a:r>
              <a:rPr lang="en-US" sz="2400" dirty="0" smtClean="0">
                <a:solidFill>
                  <a:schemeClr val="bg2"/>
                </a:solidFill>
              </a:rPr>
              <a:t>-12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9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What if you want two elements next to each other, but only on larger screen?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033"/>
              </p:ext>
            </p:extLst>
          </p:nvPr>
        </p:nvGraphicFramePr>
        <p:xfrm>
          <a:off x="1096573" y="2702920"/>
          <a:ext cx="6096000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6574" y="3830679"/>
            <a:ext cx="696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&lt;div class=“col-xs-12 col-md-3”&gt;Yellow Part&lt;/div&gt;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6573" y="4197586"/>
            <a:ext cx="696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&lt;div class=“col-xs-12 col-md-8”&gt;Orange Part&lt;/div&gt;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7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 is actually easier than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Because Bootstrap is mobile first, there is no need to specify the twelve columns if the element is block.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6574" y="3040270"/>
            <a:ext cx="696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&lt;div class=“col-xs-12 col-md-3”&gt;Yellow Part&lt;/div&gt;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9976" y="3623466"/>
            <a:ext cx="696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&lt;div class=“col-md-3”&gt;Yellow Part&lt;/div&gt;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285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 viewports md and up, there is an option for push and pull class.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col-XX-</a:t>
            </a:r>
            <a:r>
              <a:rPr lang="en-US" sz="2800" dirty="0">
                <a:solidFill>
                  <a:srgbClr val="FF6600"/>
                </a:solidFill>
              </a:rPr>
              <a:t>push</a:t>
            </a:r>
            <a:r>
              <a:rPr lang="en-US" sz="2800" dirty="0" smtClean="0">
                <a:solidFill>
                  <a:srgbClr val="FF6600"/>
                </a:solidFill>
              </a:rPr>
              <a:t>-YY </a:t>
            </a:r>
            <a:r>
              <a:rPr lang="en-US" sz="2800" dirty="0" smtClean="0">
                <a:sym typeface="Wingdings"/>
              </a:rPr>
              <a:t> move YY columns to the right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  <a:sym typeface="Wingdings"/>
              </a:rPr>
              <a:t>col-XX-pull-YY </a:t>
            </a:r>
            <a:r>
              <a:rPr lang="en-US" sz="2800" dirty="0" smtClean="0">
                <a:sym typeface="Wingdings"/>
              </a:rPr>
              <a:t> move YY columns to the left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27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ursera2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Coursera2.thmx</Template>
  <TotalTime>1544</TotalTime>
  <Words>580</Words>
  <Application>Microsoft Macintosh PowerPoint</Application>
  <PresentationFormat>On-screen Show (16:9)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Coursera2</vt:lpstr>
      <vt:lpstr>Bootstrap 3 Grid System</vt:lpstr>
      <vt:lpstr>It’s not a table….</vt:lpstr>
      <vt:lpstr>Grid classes</vt:lpstr>
      <vt:lpstr>Setting width with col-xx-yy</vt:lpstr>
      <vt:lpstr>col-xx-yy</vt:lpstr>
      <vt:lpstr>Using Bootstrap</vt:lpstr>
      <vt:lpstr>Combining elements</vt:lpstr>
      <vt:lpstr>But it is actually easier than that…</vt:lpstr>
      <vt:lpstr>Positioning classes</vt:lpstr>
      <vt:lpstr>Responsive utility classes</vt:lpstr>
      <vt:lpstr>Conclusion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Grid System</dc:title>
  <dc:creator>School of Michigan</dc:creator>
  <cp:lastModifiedBy>DEIL Edit C</cp:lastModifiedBy>
  <cp:revision>29</cp:revision>
  <dcterms:created xsi:type="dcterms:W3CDTF">2016-01-11T02:56:40Z</dcterms:created>
  <dcterms:modified xsi:type="dcterms:W3CDTF">2016-03-14T19:08:38Z</dcterms:modified>
</cp:coreProperties>
</file>