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6" r:id="rId2"/>
    <p:sldId id="279" r:id="rId3"/>
    <p:sldId id="281" r:id="rId4"/>
    <p:sldId id="282" r:id="rId5"/>
    <p:sldId id="284" r:id="rId6"/>
    <p:sldId id="285" r:id="rId7"/>
    <p:sldId id="280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3" d="100"/>
          <a:sy n="183" d="100"/>
        </p:scale>
        <p:origin x="-121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72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3" y="18236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Colors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01.03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783114"/>
            <a:ext cx="8535737" cy="1537285"/>
          </a:xfrm>
        </p:spPr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best colors for your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503"/>
            <a:ext cx="8229600" cy="334013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Color names (blue, red, yellow, etc.) work, but should be avoided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Hexadecimal is common convention</a:t>
            </a:r>
          </a:p>
          <a:p>
            <a:pPr marL="1200150" lvl="1" indent="-457200">
              <a:buFont typeface="Wingdings" charset="2"/>
              <a:buChar char="Ø"/>
            </a:pPr>
            <a:r>
              <a:rPr lang="en-US" dirty="0" smtClean="0"/>
              <a:t>#0000FF, #FF0000, #FFFF00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rgb</a:t>
            </a:r>
            <a:endParaRPr lang="en-US" dirty="0" smtClean="0"/>
          </a:p>
          <a:p>
            <a:pPr marL="1200150" lvl="1" indent="-457200">
              <a:buFont typeface="Wingdings" charset="2"/>
              <a:buChar char="Ø"/>
            </a:pPr>
            <a:r>
              <a:rPr lang="en-US" dirty="0" smtClean="0"/>
              <a:t>(0, 0, 1), (1, 0, 0), (1, 1, 0)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rgba</a:t>
            </a:r>
            <a:endParaRPr lang="en-US" dirty="0"/>
          </a:p>
          <a:p>
            <a:pPr marL="1200150" lvl="1" indent="-457200">
              <a:buFont typeface="Wingdings" charset="2"/>
              <a:buChar char="Ø"/>
            </a:pPr>
            <a:r>
              <a:rPr lang="en-US" dirty="0" smtClean="0"/>
              <a:t>(0, 0, 1, .5)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854" y="2901059"/>
            <a:ext cx="1066081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#0000FF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35984" y="2888804"/>
            <a:ext cx="1066081" cy="8938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#FF0000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2368" y="2888804"/>
            <a:ext cx="1066081" cy="8938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#FFFF00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4418" y="3920350"/>
            <a:ext cx="1944031" cy="893840"/>
          </a:xfrm>
          <a:prstGeom prst="rect">
            <a:avLst/>
          </a:prstGeom>
          <a:solidFill>
            <a:srgbClr val="0000FF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rgba</a:t>
            </a:r>
            <a:r>
              <a:rPr lang="en-US" dirty="0" smtClean="0"/>
              <a:t>(</a:t>
            </a:r>
            <a:r>
              <a:rPr lang="en-US" smtClean="0"/>
              <a:t>0, 0, 1</a:t>
            </a:r>
            <a:r>
              <a:rPr lang="en-US" dirty="0" smtClean="0"/>
              <a:t>, .5)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2511" y="3920350"/>
            <a:ext cx="1695023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rgb</a:t>
            </a:r>
            <a:r>
              <a:rPr lang="en-US" dirty="0" smtClean="0"/>
              <a:t>(0,0,1)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4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1" animBg="1"/>
      <p:bldP spid="5" grpId="1" animBg="1"/>
      <p:bldP spid="6" grpId="1" animBg="1"/>
      <p:bldP spid="7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766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Appropriate use of color is critical to web accessibility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Many more people are visually impaired or color blind than are legally blind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84043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color contrast?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749"/>
            <a:ext cx="8229600" cy="270299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 smtClean="0"/>
              <a:t>You intuitively know when something has poor contrast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 smtClean="0"/>
              <a:t>There </a:t>
            </a:r>
            <a:r>
              <a:rPr lang="en-US" dirty="0"/>
              <a:t>are tools that quantify the contrast between text and its </a:t>
            </a:r>
            <a:r>
              <a:rPr lang="en-US" dirty="0" smtClean="0"/>
              <a:t>background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http</a:t>
            </a:r>
            <a:r>
              <a:rPr lang="en-US" dirty="0">
                <a:solidFill>
                  <a:srgbClr val="FFFF00"/>
                </a:solidFill>
              </a:rPr>
              <a:t>://wave.webaim.org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http</a:t>
            </a:r>
            <a:r>
              <a:rPr lang="en-US" dirty="0">
                <a:solidFill>
                  <a:srgbClr val="FFFF00"/>
                </a:solidFill>
              </a:rPr>
              <a:t>://</a:t>
            </a:r>
            <a:r>
              <a:rPr lang="en-US" dirty="0" err="1">
                <a:solidFill>
                  <a:srgbClr val="FFFF00"/>
                </a:solidFill>
              </a:rPr>
              <a:t>webaim.org</a:t>
            </a:r>
            <a:r>
              <a:rPr lang="en-US" dirty="0">
                <a:solidFill>
                  <a:srgbClr val="FFFF00"/>
                </a:solidFill>
              </a:rPr>
              <a:t>/resources/</a:t>
            </a:r>
            <a:r>
              <a:rPr lang="en-US" dirty="0" err="1">
                <a:solidFill>
                  <a:srgbClr val="FFFF00"/>
                </a:solidFill>
              </a:rPr>
              <a:t>contrastchecker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5149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use color alone to convey meaning</a:t>
            </a:r>
            <a:endParaRPr lang="en-US" dirty="0"/>
          </a:p>
        </p:txBody>
      </p:sp>
      <p:pic>
        <p:nvPicPr>
          <p:cNvPr id="6" name="Content Placeholder 5" descr="color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253999" y="1755076"/>
            <a:ext cx="8563897" cy="2812790"/>
          </a:xfrm>
        </p:spPr>
      </p:pic>
    </p:spTree>
    <p:extLst>
      <p:ext uri="{BB962C8B-B14F-4D97-AF65-F5344CB8AC3E}">
        <p14:creationId xmlns:p14="http://schemas.microsoft.com/office/powerpoint/2010/main" val="352974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 gray scale …</a:t>
            </a:r>
            <a:endParaRPr lang="en-US" dirty="0"/>
          </a:p>
        </p:txBody>
      </p:sp>
      <p:pic>
        <p:nvPicPr>
          <p:cNvPr id="6" name="Content Placeholder 5" descr="color.bw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457200" y="1816925"/>
            <a:ext cx="8229600" cy="2702991"/>
          </a:xfrm>
        </p:spPr>
      </p:pic>
    </p:spTree>
    <p:extLst>
      <p:ext uri="{BB962C8B-B14F-4D97-AF65-F5344CB8AC3E}">
        <p14:creationId xmlns:p14="http://schemas.microsoft.com/office/powerpoint/2010/main" val="89414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749"/>
            <a:ext cx="8229600" cy="2702991"/>
          </a:xfrm>
        </p:spPr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Use web safe colors and use an accepted convention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Test your site using a contrast checker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Avoid using color to convey meaning</a:t>
            </a:r>
          </a:p>
        </p:txBody>
      </p:sp>
    </p:spTree>
    <p:extLst>
      <p:ext uri="{BB962C8B-B14F-4D97-AF65-F5344CB8AC3E}">
        <p14:creationId xmlns:p14="http://schemas.microsoft.com/office/powerpoint/2010/main" val="415330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</a:t>
            </a:r>
            <a:r>
              <a:rPr lang="en-US" sz="2000"/>
              <a:t>under </a:t>
            </a:r>
            <a:r>
              <a:rPr lang="en-US" sz="2000" smtClean="0"/>
              <a:t>a </a:t>
            </a:r>
            <a:r>
              <a:rPr lang="en-US" sz="2000" dirty="0"/>
              <a:t>Creative Commons Attribution Non-Commercial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14535</TotalTime>
  <Words>294</Words>
  <Application>Microsoft Macintosh PowerPoint</Application>
  <PresentationFormat>On-screen Show (16:9)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041415 Powerpoint A</vt:lpstr>
      <vt:lpstr>Colors</vt:lpstr>
      <vt:lpstr>Color Conventions</vt:lpstr>
      <vt:lpstr>Accessibility</vt:lpstr>
      <vt:lpstr>What is color contrast?</vt:lpstr>
      <vt:lpstr>Don’t use color alone to convey meaning</vt:lpstr>
      <vt:lpstr>Test in gray scale …</vt:lpstr>
      <vt:lpstr>Review</vt:lpstr>
      <vt:lpstr>Acknowledgements/Contributions</vt:lpstr>
    </vt:vector>
  </TitlesOfParts>
  <Manager/>
  <Company>University of Michigan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subject/>
  <dc:creator>School of Michigan</dc:creator>
  <cp:keywords/>
  <dc:description/>
  <cp:lastModifiedBy>Office of Digital Education And Innovation</cp:lastModifiedBy>
  <cp:revision>40</cp:revision>
  <dcterms:created xsi:type="dcterms:W3CDTF">2015-06-26T12:02:47Z</dcterms:created>
  <dcterms:modified xsi:type="dcterms:W3CDTF">2015-10-14T14:55:38Z</dcterms:modified>
  <cp:category/>
</cp:coreProperties>
</file>