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F43D-10DE-0B45-9ED9-E7EAD8DD112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16E04-D1E6-C041-885F-A652681C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16E04-D1E6-C041-885F-A652681C7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8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5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2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73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385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The Document Object Model (DOM)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Document Object Model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Writing clean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32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438486"/>
            <a:ext cx="8432800" cy="701843"/>
          </a:xfrm>
        </p:spPr>
        <p:txBody>
          <a:bodyPr/>
          <a:lstStyle/>
          <a:p>
            <a:r>
              <a:rPr lang="en-US" dirty="0" smtClean="0"/>
              <a:t>Validate the Code</a:t>
            </a:r>
            <a:endParaRPr lang="en-US" dirty="0"/>
          </a:p>
        </p:txBody>
      </p:sp>
      <p:pic>
        <p:nvPicPr>
          <p:cNvPr id="4" name="Content Placeholder 3" descr="Screen Shot 2015-06-26 at 11.15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59" r="-51559"/>
          <a:stretch>
            <a:fillRect/>
          </a:stretch>
        </p:blipFill>
        <p:spPr>
          <a:xfrm>
            <a:off x="-1073747" y="1193738"/>
            <a:ext cx="11282025" cy="3705552"/>
          </a:xfrm>
        </p:spPr>
      </p:pic>
    </p:spTree>
    <p:extLst>
      <p:ext uri="{BB962C8B-B14F-4D97-AF65-F5344CB8AC3E}">
        <p14:creationId xmlns:p14="http://schemas.microsoft.com/office/powerpoint/2010/main" val="234330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303"/>
            <a:ext cx="9144000" cy="701843"/>
          </a:xfrm>
        </p:spPr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pic>
        <p:nvPicPr>
          <p:cNvPr id="4" name="Content Placeholder 3" descr="Screen Shot 2015-06-26 at 11.16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67" b="-15767"/>
          <a:stretch>
            <a:fillRect/>
          </a:stretch>
        </p:blipFill>
        <p:spPr>
          <a:xfrm>
            <a:off x="1412699" y="1383634"/>
            <a:ext cx="6231288" cy="2702991"/>
          </a:xfrm>
        </p:spPr>
      </p:pic>
    </p:spTree>
    <p:extLst>
      <p:ext uri="{BB962C8B-B14F-4D97-AF65-F5344CB8AC3E}">
        <p14:creationId xmlns:p14="http://schemas.microsoft.com/office/powerpoint/2010/main" val="1313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2380"/>
            <a:ext cx="9144000" cy="701843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987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Well-formed pages use the DOM structure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Use beginning and end tags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Close inner tags before outer ones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Use valid attributes</a:t>
            </a:r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Browsers will “fix” bad code, but not always well. Use a validator to check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8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4657"/>
            <a:ext cx="9144000" cy="701843"/>
          </a:xfrm>
        </p:spPr>
        <p:txBody>
          <a:bodyPr/>
          <a:lstStyle/>
          <a:p>
            <a:r>
              <a:rPr lang="en-US" sz="3600" dirty="0" smtClean="0"/>
              <a:t>The Document Object Model (DOM)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804"/>
            <a:ext cx="8229600" cy="31710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Basis of HTML5 is “</a:t>
            </a:r>
            <a:r>
              <a:rPr lang="en-US" sz="2400" i="1" dirty="0" smtClean="0"/>
              <a:t>New </a:t>
            </a:r>
            <a:r>
              <a:rPr lang="en-US" sz="2400" i="1" dirty="0"/>
              <a:t>features should be based on HTML, CSS, the DOM, and </a:t>
            </a:r>
            <a:r>
              <a:rPr lang="en-US" sz="2400" i="1" dirty="0" smtClean="0"/>
              <a:t>JavaScript…</a:t>
            </a:r>
            <a:r>
              <a:rPr lang="en-US" sz="2400" dirty="0" smtClean="0"/>
              <a:t>”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DOM provides common tree-like structure that all pages should follow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Computer Scientists love trees (the mathematical kind) because you can test them.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66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493691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sz="3600" dirty="0" smtClean="0"/>
              <a:t>HTML is built on the DOM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99716" y="1252992"/>
            <a:ext cx="6516380" cy="3630252"/>
            <a:chOff x="1313830" y="1114084"/>
            <a:chExt cx="6324017" cy="3959217"/>
          </a:xfrm>
        </p:grpSpPr>
        <p:sp>
          <p:nvSpPr>
            <p:cNvPr id="9" name="Rectangle 8"/>
            <p:cNvSpPr/>
            <p:nvPr/>
          </p:nvSpPr>
          <p:spPr>
            <a:xfrm>
              <a:off x="5525620" y="4796302"/>
              <a:ext cx="2112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Adapted from w3Schools.com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13830" y="1114084"/>
              <a:ext cx="6221777" cy="3715947"/>
            </a:xfrm>
            <a:prstGeom prst="roundRect">
              <a:avLst>
                <a:gd name="adj" fmla="val 1636"/>
              </a:avLst>
            </a:prstGeom>
            <a:solidFill>
              <a:srgbClr val="FEFEFE"/>
            </a:solidFill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Gill Sans SemiBold"/>
                  <a:cs typeface="Gill Sans SemiBold"/>
                </a:rPr>
                <a:t>z</a:t>
              </a:r>
              <a:endParaRPr lang="en-US" sz="1200" b="1" dirty="0">
                <a:solidFill>
                  <a:schemeClr val="bg1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11998" y="1876831"/>
              <a:ext cx="1110371" cy="588951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Root 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&lt;html&gt;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11998" y="1316644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Document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71798" y="2769981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&lt;head&gt;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71798" y="3498107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&lt;title&gt;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71798" y="4237000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Text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“my title”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41660" y="2769981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&lt;body&gt;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86047" y="3496106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Attribute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“href”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06321" y="4237000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Text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“my link”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154271" y="4237000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Text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“</a:t>
              </a:r>
              <a:r>
                <a:rPr lang="en-US" sz="1100" b="1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my header”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4067184" y="2593878"/>
              <a:ext cx="2087087" cy="176103"/>
            </a:xfrm>
            <a:prstGeom prst="bentConnector3">
              <a:avLst>
                <a:gd name="adj1" fmla="val 92779"/>
              </a:avLst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2"/>
              <a:endCxn id="11" idx="0"/>
            </p:cNvCxnSpPr>
            <p:nvPr/>
          </p:nvCxnSpPr>
          <p:spPr>
            <a:xfrm>
              <a:off x="4067184" y="1703021"/>
              <a:ext cx="0" cy="17381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7184" y="2369383"/>
              <a:ext cx="0" cy="22449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0800000" flipV="1">
              <a:off x="2540000" y="2593877"/>
              <a:ext cx="1527184" cy="176103"/>
            </a:xfrm>
            <a:prstGeom prst="bentConnector3">
              <a:avLst>
                <a:gd name="adj1" fmla="val 120056"/>
              </a:avLst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14" idx="0"/>
            </p:cNvCxnSpPr>
            <p:nvPr/>
          </p:nvCxnSpPr>
          <p:spPr>
            <a:xfrm>
              <a:off x="2226984" y="3156357"/>
              <a:ext cx="0" cy="3417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26984" y="3895250"/>
              <a:ext cx="0" cy="3417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2"/>
            </p:cNvCxnSpPr>
            <p:nvPr/>
          </p:nvCxnSpPr>
          <p:spPr>
            <a:xfrm>
              <a:off x="5361507" y="3884483"/>
              <a:ext cx="202" cy="35251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2" idx="2"/>
              <a:endCxn id="19" idx="0"/>
            </p:cNvCxnSpPr>
            <p:nvPr/>
          </p:nvCxnSpPr>
          <p:spPr>
            <a:xfrm>
              <a:off x="6709457" y="3882482"/>
              <a:ext cx="0" cy="35451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3"/>
            </p:cNvCxnSpPr>
            <p:nvPr/>
          </p:nvCxnSpPr>
          <p:spPr>
            <a:xfrm>
              <a:off x="4596418" y="3689294"/>
              <a:ext cx="2099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034952" y="3156357"/>
              <a:ext cx="0" cy="15730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430117" y="3313661"/>
              <a:ext cx="1310347" cy="184446"/>
              <a:chOff x="2692400" y="2746277"/>
              <a:chExt cx="3614271" cy="176104"/>
            </a:xfrm>
          </p:grpSpPr>
          <p:cxnSp>
            <p:nvCxnSpPr>
              <p:cNvPr id="33" name="Elbow Connector 32"/>
              <p:cNvCxnSpPr/>
              <p:nvPr/>
            </p:nvCxnSpPr>
            <p:spPr>
              <a:xfrm>
                <a:off x="4219584" y="2746278"/>
                <a:ext cx="2087087" cy="176103"/>
              </a:xfrm>
              <a:prstGeom prst="bentConnector3">
                <a:avLst>
                  <a:gd name="adj1" fmla="val 92779"/>
                </a:avLst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 rot="10800000" flipV="1">
                <a:off x="2692400" y="2746277"/>
                <a:ext cx="1527184" cy="176103"/>
              </a:xfrm>
              <a:prstGeom prst="bentConnector3">
                <a:avLst>
                  <a:gd name="adj1" fmla="val 120056"/>
                </a:avLst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4806321" y="3498107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&lt;a&gt;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54271" y="3496106"/>
              <a:ext cx="1110371" cy="386376"/>
            </a:xfrm>
            <a:prstGeom prst="roundRect">
              <a:avLst>
                <a:gd name="adj" fmla="val 657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Element</a:t>
              </a:r>
            </a:p>
            <a:p>
              <a:pPr algn="ctr"/>
              <a:r>
                <a:rPr lang="en-US" sz="1100" b="1" dirty="0" smtClean="0">
                  <a:solidFill>
                    <a:srgbClr val="000000"/>
                  </a:solidFill>
                  <a:latin typeface="Gill Sans SemiBold"/>
                  <a:cs typeface="Gill Sans SemiBold"/>
                </a:rPr>
                <a:t>&lt;h1&gt;</a:t>
              </a:r>
              <a:endParaRPr lang="en-US" sz="1100" b="1" dirty="0">
                <a:solidFill>
                  <a:srgbClr val="000000"/>
                </a:solidFill>
                <a:latin typeface="Gill Sans SemiBold"/>
                <a:cs typeface="Gill Sans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39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303"/>
            <a:ext cx="9144000" cy="701843"/>
          </a:xfrm>
        </p:spPr>
        <p:txBody>
          <a:bodyPr/>
          <a:lstStyle/>
          <a:p>
            <a:r>
              <a:rPr lang="en-US" sz="3600" dirty="0" smtClean="0"/>
              <a:t>Three parts of a well-formed document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155" y="1333602"/>
            <a:ext cx="8229600" cy="333819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Doctype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Version of HTML that you will be using</a:t>
            </a:r>
          </a:p>
          <a:p>
            <a:pPr lvl="1" indent="0">
              <a:buNone/>
            </a:pPr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Head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Metadata</a:t>
            </a:r>
          </a:p>
          <a:p>
            <a:pPr lvl="1" indent="0">
              <a:buNone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Body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Displayable content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664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302"/>
            <a:ext cx="9144000" cy="701843"/>
          </a:xfrm>
        </p:spPr>
        <p:txBody>
          <a:bodyPr/>
          <a:lstStyle/>
          <a:p>
            <a:r>
              <a:rPr lang="en-US" sz="3600" dirty="0" err="1" smtClean="0"/>
              <a:t>Doctype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1" y="1315350"/>
            <a:ext cx="8602904" cy="34918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HTML5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>
                <a:solidFill>
                  <a:srgbClr val="FF8000"/>
                </a:solidFill>
              </a:rPr>
              <a:t>&lt;!DOCTYPE html&gt;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Previous versions dictated backwards compatibility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>
                <a:solidFill>
                  <a:srgbClr val="FF8000"/>
                </a:solidFill>
              </a:rPr>
              <a:t>&lt;!DOCTYPE HTML PUBLIC "-//W3C//DTD HTML 4.01//EN" "http://www.w3.org/TR/html4/</a:t>
            </a:r>
            <a:r>
              <a:rPr lang="en-US" dirty="0" err="1">
                <a:solidFill>
                  <a:srgbClr val="FF8000"/>
                </a:solidFill>
              </a:rPr>
              <a:t>strict.dtd</a:t>
            </a:r>
            <a:r>
              <a:rPr lang="en-US" dirty="0">
                <a:solidFill>
                  <a:srgbClr val="FF8000"/>
                </a:solidFill>
              </a:rPr>
              <a:t>"&gt; </a:t>
            </a:r>
            <a:endParaRPr lang="en-US" dirty="0" smtClean="0">
              <a:solidFill>
                <a:srgbClr val="FF8000"/>
              </a:solidFill>
            </a:endParaRPr>
          </a:p>
          <a:p>
            <a:pPr lvl="1" indent="0">
              <a:buNone/>
            </a:pPr>
            <a:endParaRPr lang="en-US" dirty="0" smtClean="0">
              <a:solidFill>
                <a:srgbClr val="FF8000"/>
              </a:solidFill>
            </a:endParaRPr>
          </a:p>
          <a:p>
            <a:pPr marL="1085850" lvl="1" indent="-342900">
              <a:buFont typeface="Arial"/>
              <a:buChar char="•"/>
            </a:pPr>
            <a:r>
              <a:rPr lang="en-US" dirty="0">
                <a:solidFill>
                  <a:srgbClr val="FF8000"/>
                </a:solidFill>
              </a:rPr>
              <a:t>&lt;!DOCTYPE HTML PUBLIC "-//W3C//DTD HTML 4.01 Transitional//EN" "http://www.w3.org/TR/html4/</a:t>
            </a:r>
            <a:r>
              <a:rPr lang="en-US" dirty="0" err="1">
                <a:solidFill>
                  <a:srgbClr val="FF8000"/>
                </a:solidFill>
              </a:rPr>
              <a:t>loose.dtd</a:t>
            </a:r>
            <a:r>
              <a:rPr lang="en-US" dirty="0">
                <a:solidFill>
                  <a:srgbClr val="FF8000"/>
                </a:solidFill>
              </a:rPr>
              <a:t>"&gt; </a:t>
            </a:r>
            <a:endParaRPr lang="en-US" dirty="0" smtClean="0">
              <a:solidFill>
                <a:srgbClr val="FF8000"/>
              </a:solidFill>
            </a:endParaRPr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7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3365"/>
            <a:ext cx="9144000" cy="701843"/>
          </a:xfrm>
        </p:spPr>
        <p:txBody>
          <a:bodyPr/>
          <a:lstStyle/>
          <a:p>
            <a:r>
              <a:rPr lang="en-US" sz="3600" dirty="0" smtClean="0"/>
              <a:t>Head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531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Additional information used by the browser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Meta data – language, title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Supporting files – JavaScript,  Styling, Add-ons	</a:t>
            </a:r>
          </a:p>
          <a:p>
            <a:pPr lvl="1" indent="0">
              <a:buNone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Other than title, meta-data is not displayed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2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304"/>
            <a:ext cx="9144000" cy="701843"/>
          </a:xfrm>
        </p:spPr>
        <p:txBody>
          <a:bodyPr/>
          <a:lstStyle/>
          <a:p>
            <a:r>
              <a:rPr lang="en-US" sz="3600" dirty="0" smtClean="0"/>
              <a:t>Body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00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Bulk of your page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Important to write well-formatted (tree-like) code.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Most of the content is displayed by the browser, but there may be some meta-data too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388"/>
            <a:ext cx="9144000" cy="7018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244"/>
            <a:ext cx="8229600" cy="2702991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Example: </a:t>
            </a:r>
            <a:r>
              <a:rPr lang="en-US" sz="2400" dirty="0" err="1" smtClean="0"/>
              <a:t>template.html</a:t>
            </a:r>
            <a:endParaRPr lang="en-US" sz="2400" dirty="0"/>
          </a:p>
        </p:txBody>
      </p:sp>
      <p:pic>
        <p:nvPicPr>
          <p:cNvPr id="5" name="Content Placeholder 3" descr="Screen Shot 2015-06-26 at 11.07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r="-120"/>
          <a:stretch/>
        </p:blipFill>
        <p:spPr>
          <a:xfrm>
            <a:off x="528405" y="2009035"/>
            <a:ext cx="8158395" cy="27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6 at 11.1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1" y="737395"/>
            <a:ext cx="6172200" cy="39719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432</Words>
  <Application>Microsoft Macintosh PowerPoint</Application>
  <PresentationFormat>On-screen Show (16:9)</PresentationFormat>
  <Paragraphs>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041415 Powerpoint A</vt:lpstr>
      <vt:lpstr>Document Object Model</vt:lpstr>
      <vt:lpstr>The Document Object Model (DOM)</vt:lpstr>
      <vt:lpstr>PowerPoint Presentation</vt:lpstr>
      <vt:lpstr>Three parts of a well-formed document</vt:lpstr>
      <vt:lpstr>Doctype</vt:lpstr>
      <vt:lpstr>Head</vt:lpstr>
      <vt:lpstr>Body</vt:lpstr>
      <vt:lpstr>Example</vt:lpstr>
      <vt:lpstr>PowerPoint Presentation</vt:lpstr>
      <vt:lpstr>Validate the Code</vt:lpstr>
      <vt:lpstr>Success!!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School of Michigan</dc:creator>
  <cp:lastModifiedBy>DEIL Edit C</cp:lastModifiedBy>
  <cp:revision>20</cp:revision>
  <dcterms:created xsi:type="dcterms:W3CDTF">2015-06-26T15:03:23Z</dcterms:created>
  <dcterms:modified xsi:type="dcterms:W3CDTF">2015-10-01T20:36:32Z</dcterms:modified>
</cp:coreProperties>
</file>