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6" r:id="rId2"/>
    <p:sldId id="270" r:id="rId3"/>
    <p:sldId id="274" r:id="rId4"/>
    <p:sldId id="271" r:id="rId5"/>
    <p:sldId id="273" r:id="rId6"/>
    <p:sldId id="272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4792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Useful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Tags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02.09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Useful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Tags for blocks </a:t>
            </a:r>
            <a:r>
              <a:rPr lang="en-US" dirty="0"/>
              <a:t>of </a:t>
            </a:r>
            <a:r>
              <a:rPr lang="en-US" dirty="0" smtClean="0"/>
              <a:t>code and </a:t>
            </a:r>
            <a:endParaRPr lang="en-US" dirty="0"/>
          </a:p>
          <a:p>
            <a:r>
              <a:rPr lang="en-US" dirty="0" smtClean="0"/>
              <a:t> simple 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Your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Generic: </a:t>
            </a:r>
            <a:r>
              <a:rPr lang="en-US" dirty="0" smtClean="0">
                <a:solidFill>
                  <a:srgbClr val="FF6600"/>
                </a:solidFill>
              </a:rPr>
              <a:t>&lt;p&gt;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&lt;div&gt;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Semantic: </a:t>
            </a:r>
            <a:r>
              <a:rPr lang="en-US" dirty="0" smtClean="0">
                <a:solidFill>
                  <a:srgbClr val="FF6600"/>
                </a:solidFill>
              </a:rPr>
              <a:t>&lt;header&gt;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&lt;</a:t>
            </a:r>
            <a:r>
              <a:rPr lang="en-US" dirty="0" err="1" smtClean="0">
                <a:solidFill>
                  <a:srgbClr val="FF6600"/>
                </a:solidFill>
              </a:rPr>
              <a:t>nav</a:t>
            </a:r>
            <a:r>
              <a:rPr lang="en-US" dirty="0" smtClean="0">
                <a:solidFill>
                  <a:srgbClr val="FF6600"/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&lt;footer&gt;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205022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286"/>
            <a:ext cx="8229600" cy="334950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500" dirty="0" smtClean="0"/>
              <a:t>Containers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FF6600"/>
                </a:solidFill>
              </a:rPr>
              <a:t>&lt;article&gt;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6600"/>
                </a:solidFill>
              </a:rPr>
              <a:t>&lt;aside&gt;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6600"/>
                </a:solidFill>
              </a:rPr>
              <a:t>&lt;section&gt;</a:t>
            </a:r>
            <a:r>
              <a:rPr lang="en-US" sz="2600" b="0" dirty="0" smtClean="0"/>
              <a:t>, </a:t>
            </a:r>
            <a:r>
              <a:rPr lang="en-US" sz="2600" b="0" dirty="0" smtClean="0">
                <a:solidFill>
                  <a:srgbClr val="FF6600"/>
                </a:solidFill>
              </a:rPr>
              <a:t>&lt;main&gt;</a:t>
            </a:r>
            <a:r>
              <a:rPr lang="en-US" sz="2600" b="0" dirty="0" smtClean="0"/>
              <a:t>, …</a:t>
            </a:r>
          </a:p>
          <a:p>
            <a:pPr marL="571500" indent="-571500">
              <a:buClr>
                <a:schemeClr val="bg1"/>
              </a:buClr>
              <a:buFont typeface="Arial"/>
              <a:buChar char="•"/>
            </a:pPr>
            <a:r>
              <a:rPr lang="en-US" sz="3500" b="0" dirty="0" smtClean="0">
                <a:solidFill>
                  <a:srgbClr val="FF6600"/>
                </a:solidFill>
              </a:rPr>
              <a:t>&lt;</a:t>
            </a:r>
            <a:r>
              <a:rPr lang="en-US" sz="3500" b="0" dirty="0" err="1" smtClean="0">
                <a:solidFill>
                  <a:srgbClr val="FF6600"/>
                </a:solidFill>
              </a:rPr>
              <a:t>hr</a:t>
            </a:r>
            <a:r>
              <a:rPr lang="en-US" sz="3500" b="0" dirty="0" smtClean="0">
                <a:solidFill>
                  <a:srgbClr val="FF6600"/>
                </a:solidFill>
              </a:rPr>
              <a:t>&gt;</a:t>
            </a:r>
            <a:endParaRPr lang="en-US" sz="35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3500" dirty="0" smtClean="0">
                <a:solidFill>
                  <a:srgbClr val="FF6600"/>
                </a:solidFill>
              </a:rPr>
              <a:t>&lt;address&gt;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3500" dirty="0" smtClean="0">
                <a:solidFill>
                  <a:srgbClr val="FF6600"/>
                </a:solidFill>
              </a:rPr>
              <a:t>&lt;</a:t>
            </a:r>
            <a:r>
              <a:rPr lang="en-US" sz="3500" dirty="0" err="1" smtClean="0">
                <a:solidFill>
                  <a:srgbClr val="FF6600"/>
                </a:solidFill>
              </a:rPr>
              <a:t>blockquote</a:t>
            </a:r>
            <a:r>
              <a:rPr lang="en-US" sz="3500" dirty="0" smtClean="0">
                <a:solidFill>
                  <a:srgbClr val="FF6600"/>
                </a:solidFill>
              </a:rPr>
              <a:t>&gt; </a:t>
            </a:r>
            <a:r>
              <a:rPr lang="en-US" sz="3500" dirty="0" smtClean="0"/>
              <a:t>- has </a:t>
            </a:r>
            <a:r>
              <a:rPr lang="en-US" sz="3500" dirty="0" smtClean="0">
                <a:solidFill>
                  <a:srgbClr val="FF6600"/>
                </a:solidFill>
              </a:rPr>
              <a:t>cite</a:t>
            </a:r>
            <a:r>
              <a:rPr lang="en-US" sz="3500" dirty="0" smtClean="0"/>
              <a:t> attribute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3500" dirty="0" smtClean="0">
                <a:solidFill>
                  <a:srgbClr val="FF6600"/>
                </a:solidFill>
              </a:rPr>
              <a:t>&lt;details&gt; </a:t>
            </a:r>
            <a:r>
              <a:rPr lang="en-US" sz="3500" dirty="0" smtClean="0"/>
              <a:t>with </a:t>
            </a:r>
            <a:r>
              <a:rPr lang="en-US" sz="3500" dirty="0" smtClean="0">
                <a:solidFill>
                  <a:srgbClr val="FF6600"/>
                </a:solidFill>
              </a:rPr>
              <a:t>&lt;summary&gt;</a:t>
            </a:r>
            <a:endParaRPr lang="en-US" sz="3500" dirty="0">
              <a:solidFill>
                <a:srgbClr val="FF66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8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103"/>
            <a:ext cx="8229600" cy="353807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&lt;span&gt; </a:t>
            </a:r>
            <a:r>
              <a:rPr lang="en-US" sz="4100" dirty="0" smtClean="0"/>
              <a:t>was the original inline tag for plain text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&lt;cite&gt;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</a:t>
            </a:r>
            <a:r>
              <a:rPr lang="en-US" sz="4100" dirty="0" err="1" smtClean="0">
                <a:solidFill>
                  <a:srgbClr val="FF6600"/>
                </a:solidFill>
              </a:rPr>
              <a:t>abbr</a:t>
            </a:r>
            <a:endParaRPr lang="en-US" sz="41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&lt;time&gt;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&lt;code&gt;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&lt;sub&gt; </a:t>
            </a:r>
            <a:r>
              <a:rPr lang="en-US" sz="4100" dirty="0" smtClean="0"/>
              <a:t>and </a:t>
            </a:r>
            <a:r>
              <a:rPr lang="en-US" sz="4100" dirty="0" smtClean="0">
                <a:solidFill>
                  <a:srgbClr val="FF6600"/>
                </a:solidFill>
              </a:rPr>
              <a:t>&lt;sup&gt;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4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that need “more”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443"/>
            <a:ext cx="8229600" cy="3593237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&lt;button&gt;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&lt;meter&gt;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&lt;progress&gt;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</a:t>
            </a:r>
            <a:r>
              <a:rPr lang="en-US" sz="2800" dirty="0" err="1" smtClean="0">
                <a:solidFill>
                  <a:srgbClr val="FF6600"/>
                </a:solidFill>
              </a:rPr>
              <a:t>iframe</a:t>
            </a:r>
            <a:r>
              <a:rPr lang="en-US" sz="2800" dirty="0" smtClean="0">
                <a:solidFill>
                  <a:srgbClr val="FF6600"/>
                </a:solidFill>
              </a:rPr>
              <a:t>&gt; </a:t>
            </a:r>
            <a:r>
              <a:rPr lang="en-US" sz="2800" dirty="0" smtClean="0"/>
              <a:t>– often used to embed documents</a:t>
            </a:r>
            <a:endParaRPr lang="en-US" sz="2800" dirty="0"/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</a:t>
            </a:r>
            <a:r>
              <a:rPr lang="en-US" sz="2800" dirty="0" err="1">
                <a:solidFill>
                  <a:srgbClr val="FF6600"/>
                </a:solidFill>
              </a:rPr>
              <a:t>bdo</a:t>
            </a:r>
            <a:r>
              <a:rPr lang="en-US" sz="2800" dirty="0">
                <a:solidFill>
                  <a:srgbClr val="FF6600"/>
                </a:solidFill>
              </a:rPr>
              <a:t>&gt; </a:t>
            </a:r>
            <a:r>
              <a:rPr lang="en-US" sz="2800" dirty="0"/>
              <a:t>attribute </a:t>
            </a:r>
            <a:r>
              <a:rPr lang="en-US" sz="2800" dirty="0" err="1">
                <a:solidFill>
                  <a:srgbClr val="FF6600"/>
                </a:solidFill>
              </a:rPr>
              <a:t>dir</a:t>
            </a:r>
            <a:r>
              <a:rPr lang="en-US" sz="2800" dirty="0">
                <a:solidFill>
                  <a:srgbClr val="FF660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ltr</a:t>
            </a:r>
            <a:r>
              <a:rPr lang="en-US" sz="2800" dirty="0"/>
              <a:t> or </a:t>
            </a:r>
            <a:r>
              <a:rPr lang="en-US" sz="2800" dirty="0" err="1"/>
              <a:t>rtl</a:t>
            </a:r>
            <a:r>
              <a:rPr lang="en-US" sz="2800" dirty="0" smtClean="0"/>
              <a:t>)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&lt;map&gt; </a:t>
            </a:r>
            <a:r>
              <a:rPr lang="en-US" sz="2800" dirty="0" smtClean="0"/>
              <a:t>with </a:t>
            </a:r>
            <a:r>
              <a:rPr lang="en-US" sz="2800" dirty="0" smtClean="0">
                <a:solidFill>
                  <a:srgbClr val="FF6600"/>
                </a:solidFill>
              </a:rPr>
              <a:t>&lt;area&gt; </a:t>
            </a:r>
            <a:r>
              <a:rPr lang="en-US" sz="2800" dirty="0" smtClean="0"/>
              <a:t>-- creates “clickable element in image” but needs JavaScript</a:t>
            </a:r>
          </a:p>
        </p:txBody>
      </p:sp>
    </p:spTree>
    <p:extLst>
      <p:ext uri="{BB962C8B-B14F-4D97-AF65-F5344CB8AC3E}">
        <p14:creationId xmlns:p14="http://schemas.microsoft.com/office/powerpoint/2010/main" val="55786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272"/>
            <a:ext cx="8229600" cy="352986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most specific tag possible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Sometimes tags “don’t work”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Run your code through a validator, you may have a syntax error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Run your code in multiple browsers (good idea even if your code looks good)</a:t>
            </a:r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8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305</Words>
  <Application>Microsoft Macintosh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041415 Powerpoint A</vt:lpstr>
      <vt:lpstr>Useful Tags</vt:lpstr>
      <vt:lpstr>Choosing Your tags</vt:lpstr>
      <vt:lpstr>Block Tags</vt:lpstr>
      <vt:lpstr>Inline tags</vt:lpstr>
      <vt:lpstr>Tags that need “more”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27</cp:revision>
  <dcterms:created xsi:type="dcterms:W3CDTF">2015-06-26T12:02:47Z</dcterms:created>
  <dcterms:modified xsi:type="dcterms:W3CDTF">2015-10-01T20:46:13Z</dcterms:modified>
</cp:coreProperties>
</file>