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>
        <p:scale>
          <a:sx n="91" d="100"/>
          <a:sy n="91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opikrishna/Desktop/Omnify-Analyst-task%20dashboard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/Users/gopikrishna/Desktop/Omnify-Analyst-task%20dashboard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final.xlsx]Key Metrics!PivotTable10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200"/>
              <a:t>Total</a:t>
            </a:r>
            <a:r>
              <a:rPr lang="en-GB" sz="1200" baseline="0"/>
              <a:t> spends and Returns by WOW</a:t>
            </a:r>
            <a:endParaRPr lang="en-GB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703272469695"/>
          <c:y val="7.8518373309744885E-2"/>
          <c:w val="0.87516387714806321"/>
          <c:h val="0.84054634572609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'Key Metrics'!$B$3</c:f>
              <c:strCache>
                <c:ptCount val="1"/>
                <c:pt idx="0">
                  <c:v>Total Spends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 Metrics'!$A$4:$A$19</c:f>
              <c:strCache>
                <c:ptCount val="15"/>
                <c:pt idx="0">
                  <c:v>12-Apr</c:v>
                </c:pt>
                <c:pt idx="1">
                  <c:v>22-Mar</c:v>
                </c:pt>
                <c:pt idx="2">
                  <c:v>25-Jan</c:v>
                </c:pt>
                <c:pt idx="3">
                  <c:v>15-Feb</c:v>
                </c:pt>
                <c:pt idx="4">
                  <c:v>03-May</c:v>
                </c:pt>
                <c:pt idx="5">
                  <c:v>01-Mar</c:v>
                </c:pt>
                <c:pt idx="6">
                  <c:v>08-Feb</c:v>
                </c:pt>
                <c:pt idx="7">
                  <c:v>22-Feb</c:v>
                </c:pt>
                <c:pt idx="8">
                  <c:v>15-Mar</c:v>
                </c:pt>
                <c:pt idx="9">
                  <c:v>19-Apr</c:v>
                </c:pt>
                <c:pt idx="10">
                  <c:v>05-Apr</c:v>
                </c:pt>
                <c:pt idx="11">
                  <c:v>29-Mar</c:v>
                </c:pt>
                <c:pt idx="12">
                  <c:v>01-Feb</c:v>
                </c:pt>
                <c:pt idx="13">
                  <c:v>26-Apr</c:v>
                </c:pt>
                <c:pt idx="14">
                  <c:v>08-Mar</c:v>
                </c:pt>
              </c:strCache>
            </c:strRef>
          </c:cat>
          <c:val>
            <c:numRef>
              <c:f>'Key Metrics'!$B$4:$B$19</c:f>
              <c:numCache>
                <c:formatCode>General</c:formatCode>
                <c:ptCount val="15"/>
                <c:pt idx="0">
                  <c:v>137.21</c:v>
                </c:pt>
                <c:pt idx="1">
                  <c:v>308.73</c:v>
                </c:pt>
                <c:pt idx="2">
                  <c:v>154.79</c:v>
                </c:pt>
                <c:pt idx="3">
                  <c:v>235.3</c:v>
                </c:pt>
                <c:pt idx="4">
                  <c:v>229.37</c:v>
                </c:pt>
                <c:pt idx="5">
                  <c:v>141.4</c:v>
                </c:pt>
                <c:pt idx="6">
                  <c:v>216.13000000000002</c:v>
                </c:pt>
                <c:pt idx="7">
                  <c:v>190.89999999999998</c:v>
                </c:pt>
                <c:pt idx="8">
                  <c:v>184.36000000000004</c:v>
                </c:pt>
                <c:pt idx="9">
                  <c:v>87.38</c:v>
                </c:pt>
                <c:pt idx="10">
                  <c:v>176.95999999999998</c:v>
                </c:pt>
                <c:pt idx="11">
                  <c:v>172.11</c:v>
                </c:pt>
                <c:pt idx="12">
                  <c:v>192.58</c:v>
                </c:pt>
                <c:pt idx="13">
                  <c:v>103.25999999999999</c:v>
                </c:pt>
                <c:pt idx="14">
                  <c:v>258.20000000000005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2-7446-BAF4-43841F65741E}"/>
            </c:ext>
          </c:extLst>
        </c:ser>
        <c:ser>
          <c:idx val="1"/>
          <c:order val="1"/>
          <c:tx>
            <c:strRef>
              <c:f>'Key Metrics'!$C$3</c:f>
              <c:strCache>
                <c:ptCount val="1"/>
                <c:pt idx="0">
                  <c:v>Total Return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 Metrics'!$A$4:$A$19</c:f>
              <c:strCache>
                <c:ptCount val="15"/>
                <c:pt idx="0">
                  <c:v>12-Apr</c:v>
                </c:pt>
                <c:pt idx="1">
                  <c:v>22-Mar</c:v>
                </c:pt>
                <c:pt idx="2">
                  <c:v>25-Jan</c:v>
                </c:pt>
                <c:pt idx="3">
                  <c:v>15-Feb</c:v>
                </c:pt>
                <c:pt idx="4">
                  <c:v>03-May</c:v>
                </c:pt>
                <c:pt idx="5">
                  <c:v>01-Mar</c:v>
                </c:pt>
                <c:pt idx="6">
                  <c:v>08-Feb</c:v>
                </c:pt>
                <c:pt idx="7">
                  <c:v>22-Feb</c:v>
                </c:pt>
                <c:pt idx="8">
                  <c:v>15-Mar</c:v>
                </c:pt>
                <c:pt idx="9">
                  <c:v>19-Apr</c:v>
                </c:pt>
                <c:pt idx="10">
                  <c:v>05-Apr</c:v>
                </c:pt>
                <c:pt idx="11">
                  <c:v>29-Mar</c:v>
                </c:pt>
                <c:pt idx="12">
                  <c:v>01-Feb</c:v>
                </c:pt>
                <c:pt idx="13">
                  <c:v>26-Apr</c:v>
                </c:pt>
                <c:pt idx="14">
                  <c:v>08-Mar</c:v>
                </c:pt>
              </c:strCache>
            </c:strRef>
          </c:cat>
          <c:val>
            <c:numRef>
              <c:f>'Key Metrics'!$C$4:$C$19</c:f>
              <c:numCache>
                <c:formatCode>General</c:formatCode>
                <c:ptCount val="15"/>
                <c:pt idx="0">
                  <c:v>121.58859470468431</c:v>
                </c:pt>
                <c:pt idx="1">
                  <c:v>47.617148554336993</c:v>
                </c:pt>
                <c:pt idx="2">
                  <c:v>51.891393671608398</c:v>
                </c:pt>
                <c:pt idx="3">
                  <c:v>111.95992485911083</c:v>
                </c:pt>
                <c:pt idx="4">
                  <c:v>18.093207432226624</c:v>
                </c:pt>
                <c:pt idx="5">
                  <c:v>23.189777567439659</c:v>
                </c:pt>
                <c:pt idx="6">
                  <c:v>81.327800829875514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2-7446-BAF4-43841F65741E}"/>
            </c:ext>
          </c:extLst>
        </c:ser>
        <c:ser>
          <c:idx val="2"/>
          <c:order val="2"/>
          <c:tx>
            <c:strRef>
              <c:f>'Key Metrics'!$D$3</c:f>
              <c:strCache>
                <c:ptCount val="1"/>
                <c:pt idx="0">
                  <c:v>Total Payment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 Metrics'!$A$4:$A$19</c:f>
              <c:strCache>
                <c:ptCount val="15"/>
                <c:pt idx="0">
                  <c:v>12-Apr</c:v>
                </c:pt>
                <c:pt idx="1">
                  <c:v>22-Mar</c:v>
                </c:pt>
                <c:pt idx="2">
                  <c:v>25-Jan</c:v>
                </c:pt>
                <c:pt idx="3">
                  <c:v>15-Feb</c:v>
                </c:pt>
                <c:pt idx="4">
                  <c:v>03-May</c:v>
                </c:pt>
                <c:pt idx="5">
                  <c:v>01-Mar</c:v>
                </c:pt>
                <c:pt idx="6">
                  <c:v>08-Feb</c:v>
                </c:pt>
                <c:pt idx="7">
                  <c:v>22-Feb</c:v>
                </c:pt>
                <c:pt idx="8">
                  <c:v>15-Mar</c:v>
                </c:pt>
                <c:pt idx="9">
                  <c:v>19-Apr</c:v>
                </c:pt>
                <c:pt idx="10">
                  <c:v>05-Apr</c:v>
                </c:pt>
                <c:pt idx="11">
                  <c:v>29-Mar</c:v>
                </c:pt>
                <c:pt idx="12">
                  <c:v>01-Feb</c:v>
                </c:pt>
                <c:pt idx="13">
                  <c:v>26-Apr</c:v>
                </c:pt>
                <c:pt idx="14">
                  <c:v>08-Mar</c:v>
                </c:pt>
              </c:strCache>
            </c:strRef>
          </c:cat>
          <c:val>
            <c:numRef>
              <c:f>'Key Metrics'!$D$4:$D$19</c:f>
              <c:numCache>
                <c:formatCode>General</c:formatCode>
                <c:ptCount val="15"/>
                <c:pt idx="0">
                  <c:v>2388</c:v>
                </c:pt>
                <c:pt idx="1">
                  <c:v>2388</c:v>
                </c:pt>
                <c:pt idx="2">
                  <c:v>2168</c:v>
                </c:pt>
                <c:pt idx="3">
                  <c:v>1788</c:v>
                </c:pt>
                <c:pt idx="4">
                  <c:v>1188</c:v>
                </c:pt>
                <c:pt idx="5">
                  <c:v>980</c:v>
                </c:pt>
                <c:pt idx="6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2-7446-BAF4-43841F6574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26878367"/>
        <c:axId val="2128040799"/>
      </c:barChart>
      <c:catAx>
        <c:axId val="212687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40799"/>
        <c:crosses val="autoZero"/>
        <c:auto val="1"/>
        <c:lblAlgn val="ctr"/>
        <c:lblOffset val="100"/>
        <c:noMultiLvlLbl val="0"/>
      </c:catAx>
      <c:valAx>
        <c:axId val="212804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87836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64622612469528973"/>
          <c:y val="0.17495045520256741"/>
          <c:w val="0.20429204033195814"/>
          <c:h val="0.16388726453430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 rot="0" vert="horz"/>
    <a:lstStyle/>
    <a:p>
      <a:pPr>
        <a:defR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final.xlsx]Key Metrics!PivotTable11</c:name>
    <c:fmtId val="-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79958116617117E-2"/>
          <c:y val="0.17878761305535051"/>
          <c:w val="0.79192106681464214"/>
          <c:h val="0.725950338871715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'Key Metrics'!$B$26</c:f>
              <c:strCache>
                <c:ptCount val="1"/>
                <c:pt idx="0">
                  <c:v>Total Spends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 Metrics'!$A$27:$A$32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'Key Metrics'!$B$27:$B$32</c:f>
              <c:numCache>
                <c:formatCode>General</c:formatCode>
                <c:ptCount val="5"/>
                <c:pt idx="0">
                  <c:v>154.79</c:v>
                </c:pt>
                <c:pt idx="1">
                  <c:v>834.9100000000002</c:v>
                </c:pt>
                <c:pt idx="2">
                  <c:v>1064.8</c:v>
                </c:pt>
                <c:pt idx="3">
                  <c:v>504.81</c:v>
                </c:pt>
                <c:pt idx="4">
                  <c:v>229.37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6-B343-A6CC-C349F419DF7B}"/>
            </c:ext>
          </c:extLst>
        </c:ser>
        <c:ser>
          <c:idx val="1"/>
          <c:order val="1"/>
          <c:tx>
            <c:strRef>
              <c:f>'Key Metrics'!$C$26</c:f>
              <c:strCache>
                <c:ptCount val="1"/>
                <c:pt idx="0">
                  <c:v>Total Returns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 Metrics'!$A$27:$A$32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'Key Metrics'!$C$27:$C$32</c:f>
              <c:numCache>
                <c:formatCode>General</c:formatCode>
                <c:ptCount val="5"/>
                <c:pt idx="0">
                  <c:v>51.891393671608398</c:v>
                </c:pt>
                <c:pt idx="1">
                  <c:v>193.28772568898634</c:v>
                </c:pt>
                <c:pt idx="2">
                  <c:v>70.806926121776655</c:v>
                </c:pt>
                <c:pt idx="3">
                  <c:v>121.58859470468431</c:v>
                </c:pt>
                <c:pt idx="4">
                  <c:v>18.093207432226624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6-B343-A6CC-C349F419DF7B}"/>
            </c:ext>
          </c:extLst>
        </c:ser>
        <c:ser>
          <c:idx val="2"/>
          <c:order val="2"/>
          <c:tx>
            <c:strRef>
              <c:f>'Key Metrics'!$D$26</c:f>
              <c:strCache>
                <c:ptCount val="1"/>
                <c:pt idx="0">
                  <c:v>Total Payments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 Metrics'!$A$27:$A$32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'Key Metrics'!$D$27:$D$32</c:f>
              <c:numCache>
                <c:formatCode>General</c:formatCode>
                <c:ptCount val="5"/>
                <c:pt idx="0">
                  <c:v>2168</c:v>
                </c:pt>
                <c:pt idx="1">
                  <c:v>2768</c:v>
                </c:pt>
                <c:pt idx="2">
                  <c:v>3368</c:v>
                </c:pt>
                <c:pt idx="3">
                  <c:v>2388</c:v>
                </c:pt>
                <c:pt idx="4">
                  <c:v>1188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6-B343-A6CC-C349F419DF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572960"/>
        <c:axId val="2131098319"/>
      </c:barChart>
      <c:catAx>
        <c:axId val="17857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98319"/>
        <c:crosses val="autoZero"/>
        <c:auto val="1"/>
        <c:lblAlgn val="ctr"/>
        <c:lblOffset val="100"/>
        <c:noMultiLvlLbl val="0"/>
      </c:catAx>
      <c:valAx>
        <c:axId val="21310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7296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2549230071871882"/>
          <c:y val="0.10241673229576646"/>
          <c:w val="0.16140444217611741"/>
          <c:h val="0.21342059740530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final.xlsx]Most profitable channel!PivotTable12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Profitable channel by Campaign </a:t>
            </a:r>
          </a:p>
        </c:rich>
      </c:tx>
      <c:layout>
        <c:manualLayout>
          <c:xMode val="edge"/>
          <c:yMode val="edge"/>
          <c:x val="0.28901776955659231"/>
          <c:y val="3.9215686274509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2.9817036092700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22869085290204E-3"/>
              <c:y val="-0.194015294956882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119582983134514E-3"/>
              <c:y val="-1.8953881610703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3.4239165966269028E-3"/>
              <c:y val="-2.63904766763078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363003233174E-3"/>
              <c:y val="-3.36321633621193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2.5679374474701774E-3"/>
              <c:y val="-2.98874750577721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363003233174E-3"/>
              <c:y val="-3.36321633621193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6.2698985154406122E-17"/>
              <c:y val="-3.35441656042879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920761390803E-3"/>
              <c:y val="-9.31782377896889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6.70883312085760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22869085290204E-3"/>
              <c:y val="-0.194015294956882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6.70883312085760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0.149085180463502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22869085290204E-3"/>
              <c:y val="-0.194015294956882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22869085290204E-3"/>
              <c:y val="-0.194015294956882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0.149085180463502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363003233174E-3"/>
              <c:y val="-3.36321633621193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920761390803E-3"/>
              <c:y val="-9.31782377896889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363003233174E-3"/>
              <c:y val="-3.36321633621193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6.70883312085760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3.4239165966269028E-3"/>
              <c:y val="-2.63904766763078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6.70883312085760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6.2698985154406122E-17"/>
              <c:y val="-3.35441656042879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2.9817036092700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119582983134514E-3"/>
              <c:y val="-1.8953881610703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2.5679374474701774E-3"/>
              <c:y val="-2.98874750577721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22869085290204E-3"/>
              <c:y val="-0.194015294956882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22869085290204E-3"/>
              <c:y val="-0.194015294956882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0.149085180463502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363003233174E-3"/>
              <c:y val="-3.36321633621193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920761390803E-3"/>
              <c:y val="-9.31782377896889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099363003233174E-3"/>
              <c:y val="-3.36321633621193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6.70883312085760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3.4239165966269028E-3"/>
              <c:y val="-2.63904766763078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6.70883312085760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6.2698985154406122E-17"/>
              <c:y val="-3.35441656042879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-2.9817036092700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7119582983134514E-3"/>
              <c:y val="-1.8953881610703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2.5679374474701774E-3"/>
              <c:y val="-2.98874750577721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24507608241138"/>
          <c:y val="0.18807359143486033"/>
          <c:w val="0.78522836136306562"/>
          <c:h val="0.4226858340904982"/>
        </c:manualLayout>
      </c:layout>
      <c:lineChart>
        <c:grouping val="standard"/>
        <c:varyColors val="0"/>
        <c:ser>
          <c:idx val="0"/>
          <c:order val="0"/>
          <c:tx>
            <c:strRef>
              <c:f>'Most profitable channel'!$B$3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22-4A4A-B14E-5502546EC629}"/>
              </c:ext>
            </c:extLst>
          </c:dPt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22-4A4A-B14E-5502546EC629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22-4A4A-B14E-5502546EC629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22-4A4A-B14E-5502546EC629}"/>
              </c:ext>
            </c:extLst>
          </c:dPt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A22-4A4A-B14E-5502546EC629}"/>
              </c:ext>
            </c:extLst>
          </c:dPt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A22-4A4A-B14E-5502546EC629}"/>
              </c:ext>
            </c:extLst>
          </c:dPt>
          <c:dPt>
            <c:idx val="7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A22-4A4A-B14E-5502546EC629}"/>
              </c:ext>
            </c:extLst>
          </c:dPt>
          <c:dPt>
            <c:idx val="8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A22-4A4A-B14E-5502546EC629}"/>
              </c:ext>
            </c:extLst>
          </c:dPt>
          <c:dPt>
            <c:idx val="10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A22-4A4A-B14E-5502546EC629}"/>
              </c:ext>
            </c:extLst>
          </c:dPt>
          <c:dPt>
            <c:idx val="11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A22-4A4A-B14E-5502546EC629}"/>
              </c:ext>
            </c:extLst>
          </c:dPt>
          <c:dPt>
            <c:idx val="12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A22-4A4A-B14E-5502546EC629}"/>
              </c:ext>
            </c:extLst>
          </c:dPt>
          <c:dPt>
            <c:idx val="13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A22-4A4A-B14E-5502546EC629}"/>
              </c:ext>
            </c:extLst>
          </c:dPt>
          <c:dPt>
            <c:idx val="14"/>
            <c:marker>
              <c:symbol val="circle"/>
              <c:size val="6"/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2A22-4A4A-B14E-5502546EC629}"/>
              </c:ext>
            </c:extLst>
          </c:dPt>
          <c:dLbls>
            <c:dLbl>
              <c:idx val="0"/>
              <c:layout>
                <c:manualLayout>
                  <c:x val="-4.6359950955725475E-2"/>
                  <c:y val="-0.135386736811782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22-4A4A-B14E-5502546EC629}"/>
                </c:ext>
              </c:extLst>
            </c:dLbl>
            <c:dLbl>
              <c:idx val="1"/>
              <c:layout>
                <c:manualLayout>
                  <c:x val="-1.7022869085290204E-3"/>
                  <c:y val="-0.1940152949568821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22-4A4A-B14E-5502546EC629}"/>
                </c:ext>
              </c:extLst>
            </c:dLbl>
            <c:dLbl>
              <c:idx val="2"/>
              <c:layout>
                <c:manualLayout>
                  <c:x val="0"/>
                  <c:y val="-0.149085180463502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22-4A4A-B14E-5502546EC629}"/>
                </c:ext>
              </c:extLst>
            </c:dLbl>
            <c:dLbl>
              <c:idx val="3"/>
              <c:layout>
                <c:manualLayout>
                  <c:x val="-1.7099363003233174E-3"/>
                  <c:y val="-3.36321633621193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22-4A4A-B14E-5502546EC629}"/>
                </c:ext>
              </c:extLst>
            </c:dLbl>
            <c:dLbl>
              <c:idx val="4"/>
              <c:layout>
                <c:manualLayout>
                  <c:x val="-1.7099920761390803E-3"/>
                  <c:y val="-9.317823778968893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22-4A4A-B14E-5502546EC629}"/>
                </c:ext>
              </c:extLst>
            </c:dLbl>
            <c:dLbl>
              <c:idx val="6"/>
              <c:layout>
                <c:manualLayout>
                  <c:x val="-1.7099363003233174E-3"/>
                  <c:y val="-3.36321633621193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A22-4A4A-B14E-5502546EC629}"/>
                </c:ext>
              </c:extLst>
            </c:dLbl>
            <c:dLbl>
              <c:idx val="7"/>
              <c:layout>
                <c:manualLayout>
                  <c:x val="0"/>
                  <c:y val="-6.708833120857603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A22-4A4A-B14E-5502546EC629}"/>
                </c:ext>
              </c:extLst>
            </c:dLbl>
            <c:dLbl>
              <c:idx val="8"/>
              <c:layout>
                <c:manualLayout>
                  <c:x val="3.4239165966269028E-3"/>
                  <c:y val="-2.639047667630782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A22-4A4A-B14E-5502546EC629}"/>
                </c:ext>
              </c:extLst>
            </c:dLbl>
            <c:dLbl>
              <c:idx val="10"/>
              <c:layout>
                <c:manualLayout>
                  <c:x val="0"/>
                  <c:y val="-6.708833120857603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A22-4A4A-B14E-5502546EC629}"/>
                </c:ext>
              </c:extLst>
            </c:dLbl>
            <c:dLbl>
              <c:idx val="11"/>
              <c:layout>
                <c:manualLayout>
                  <c:x val="-6.2698985154406122E-17"/>
                  <c:y val="-3.35441656042879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A22-4A4A-B14E-5502546EC629}"/>
                </c:ext>
              </c:extLst>
            </c:dLbl>
            <c:dLbl>
              <c:idx val="12"/>
              <c:layout>
                <c:manualLayout>
                  <c:x val="0"/>
                  <c:y val="-2.9817036092700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A22-4A4A-B14E-5502546EC629}"/>
                </c:ext>
              </c:extLst>
            </c:dLbl>
            <c:dLbl>
              <c:idx val="13"/>
              <c:layout>
                <c:manualLayout>
                  <c:x val="-1.7119582983134514E-3"/>
                  <c:y val="-1.8953881610703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A22-4A4A-B14E-5502546EC629}"/>
                </c:ext>
              </c:extLst>
            </c:dLbl>
            <c:dLbl>
              <c:idx val="14"/>
              <c:layout>
                <c:manualLayout>
                  <c:x val="2.5679374474701774E-3"/>
                  <c:y val="-2.988747505777213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A22-4A4A-B14E-5502546EC6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profitable channel'!$A$4:$A$19</c:f>
              <c:strCache>
                <c:ptCount val="15"/>
                <c:pt idx="0">
                  <c:v>EK_Generic_Tri-Tok_Reservation</c:v>
                </c:pt>
                <c:pt idx="1">
                  <c:v>EK_Generic_Swimming</c:v>
                </c:pt>
                <c:pt idx="2">
                  <c:v>EK_Generic_Quad-Tok_Yoga</c:v>
                </c:pt>
                <c:pt idx="3">
                  <c:v>EK_Generic_Tri-Tok_Yoga</c:v>
                </c:pt>
                <c:pt idx="4">
                  <c:v>EK_Generic_Swimming_UK</c:v>
                </c:pt>
                <c:pt idx="5">
                  <c:v>EK_Generic_Tri-Tok_Yoga_Singapore</c:v>
                </c:pt>
                <c:pt idx="6">
                  <c:v>EK_Generic_Tri-Tok_Reservation_UAE</c:v>
                </c:pt>
                <c:pt idx="7">
                  <c:v>EK_Generic_Quad-Tok_Yoga_Singapore</c:v>
                </c:pt>
                <c:pt idx="8">
                  <c:v>EK_Generic_Tri-Tok_Reservation_Singapore</c:v>
                </c:pt>
                <c:pt idx="9">
                  <c:v>EK_Generic_Swimming_Canada</c:v>
                </c:pt>
                <c:pt idx="10">
                  <c:v>EK_Generic_Swimming_Singapore</c:v>
                </c:pt>
                <c:pt idx="11">
                  <c:v>EK_Generic_Tri-Tok_Pilates</c:v>
                </c:pt>
                <c:pt idx="12">
                  <c:v>EK_Generic_Quad-Tok_Pilates</c:v>
                </c:pt>
                <c:pt idx="13">
                  <c:v>EK_Generic_Tri-Tok_Reservation_Canada</c:v>
                </c:pt>
                <c:pt idx="14">
                  <c:v>EK_Generic_Tri-Tok_Reservation_UK</c:v>
                </c:pt>
              </c:strCache>
            </c:strRef>
          </c:cat>
          <c:val>
            <c:numRef>
              <c:f>'Most profitable channel'!$B$4:$B$19</c:f>
              <c:numCache>
                <c:formatCode>General</c:formatCode>
                <c:ptCount val="15"/>
                <c:pt idx="0">
                  <c:v>3740.4300000000003</c:v>
                </c:pt>
                <c:pt idx="1">
                  <c:v>2626.7399999999993</c:v>
                </c:pt>
                <c:pt idx="2">
                  <c:v>1345.14</c:v>
                </c:pt>
                <c:pt idx="3">
                  <c:v>1031.54</c:v>
                </c:pt>
                <c:pt idx="4">
                  <c:v>884.79000000000008</c:v>
                </c:pt>
                <c:pt idx="5">
                  <c:v>0</c:v>
                </c:pt>
                <c:pt idx="6">
                  <c:v>-5.21</c:v>
                </c:pt>
                <c:pt idx="7">
                  <c:v>-6.38</c:v>
                </c:pt>
                <c:pt idx="8">
                  <c:v>-11.33</c:v>
                </c:pt>
                <c:pt idx="9">
                  <c:v>-19.71</c:v>
                </c:pt>
                <c:pt idx="10">
                  <c:v>-29.91</c:v>
                </c:pt>
                <c:pt idx="11">
                  <c:v>-39.159999999999997</c:v>
                </c:pt>
                <c:pt idx="12">
                  <c:v>-100.88</c:v>
                </c:pt>
                <c:pt idx="13">
                  <c:v>-158.72</c:v>
                </c:pt>
                <c:pt idx="14">
                  <c:v>-166.01999999999998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A22-4A4A-B14E-5502546EC6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214848"/>
        <c:axId val="47092848"/>
      </c:lineChart>
      <c:catAx>
        <c:axId val="4521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2848"/>
        <c:crosses val="autoZero"/>
        <c:auto val="1"/>
        <c:lblAlgn val="ctr"/>
        <c:lblOffset val="100"/>
        <c:noMultiLvlLbl val="0"/>
      </c:catAx>
      <c:valAx>
        <c:axId val="4709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final.xlsx]Most profitable channel!PivotTable25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profitable channel by Ad</a:t>
            </a:r>
            <a:r>
              <a:rPr lang="en-US" baseline="0"/>
              <a:t>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'Most profitable channel'!$B$30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profitable channel'!$A$31:$A$59</c:f>
              <c:strCache>
                <c:ptCount val="28"/>
                <c:pt idx="0">
                  <c:v>Pool_Reservation_Software_Broad</c:v>
                </c:pt>
                <c:pt idx="1">
                  <c:v>Reservation_Management_System_Exact</c:v>
                </c:pt>
                <c:pt idx="2">
                  <c:v>Reservation_Management_System_Phrase</c:v>
                </c:pt>
                <c:pt idx="3">
                  <c:v>Yoga_Studio_Booking_Software_Broad</c:v>
                </c:pt>
                <c:pt idx="4">
                  <c:v>Yoga_Studio_Software_Phrase</c:v>
                </c:pt>
                <c:pt idx="5">
                  <c:v>Pool_Reservation_System_Exact</c:v>
                </c:pt>
                <c:pt idx="6">
                  <c:v>Pilates_Studio_Management_Software_Exact</c:v>
                </c:pt>
                <c:pt idx="7">
                  <c:v>Yoga_Studio_Generic_Software_Phrase</c:v>
                </c:pt>
                <c:pt idx="8">
                  <c:v>Pilates_Studio_Software_Phrase</c:v>
                </c:pt>
                <c:pt idx="9">
                  <c:v>Pilates_Studio_Software_Manager_Exact</c:v>
                </c:pt>
                <c:pt idx="10">
                  <c:v>Pilates_Booking_System_Phrase</c:v>
                </c:pt>
                <c:pt idx="11">
                  <c:v>Pilates_Management_Software_Exact</c:v>
                </c:pt>
                <c:pt idx="12">
                  <c:v>Pilates_Booking_System_Exact</c:v>
                </c:pt>
                <c:pt idx="13">
                  <c:v>(blank)</c:v>
                </c:pt>
                <c:pt idx="14">
                  <c:v>Yoga_Studio_Software_Broad</c:v>
                </c:pt>
                <c:pt idx="15">
                  <c:v>Yoga_Studio_App_Phrase</c:v>
                </c:pt>
                <c:pt idx="16">
                  <c:v>Swimming_Pool_Reservation_System_Exact</c:v>
                </c:pt>
                <c:pt idx="17">
                  <c:v>Yoga_Studio_App_Exact</c:v>
                </c:pt>
                <c:pt idx="18">
                  <c:v>Yoga_Studio_Software_Exact</c:v>
                </c:pt>
                <c:pt idx="19">
                  <c:v>Pool_Reservation_Software_Exact</c:v>
                </c:pt>
                <c:pt idx="20">
                  <c:v>Yoga_Studio_App_Broad</c:v>
                </c:pt>
                <c:pt idx="21">
                  <c:v>Pool_Reservation_Software_Open_Broad</c:v>
                </c:pt>
                <c:pt idx="22">
                  <c:v>Yoga_Studio_Booking_Software_Exact</c:v>
                </c:pt>
                <c:pt idx="23">
                  <c:v>Pilates_Studio_Software_Exact</c:v>
                </c:pt>
                <c:pt idx="24">
                  <c:v>Swimming_Pool_Booking_System_Exact</c:v>
                </c:pt>
                <c:pt idx="25">
                  <c:v>Pool_Booking_App_Exact</c:v>
                </c:pt>
                <c:pt idx="26">
                  <c:v>Pilates_Studio_Booking_Software_Broad</c:v>
                </c:pt>
                <c:pt idx="27">
                  <c:v>Pool_Scheduling_Software_Phrase</c:v>
                </c:pt>
              </c:strCache>
            </c:strRef>
          </c:cat>
          <c:val>
            <c:numRef>
              <c:f>'Most profitable channel'!$B$31:$B$59</c:f>
              <c:numCache>
                <c:formatCode>General</c:formatCode>
                <c:ptCount val="28"/>
                <c:pt idx="0">
                  <c:v>3060.5200000000004</c:v>
                </c:pt>
                <c:pt idx="1">
                  <c:v>1731.8500000000001</c:v>
                </c:pt>
                <c:pt idx="2">
                  <c:v>1667.3000000000004</c:v>
                </c:pt>
                <c:pt idx="3">
                  <c:v>1377.8300000000002</c:v>
                </c:pt>
                <c:pt idx="4">
                  <c:v>1122.3399999999999</c:v>
                </c:pt>
                <c:pt idx="5">
                  <c:v>739.2800000000002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4">
                  <c:v>-4.62</c:v>
                </c:pt>
                <c:pt idx="15">
                  <c:v>-10.629999999999999</c:v>
                </c:pt>
                <c:pt idx="16">
                  <c:v>-19.649999999999999</c:v>
                </c:pt>
                <c:pt idx="17">
                  <c:v>-22.29</c:v>
                </c:pt>
                <c:pt idx="18">
                  <c:v>-23.06</c:v>
                </c:pt>
                <c:pt idx="19">
                  <c:v>-26.450000000000003</c:v>
                </c:pt>
                <c:pt idx="20">
                  <c:v>-30.2</c:v>
                </c:pt>
                <c:pt idx="21">
                  <c:v>-31.45</c:v>
                </c:pt>
                <c:pt idx="22">
                  <c:v>-39.07</c:v>
                </c:pt>
                <c:pt idx="23">
                  <c:v>-39.159999999999997</c:v>
                </c:pt>
                <c:pt idx="24">
                  <c:v>-39.659999999999997</c:v>
                </c:pt>
                <c:pt idx="25">
                  <c:v>-74.12</c:v>
                </c:pt>
                <c:pt idx="26">
                  <c:v>-100.88</c:v>
                </c:pt>
                <c:pt idx="27">
                  <c:v>-146.56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5A-6D49-A4A0-F13DB5DCFA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5866223"/>
        <c:axId val="447093855"/>
      </c:lineChart>
      <c:catAx>
        <c:axId val="51586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093855"/>
        <c:crosses val="autoZero"/>
        <c:auto val="1"/>
        <c:lblAlgn val="ctr"/>
        <c:lblOffset val="100"/>
        <c:noMultiLvlLbl val="0"/>
      </c:catAx>
      <c:valAx>
        <c:axId val="44709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6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final.xlsx]Profit by keyword!PivotTable14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Profit by keywords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'Profit by keyword'!$B$3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'Profit by keyword'!$A$4:$A$7</c:f>
              <c:strCache>
                <c:ptCount val="3"/>
                <c:pt idx="0">
                  <c:v>Exact</c:v>
                </c:pt>
                <c:pt idx="1">
                  <c:v>Phrase</c:v>
                </c:pt>
                <c:pt idx="2">
                  <c:v>Broad</c:v>
                </c:pt>
              </c:strCache>
            </c:strRef>
          </c:cat>
          <c:val>
            <c:numRef>
              <c:f>'Profit by keyword'!$B$4:$B$7</c:f>
              <c:numCache>
                <c:formatCode>General</c:formatCode>
                <c:ptCount val="3"/>
                <c:pt idx="0">
                  <c:v>2187.67</c:v>
                </c:pt>
                <c:pt idx="1">
                  <c:v>2632.4500000000003</c:v>
                </c:pt>
                <c:pt idx="2">
                  <c:v>4271.1999999999989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3-184E-85D1-2B83FA3B6D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371415488"/>
        <c:axId val="47016352"/>
      </c:barChart>
      <c:catAx>
        <c:axId val="137141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6352"/>
        <c:crosses val="autoZero"/>
        <c:auto val="1"/>
        <c:lblAlgn val="ctr"/>
        <c:lblOffset val="100"/>
        <c:noMultiLvlLbl val="0"/>
      </c:catAx>
      <c:valAx>
        <c:axId val="4701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4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final.xlsx]Time series!PivotTable1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Time</a:t>
            </a:r>
            <a:r>
              <a:rPr lang="en-GB" baseline="0"/>
              <a:t> series graph WOW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018340988742543E-2"/>
          <c:y val="0.18541857875463286"/>
          <c:w val="0.81921436725448438"/>
          <c:h val="0.61187048831879687"/>
        </c:manualLayout>
      </c:layout>
      <c:lineChart>
        <c:grouping val="standard"/>
        <c:varyColors val="0"/>
        <c:ser>
          <c:idx val="0"/>
          <c:order val="0"/>
          <c:tx>
            <c:strRef>
              <c:f>'Time series'!$B$23</c:f>
              <c:strCache>
                <c:ptCount val="1"/>
                <c:pt idx="0">
                  <c:v>Total Spends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'Time series'!$A$24:$A$33</c:f>
              <c:strCache>
                <c:ptCount val="9"/>
                <c:pt idx="0">
                  <c:v>00-01-00</c:v>
                </c:pt>
                <c:pt idx="1">
                  <c:v>01-03-21</c:v>
                </c:pt>
                <c:pt idx="2">
                  <c:v>01-05-21</c:v>
                </c:pt>
                <c:pt idx="3">
                  <c:v>03-02-21</c:v>
                </c:pt>
                <c:pt idx="4">
                  <c:v>03-04-21</c:v>
                </c:pt>
                <c:pt idx="5">
                  <c:v>04-05-21</c:v>
                </c:pt>
                <c:pt idx="6">
                  <c:v>13-03-21</c:v>
                </c:pt>
                <c:pt idx="7">
                  <c:v>15-02-21</c:v>
                </c:pt>
                <c:pt idx="8">
                  <c:v>29-04-21</c:v>
                </c:pt>
              </c:strCache>
            </c:strRef>
          </c:cat>
          <c:val>
            <c:numRef>
              <c:f>'Time series'!$B$24:$B$33</c:f>
              <c:numCache>
                <c:formatCode>General</c:formatCode>
                <c:ptCount val="9"/>
                <c:pt idx="0">
                  <c:v>2499.4900000000002</c:v>
                </c:pt>
                <c:pt idx="1">
                  <c:v>15.97</c:v>
                </c:pt>
                <c:pt idx="2">
                  <c:v>19.64</c:v>
                </c:pt>
                <c:pt idx="3">
                  <c:v>38.33</c:v>
                </c:pt>
                <c:pt idx="4">
                  <c:v>50.15</c:v>
                </c:pt>
                <c:pt idx="5">
                  <c:v>65.66</c:v>
                </c:pt>
                <c:pt idx="6">
                  <c:v>45.13</c:v>
                </c:pt>
                <c:pt idx="7">
                  <c:v>12.05</c:v>
                </c:pt>
                <c:pt idx="8">
                  <c:v>42.26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5-984E-8158-6CF777F8F7A8}"/>
            </c:ext>
          </c:extLst>
        </c:ser>
        <c:ser>
          <c:idx val="1"/>
          <c:order val="1"/>
          <c:tx>
            <c:strRef>
              <c:f>'Time series'!$C$23</c:f>
              <c:strCache>
                <c:ptCount val="1"/>
                <c:pt idx="0">
                  <c:v>Total payments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'Time series'!$A$24:$A$33</c:f>
              <c:strCache>
                <c:ptCount val="9"/>
                <c:pt idx="0">
                  <c:v>00-01-00</c:v>
                </c:pt>
                <c:pt idx="1">
                  <c:v>01-03-21</c:v>
                </c:pt>
                <c:pt idx="2">
                  <c:v>01-05-21</c:v>
                </c:pt>
                <c:pt idx="3">
                  <c:v>03-02-21</c:v>
                </c:pt>
                <c:pt idx="4">
                  <c:v>03-04-21</c:v>
                </c:pt>
                <c:pt idx="5">
                  <c:v>04-05-21</c:v>
                </c:pt>
                <c:pt idx="6">
                  <c:v>13-03-21</c:v>
                </c:pt>
                <c:pt idx="7">
                  <c:v>15-02-21</c:v>
                </c:pt>
                <c:pt idx="8">
                  <c:v>29-04-21</c:v>
                </c:pt>
              </c:strCache>
            </c:strRef>
          </c:cat>
          <c:val>
            <c:numRef>
              <c:f>'Time series'!$C$24:$C$33</c:f>
              <c:numCache>
                <c:formatCode>General</c:formatCode>
                <c:ptCount val="9"/>
                <c:pt idx="1">
                  <c:v>1788</c:v>
                </c:pt>
                <c:pt idx="2">
                  <c:v>2388</c:v>
                </c:pt>
                <c:pt idx="3">
                  <c:v>980</c:v>
                </c:pt>
                <c:pt idx="4">
                  <c:v>2388</c:v>
                </c:pt>
                <c:pt idx="5">
                  <c:v>1188</c:v>
                </c:pt>
                <c:pt idx="6">
                  <c:v>1188</c:v>
                </c:pt>
                <c:pt idx="7">
                  <c:v>980</c:v>
                </c:pt>
                <c:pt idx="8">
                  <c:v>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E5-984E-8158-6CF777F8F7A8}"/>
            </c:ext>
          </c:extLst>
        </c:ser>
        <c:ser>
          <c:idx val="2"/>
          <c:order val="2"/>
          <c:tx>
            <c:strRef>
              <c:f>'Time series'!$D$23</c:f>
              <c:strCache>
                <c:ptCount val="1"/>
                <c:pt idx="0">
                  <c:v>Total Returns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'Time series'!$A$24:$A$33</c:f>
              <c:strCache>
                <c:ptCount val="9"/>
                <c:pt idx="0">
                  <c:v>00-01-00</c:v>
                </c:pt>
                <c:pt idx="1">
                  <c:v>01-03-21</c:v>
                </c:pt>
                <c:pt idx="2">
                  <c:v>01-05-21</c:v>
                </c:pt>
                <c:pt idx="3">
                  <c:v>03-02-21</c:v>
                </c:pt>
                <c:pt idx="4">
                  <c:v>03-04-21</c:v>
                </c:pt>
                <c:pt idx="5">
                  <c:v>04-05-21</c:v>
                </c:pt>
                <c:pt idx="6">
                  <c:v>13-03-21</c:v>
                </c:pt>
                <c:pt idx="7">
                  <c:v>15-02-21</c:v>
                </c:pt>
                <c:pt idx="8">
                  <c:v>29-04-21</c:v>
                </c:pt>
              </c:strCache>
            </c:strRef>
          </c:cat>
          <c:val>
            <c:numRef>
              <c:f>'Time series'!$D$24:$D$33</c:f>
              <c:numCache>
                <c:formatCode>General</c:formatCode>
                <c:ptCount val="9"/>
                <c:pt idx="0">
                  <c:v>0</c:v>
                </c:pt>
                <c:pt idx="1">
                  <c:v>111.95992485911083</c:v>
                </c:pt>
                <c:pt idx="2">
                  <c:v>121.58859470468431</c:v>
                </c:pt>
                <c:pt idx="3">
                  <c:v>25.567440647012784</c:v>
                </c:pt>
                <c:pt idx="4">
                  <c:v>47.617148554336993</c:v>
                </c:pt>
                <c:pt idx="5">
                  <c:v>18.093207432226624</c:v>
                </c:pt>
                <c:pt idx="6">
                  <c:v>26.32395302459561</c:v>
                </c:pt>
                <c:pt idx="7">
                  <c:v>81.327800829875514</c:v>
                </c:pt>
                <c:pt idx="8">
                  <c:v>23.189777567439659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E5-984E-8158-6CF777F8F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195999"/>
        <c:axId val="661190191"/>
      </c:lineChart>
      <c:catAx>
        <c:axId val="55219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190191"/>
        <c:crosses val="autoZero"/>
        <c:auto val="1"/>
        <c:lblAlgn val="ctr"/>
        <c:lblOffset val="100"/>
        <c:noMultiLvlLbl val="0"/>
      </c:catAx>
      <c:valAx>
        <c:axId val="66119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9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70648119320814"/>
          <c:y val="0.19785452188413533"/>
          <c:w val="0.22374090663960028"/>
          <c:h val="0.24091144962890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[Omnify-Analyst-task dashboard final.xlsx]Time series!PivotTable30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Time series graph MOM</a:t>
            </a:r>
            <a:endParaRPr lang="en-GB"/>
          </a:p>
        </c:rich>
      </c:tx>
      <c:layout>
        <c:manualLayout>
          <c:xMode val="edge"/>
          <c:yMode val="edge"/>
          <c:x val="0.2398818027457004"/>
          <c:y val="4.0724044883456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485005007651281E-2"/>
          <c:y val="0.29943634475919723"/>
          <c:w val="0.82292538345390676"/>
          <c:h val="0.54162895927601806"/>
        </c:manualLayout>
      </c:layout>
      <c:lineChart>
        <c:grouping val="standard"/>
        <c:varyColors val="0"/>
        <c:ser>
          <c:idx val="0"/>
          <c:order val="0"/>
          <c:tx>
            <c:strRef>
              <c:f>'Time series'!$B$3</c:f>
              <c:strCache>
                <c:ptCount val="1"/>
                <c:pt idx="0">
                  <c:v>Total Spends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'Time series'!$A$4:$A$9</c:f>
              <c:strCache>
                <c:ptCount val="5"/>
                <c:pt idx="0">
                  <c:v>01-00</c:v>
                </c:pt>
                <c:pt idx="1">
                  <c:v>02-21</c:v>
                </c:pt>
                <c:pt idx="2">
                  <c:v>03-21</c:v>
                </c:pt>
                <c:pt idx="3">
                  <c:v>04-21</c:v>
                </c:pt>
                <c:pt idx="4">
                  <c:v>05-21</c:v>
                </c:pt>
              </c:strCache>
            </c:strRef>
          </c:cat>
          <c:val>
            <c:numRef>
              <c:f>'Time series'!$B$4:$B$9</c:f>
              <c:numCache>
                <c:formatCode>General</c:formatCode>
                <c:ptCount val="5"/>
                <c:pt idx="0">
                  <c:v>2499.4900000000002</c:v>
                </c:pt>
                <c:pt idx="1">
                  <c:v>50.379999999999995</c:v>
                </c:pt>
                <c:pt idx="2">
                  <c:v>61.1</c:v>
                </c:pt>
                <c:pt idx="3">
                  <c:v>92.41</c:v>
                </c:pt>
                <c:pt idx="4">
                  <c:v>85.3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4-6D4D-B752-8030C1A67B72}"/>
            </c:ext>
          </c:extLst>
        </c:ser>
        <c:ser>
          <c:idx val="1"/>
          <c:order val="1"/>
          <c:tx>
            <c:strRef>
              <c:f>'Time series'!$C$3</c:f>
              <c:strCache>
                <c:ptCount val="1"/>
                <c:pt idx="0">
                  <c:v>Total payments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'Time series'!$A$4:$A$9</c:f>
              <c:strCache>
                <c:ptCount val="5"/>
                <c:pt idx="0">
                  <c:v>01-00</c:v>
                </c:pt>
                <c:pt idx="1">
                  <c:v>02-21</c:v>
                </c:pt>
                <c:pt idx="2">
                  <c:v>03-21</c:v>
                </c:pt>
                <c:pt idx="3">
                  <c:v>04-21</c:v>
                </c:pt>
                <c:pt idx="4">
                  <c:v>05-21</c:v>
                </c:pt>
              </c:strCache>
            </c:strRef>
          </c:cat>
          <c:val>
            <c:numRef>
              <c:f>'Time series'!$C$4:$C$9</c:f>
              <c:numCache>
                <c:formatCode>General</c:formatCode>
                <c:ptCount val="5"/>
                <c:pt idx="1">
                  <c:v>1960</c:v>
                </c:pt>
                <c:pt idx="2">
                  <c:v>2976</c:v>
                </c:pt>
                <c:pt idx="3">
                  <c:v>3368</c:v>
                </c:pt>
                <c:pt idx="4">
                  <c:v>3576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74-6D4D-B752-8030C1A67B72}"/>
            </c:ext>
          </c:extLst>
        </c:ser>
        <c:ser>
          <c:idx val="2"/>
          <c:order val="2"/>
          <c:tx>
            <c:strRef>
              <c:f>'Time series'!$D$3</c:f>
              <c:strCache>
                <c:ptCount val="1"/>
                <c:pt idx="0">
                  <c:v>Total Returns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'Time series'!$A$4:$A$9</c:f>
              <c:strCache>
                <c:ptCount val="5"/>
                <c:pt idx="0">
                  <c:v>01-00</c:v>
                </c:pt>
                <c:pt idx="1">
                  <c:v>02-21</c:v>
                </c:pt>
                <c:pt idx="2">
                  <c:v>03-21</c:v>
                </c:pt>
                <c:pt idx="3">
                  <c:v>04-21</c:v>
                </c:pt>
                <c:pt idx="4">
                  <c:v>05-21</c:v>
                </c:pt>
              </c:strCache>
            </c:strRef>
          </c:cat>
          <c:val>
            <c:numRef>
              <c:f>'Time series'!$D$4:$D$9</c:f>
              <c:numCache>
                <c:formatCode>General</c:formatCode>
                <c:ptCount val="5"/>
                <c:pt idx="0">
                  <c:v>0</c:v>
                </c:pt>
                <c:pt idx="1">
                  <c:v>106.8952414768883</c:v>
                </c:pt>
                <c:pt idx="2">
                  <c:v>138.28387788370645</c:v>
                </c:pt>
                <c:pt idx="3">
                  <c:v>70.806926121776655</c:v>
                </c:pt>
                <c:pt idx="4">
                  <c:v>139.68180213691093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74-6D4D-B752-8030C1A67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0664816"/>
        <c:axId val="679807647"/>
      </c:lineChart>
      <c:catAx>
        <c:axId val="143066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807647"/>
        <c:crosses val="autoZero"/>
        <c:auto val="1"/>
        <c:lblAlgn val="ctr"/>
        <c:lblOffset val="100"/>
        <c:noMultiLvlLbl val="0"/>
      </c:catAx>
      <c:valAx>
        <c:axId val="67980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66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460643337247311"/>
          <c:y val="0.11350518402394269"/>
          <c:w val="0.21395300723198057"/>
          <c:h val="0.230505009027168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0"/>
      </cx:strDim>
      <cx:strDim type="cat">
        <cx:f>'Profit by keyword'!$A$51:$A$67</cx:f>
        <cx:nf>'Profit by keyword'!$A$50</cx:nf>
        <cx:lvl ptCount="17" name="Row Labels">
          <cx:pt idx="0">United States</cx:pt>
          <cx:pt idx="1">EK_Generic_Quad-Tok_Pilates</cx:pt>
          <cx:pt idx="2">EK_Generic_Quad-Tok_Yoga</cx:pt>
          <cx:pt idx="3">EK_Generic_Quad-Tok_Yoga_Singapore</cx:pt>
          <cx:pt idx="4">EK_Generic_Swimming</cx:pt>
          <cx:pt idx="5">EK_Generic_Swimming_Canada</cx:pt>
          <cx:pt idx="6">EK_Generic_Swimming_Singapore</cx:pt>
          <cx:pt idx="7">EK_Generic_Swimming_UK</cx:pt>
          <cx:pt idx="8">EK_Generic_Tri-Tok_Pilates</cx:pt>
          <cx:pt idx="9">EK_Generic_Tri-Tok_Reservation</cx:pt>
          <cx:pt idx="10">EK_Generic_Tri-Tok_Reservation_Canada</cx:pt>
          <cx:pt idx="11">EK_Generic_Tri-Tok_Reservation_Singapore</cx:pt>
          <cx:pt idx="12">EK_Generic_Tri-Tok_Reservation_UAE</cx:pt>
          <cx:pt idx="13">EK_Generic_Tri-Tok_Reservation_UK</cx:pt>
          <cx:pt idx="14">EK_Generic_Tri-Tok_Yoga</cx:pt>
          <cx:pt idx="15">EK_Generic_Tri-Tok_Yoga_Singapore</cx:pt>
          <cx:pt idx="16">Grand Total</cx:pt>
        </cx:lvl>
      </cx:strDim>
      <cx:numDim type="colorVal">
        <cx:f>'Profit by keyword'!$B$51:$B$67</cx:f>
        <cx:nf>'Profit by keyword'!$B$50</cx:nf>
        <cx:lvl ptCount="17" formatCode="General" name="Total cost">
          <cx:pt idx="0">2788.6800000000003</cx:pt>
          <cx:pt idx="1">100.88</cx:pt>
          <cx:pt idx="2">822.86000000000013</cx:pt>
          <cx:pt idx="3">6.3799999999999999</cx:pt>
          <cx:pt idx="4">741.25999999999988</cx:pt>
          <cx:pt idx="5">19.710000000000001</cx:pt>
          <cx:pt idx="6">29.91</cx:pt>
          <cx:pt idx="7">95.209999999999994</cx:pt>
          <cx:pt idx="8">39.159999999999997</cx:pt>
          <cx:pt idx="9">435.56999999999994</cx:pt>
          <cx:pt idx="10">158.72</cx:pt>
          <cx:pt idx="11">11.33</cx:pt>
          <cx:pt idx="12">5.21</cx:pt>
          <cx:pt idx="13">166.01999999999998</cx:pt>
          <cx:pt idx="14">156.46000000000001</cx:pt>
          <cx:pt idx="15">0</cx:pt>
          <cx:pt idx="16">2788.6800000000003</cx:pt>
        </cx:lvl>
      </cx:numDim>
    </cx:data>
    <cx:data id="1">
      <cx:strDim type="entityId">
        <cx:lvl ptCount="17">
          <cx:pt idx="0">244</cx:pt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</cx:lvl>
      </cx:strDim>
      <cx:strDim type="cat">
        <cx:f>'Profit by keyword'!$A$51:$A$67</cx:f>
        <cx:nf>'Profit by keyword'!$A$50</cx:nf>
        <cx:lvl ptCount="17" name="Row Labels">
          <cx:pt idx="0">United States</cx:pt>
          <cx:pt idx="1">EK_Generic_Quad-Tok_Pilates</cx:pt>
          <cx:pt idx="2">EK_Generic_Quad-Tok_Yoga</cx:pt>
          <cx:pt idx="3">EK_Generic_Quad-Tok_Yoga_Singapore</cx:pt>
          <cx:pt idx="4">EK_Generic_Swimming</cx:pt>
          <cx:pt idx="5">EK_Generic_Swimming_Canada</cx:pt>
          <cx:pt idx="6">EK_Generic_Swimming_Singapore</cx:pt>
          <cx:pt idx="7">EK_Generic_Swimming_UK</cx:pt>
          <cx:pt idx="8">EK_Generic_Tri-Tok_Pilates</cx:pt>
          <cx:pt idx="9">EK_Generic_Tri-Tok_Reservation</cx:pt>
          <cx:pt idx="10">EK_Generic_Tri-Tok_Reservation_Canada</cx:pt>
          <cx:pt idx="11">EK_Generic_Tri-Tok_Reservation_Singapore</cx:pt>
          <cx:pt idx="12">EK_Generic_Tri-Tok_Reservation_UAE</cx:pt>
          <cx:pt idx="13">EK_Generic_Tri-Tok_Reservation_UK</cx:pt>
          <cx:pt idx="14">EK_Generic_Tri-Tok_Yoga</cx:pt>
          <cx:pt idx="15">EK_Generic_Tri-Tok_Yoga_Singapore</cx:pt>
          <cx:pt idx="16">Grand Total</cx:pt>
        </cx:lvl>
      </cx:strDim>
      <cx:numDim type="colorVal">
        <cx:f>'Profit by keyword'!$C$51:$C$67</cx:f>
        <cx:lvl ptCount="17" formatCode="General"/>
      </cx:numDim>
    </cx:data>
  </cx:chartData>
  <cx:chart>
    <cx:title pos="t" align="ctr" overlay="0">
      <cx:tx>
        <cx:txData>
          <cx:v>Total spends by country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Total spends by country</a:t>
          </a:r>
        </a:p>
      </cx:txPr>
    </cx:title>
    <cx:plotArea>
      <cx:plotAreaRegion>
        <cx:series layoutId="regionMap" uniqueId="{DECF6F48-AF73-6B4D-AECE-AC85883E6AC2}" formatIdx="0">
          <cx:tx>
            <cx:txData>
              <cx:f>'Profit by keyword'!$B$50</cx:f>
              <cx:v>Total cost</cx:v>
            </cx:txData>
          </cx:tx>
          <cx:dataLabels>
            <cx:visibility seriesName="0" categoryName="0" value="1"/>
          </cx:dataLabels>
          <cx:dataId val="0"/>
          <cx:layoutPr>
            <cx:geography cultureLanguage="en-GB" cultureRegion="IN" attribution="Powered by Bing">
              <cx:geoCache provider="{E9337A44-BEBE-4D9F-B70C-5C5E7DAFC167}">
                <cx:binary>jHpZd6U20+5fycr1IZFAQuJdX84FsCfvyUO7B9+wHHe3JECIGaFf/wltv73dTk5ybmTVU08VmA1S
DfqfF/2fl/Lbc/uLlmXV/edF//Er7/v6P7//3r3wb/K5+02Kl1Z16nv/24uSv6vv38XLt9+/ts+T
qNjvPoDo9xf+3Pbf9K//93+sN/ZNpc/986rqRT/fDd/a+f5bN5R994/a/4fyl2/OzYe5/vbHry9q
qPrFHROq+vVVtfv6x68+Qr/+8vtbF6/K07O0do+V6L99/eWhf+6/dX+x+/bc9X/86oXhbxEBQUQi
FPmQEvzrL9O3RQOJ/xuKEIlCgv3Ij8Lo118q1fb8j18J/C3AiARh4FPoW4tODQsO6W9R4GMYRdAn
MCI++fFoblU5M1X9eBiv8i/VIG+VqPruj18DaP+b+sJb/jsUUusdRCEMfBJGAfWp1b8839vnb+nw
/5Qwbys4FfhbE6gjrkDwqJvST2tuog0cQ/9xQo2fStNGG6cF1IMXrd9WwUVblsWr9u9snStH/jtb
GD0LpnjKxrrZu4GWZVPHVznSc7Mny/AOy5mp/0v0ukNY9XrLkGkP16Gso7eiQNLbq2IbNVHwidWl
PARhxBJvEZu5Aqtp4mTjhw365JP+a1H105lpE0POV4q0+bow0/yE6yapehh9Gple4yjv+ywGxKC0
zEy2n+cm27tZWEfZvspY2MZXuchgcDOOeVzMgK0Qyea4b4OcpXQycK9LSJo1RBTunczD4eypDPxZ
FyLfzjmqDrnh6lAuA880SUpQo+SdwoluCEWrDkVdeF3spvU2YlNxcLpSa2/FuM5XjM3jWgeGnvKu
HdeszuiJLzOjtY7bCKu0hhvVBd3HCDTebV+qYlN4XMW6HtVpXIbMK+xAmjnGdTXFfT+xoY6RDGVa
NyzaBH1/gqw3J1Z76AEq0a38MWPrVrf4gbN6OrK6e2ykzFLAAR7viyLvbjRPSIi7+wGU/b39P8Zt
JYS4YE6xfCtxJHK2c2JofHb/T0bOUYnHbdAqtZt0oJoYi2HeT7R4Ozis9ol+o3DYiOrH19+cBqc5
H7cITuW5DQR/yDIPbzoUwqRFIX/Q3Qzjcep0mvtTv2mKPthD6A83NZnGLYWNOGGdh6uKGnXvaxok
2Cv4p6IkVTzpaNzXVQNS5esyyacu/+hm5Y9ZN3nigl1nJPD9bV7ycAXLViSQVHgT8WzgiZOnasQb
JiO2HeE8pKPhTex1E38guqi2ph2bLdOA3tfd2MajJ/OvXE+rvuHyqc9mmHLkiSPu/ezAggKlWT9n
azUgHMs6YzAOAMCxfenVui59deIzVydAWnWal6EhE4511NZrp2jpzKH9bqzG4z2OaVO/kEEfm6x8
8nM58aSOGu9mEatqHHmiiPFugkE92c/T/kM/xLZC7V1ndjAwcm9wHzQxKhDc51VZsLQvVL8KJtNe
wIs+7+CfYS35lkgsVop7YTKMXk432HvxeqmPBcmCk9RRQnNSmo9jOZUxaASjVUxZX8YQ13PMcDHf
Rgbry1Ch1FqItwjTNFZNazYZslRd6kQjf96UhIk7lSk/9udWvoiJbXU+6E+4a0+kajbFso64wa56
2R4v64gTpVtMrrL9Ac+ZqURMWpgf+hHKI28RSe12Yz6zDBzCzg+/cmEekMHik6TRtAI4yw/KtPIo
ouiVOlbmkCOpPr3ZCv9md4EweLe7RCDyUYRDFIWh3bDAsvu82V0IlGLgIaffilCUOxEVeRn7kahv
vDpUN33hW9lN38vvqW/kv0zf23azKRKv12iFAgMeh4bdN3jWZylE/qimJJOdTDI1Z6ty+ZndAEOD
7Bomi0NV9hdc+ooHsdPSxUJ7bbZyvKvZD4srjn3DgthZ/Ps1mqo9NtVUPcy0LeJuVNOd8Nv2kIU8
T3HY18+sGG+YDthHGXlih2gm16yl9fO47wUrnjupunUvFN2GZdF99Dy5k3kRT6Z/0MxUt17Y43vJ
hyObyfB5xphvTRiiFST98LkaGxnLtuNniTu2bRmBCWyhjKN25k9j1s2JBEAfxorOD7JobsmCd1Tz
FZAm2zUCV5/MABKHD1FO1nOf+5tMFvwJ9udp1uRzNlfedhxatHIwG9Guz2vxyCLa73tkijSbmHgK
/Dz9l7eP+u/fPkICu+KhgAY2wrGv4s9vn8kD2oUgFF9zWASFSOzWlYPCPCFgwmSafRsz1FlwPxhq
t3I1P4EyChOP9d3BdHNwz5n3abYf7BpOKk/nMisObQCKg6zb15nDPCpvi8qw7TvccfUQ6i52vKs6
D5vbNmjtE/8bdw4DXb6p+XBHMFIrPQzTAfQSH4qW5iupDPvch/mZLB83zvBtEyLwyVF9jl6po/Hf
UBUpyVflBbd5LeGnMJvVCtaQpy3vGeKxhzxTV7d0mHb2k1xPOcpZvMxAiQoWs4G/zn7Wvud5Wqx1
oazFzzxFO3jjtwNKaBWBgzebt0NUw10ehO3uHX7lFlkNDk4MsTr0WmZbUczzEF8pV1uHYVWd/anU
W2fqlA5/byYjcO8V/pRqVawzU84f7OaZJ5DC9nM49yIWPZ3+ZHV/NAXjLM6LPhbCG0QsRR33OGrv
oZBt4uHqEeY6P/sc+I8/JBOx4FGI5tEfZX6Gi7TonOTbnerK/P+yM8sVfni5Xo/ZKzjph+56vUV3
lX7cGa5KsitqMcQ5FPxIa4YSjX2VSoLY0WFudh0Kp2AlSkKoX3l/R+Y6y7b//CXj8OcP2eZOwZIm
+T4GfkQD8u5DrodZEfv20q8eKyH2Ygwbf+VSCgU35eB7H5xQFNsJ196HWoTqQczPoyT7rMvZMQxb
G0/8EOsM2Hgin7KLNhKkvYvYnAK7UmHT+IcAlWzb1cA/4GUWLJibOeyqVXXmba48N5vEdA8rIw4T
iWz0iny97pu2OxeGvQ5OoYZI23Tiv5ijGLs8J05R41LjuF3s4AI6N47tiFExR/E/P2NC/vqMA0Rt
DhhCFC2J5c+LpebC83kbeF9FDh5609I7SvL82BXZmLhV04ZdL0MV0DsbXopj8wOnFu9+4KMRU6Ia
f17CtBdNRPSG7/CAkZcyexZtdB/1pRliu4DCQ/ZjZbjMFgyYrlnlIkRxxDtgicvC4dRucF+0mzmi
jUBQHAbIenTgxTmFWZU0hoPUUzbxaMqijqsxqvbNknhIFYANB4FInQgqWt71ML9IamEEGatjoaXa
C/xk+jKh2Yz3ZdN358mf6qQXhXxp7E+UZ6F+kjYVWV0ZIf6a4ZtupOGOBEER9zC0L95VroN/ibjC
v/6KxCaHiPoRwtS3Of3PvyLDo/CA5sFXXPUs6YSAh+HHEHbCPkUn9z2y0WHNVkEvupsr1FT28yrF
GKyMwOjkiQKdiq6M84B3RzQP6OQvg8NFjspVNEOUvFM4rY5Km9n6YtUPkdfvlBGkPAE15qnw5edG
C7jDCnfnTg/dOVhmC65QOG8v3CJHxRkNxX5Eo/9ofBXdEiL27VQHj0Ex09tF1wD6RtctEkLTB6XK
eaV8r9l1U53v3Syf5tdZ+WN21V5nbCL5vvC7dvPPXxj9yyqG/RBRjGmIQ7uUBe++sD4UIJ+LKnsp
5iqFkIQqHkxjcxZgE5cQUrl3YoMzGOM2N6kyNkqOnfodMaeckORCdyS9+HDMK925dKJzSWt8Lv1A
rkXezyeBgtqP+6wcTvXeIWYK5lPhYFLn2ZpNQMel/QT9+Kq3dawhJqQsNgaK+XRRv3qBNq+O21bi
lWKruqVDb3PIoT3AXDUydVM3dF6Z7SVbOQFMqD28IV9p86LhgEZ7r1yJurbuHHSZZoOwCysJsnXW
lerYVdW8rm0UExNbjTg6zA3Y5lo6dlM6kUMN5nYX8p6/Ylcij/pXDw6Lahzd/PMLAIO/vAEBJTRE
IaYgsvVABH7+OjnhWZnPoP1a9JXp0IrU0brls3csaXNbe3rcOekCEZiZuK2GOWUBjZLyIi9sp88L
Md9MpN3NFfWOgeR43MyReuPGKRxXhD5KezX1cVa3eZIr433BfnWv6hay2FbI5p7Yvyy41X7VPE1Z
zZKyr8AD4EavKuVlx6YG+c4XVbOjIQ+OhY2aVnDK24dAVnkyd5w9LR55QcDiEWWsuKcBbzfIq4O4
nxr5ggDYNHqaP4tRZivjkekGlmF26xhlG06nMs/zuHfr1bI+aTSAA3GL1tTMdYwDVq6HH5orUflD
mQZsrJJqCrq7SKu4bDR/QE3EH/xp8FMR0W7tsB+MXjdFCnV23ywFBGx4tfazTKTdIjpMlESum8gG
/8SVHNgPubKp+p0jOsyL8jw1MO/unOLqS7rKReWjGHZef4Mavmp6Wp0Gpm1BZJkRX6pTjSu8hw1b
vcMdwykXS0e9GuHFsl0sf7h1DIc7mi/0xa2D3pn/7LaL1L8EbRC9S/4JwBFANv2y+b99QQP67m1n
kclxVPfen0VXrHpbuwhir6VNCtWgU7dHXPcSOkb6RJ8cIKraUt2eMsugSQtjXvkOc5ZGGH0aX+yL
tHhddqmLr5/9Xy4qcvKd2CWv0LK7k8swknsOUHN7ifyW8M+m4FeEUVnc1vkBDX6i7Sp0V/Qlfoi8
kaUdUmjDsgg/VCbM92HjN7HTaqjxw2KAMvsaOMhWXK3BZOKy66qNi1C9qBhSu0OorROZbIbUL6Ha
gqWYzrP/al3l/ap1lXenBQv5nS0sQPWo5CR3ptbfs9mXtxzw6jJ4bPxq6gLuHOSUAy3HXe633yXs
qtsS+CbVkR/Y/0SqaljnAUvHJarJx65IZn/G52YGw550uF7hLmNPHfGSNuPBZ2OylLFGbTI98NSu
LfxhbAL+AAu9iljvnR2khVY2yKp5OuHcLnHD5K+ifqjW3BNjgqGKzg2K6JkssxozFttqSrm7KnQR
oWPjmcTRrrhzMvTV+EZha4UmDoBngw2RIbMf28ZWNwobk+e1ugVe+NLPRH+eR1WtCcTzJqzr+XM2
qHM40Om+4PxfvgNiezhvOyzEVsUAQgBhSGzbJgjf1cCGKaMtaIz+U7e20g/iSntVHCKNjzZOu1NY
ZnVCevQ9GHm0NzkYH2zZttsWRE6JE90w1h/CyjT3TvCFfW8QIdnaiRxW+MhyfOekIavGh1Fk34uy
Gfb+6NUnW1tFlzrXPHsrNU3e3tWwLrWqkkZ8zceySK68wFWxoiFbNRFOvfLGBWEysvlOUZcgdXGX
+lmM5kimPanXtu2Fj0GpHlxx3w11IW/Z2NYnJ2X2J1iVAQlXl25A3oZXvoJzkIw2QL1BuQ5SN5Oh
ph+auT1MS53G4Wgu0E3UZ/RDT+v3eDABuxvmok0mCFj2L5EcxEtXzIaMtrvmumb2Nw0JCgMQRhQF
yNY3f97IaeN3/dyF6s9unmhaZVm76+VwyvVczLGuuD4y1eqjm6mi6nZh251srtHhG0deRDll+RxH
wX0JSnKMlJDbOor4Te9N8khyE65IJfWDjaOiuBVCPhOp98VQd3Z/LWlMxsL/SuY5jyuAT76tCR5t
Eb+yFS46276S3ZAaAyiNw3KubitSxBExm0FmfsxHvxDffNvZTKuZy8QsgdZ1CLnoDnQZrthY1TGA
msXEj+Aqsrt7f6/GcFdl7Vb6OvgU5Fylc43wDpde8KkP6SHzo/p+KOfpPu+zvV0Ci481ORNiioO9
leLgZm6gpp27OB/7vepKuHVYG422Q+QzsLmkdLbx9KGsu2xzTQJd3ngVXdLncsIfXAc5RujVqwyP
/a6r2by/Dmas570s5VbK3t8GAaub+Kq9yITbhlWYmR3OJ3Q24ZQOlWyOwSI5qLe7zh70+ugku8a8
4qMCYj3nYEqumKPYHs4THOZuM9kab/tnHoBqNfU63AVVaNOvemZfZFAFia1dzns1y+oTbPMLrrJM
7Wae5ytbmeNfAtXZWlQIozOSVXgHUf8YLji2yfu6iHS2qTxS2SbSzM0UZ42G837UU/hQBUo89mrt
Ck+og05w9SPEKV80TigXGhvf0JhYN3nEV/8cGwfAtrTffVJ2bSR+SKhvI4cwXD65N60CHUxVHVUm
+FNy+70QBOjBDR41+bqZyz6+Yoj38xj7thB+4VRlCQ72y8M/rBz3nej4GMxVXEr7L5Gmf+CemW/y
MbKF0WWYMUgQspHIFQpFB+K58att4yt0ofEgLNYh6GjisGAqYIqbqFmDiOqk1p3cQd1EH5rQA6sw
qG1HdxFrg9pt0VNuo04r5nNl+4Gq7mMnDhTD8wjQ0UkFN+oDwxdDh8hw3GZ5Tm5ZJF5yIKu9DG3R
eUA6i10LbF7iz3cYWLDiZ94V87DtXF96be/shoDOezz5RWw89mUoZPGxG0dvBX1ut5SZZcfQgDEt
cQG+AMN2AA7h15+pBbG7D1qouBnHVGg9bWjLie28jPxEl6EBtpwLAE+4KPkpxI0EsdM6eaL6ZGN9
tPNavwSxw6IR81PrFX0S8LlavbFrPJ9sSmrPATScl+fA9E+GROBjHtowDUlbuHFiW09oQwperZzY
+aVYBXTKNhdymfHEL8d270TmNZ8J5sM5ZC38yIsuoQH+NmSDbSbiAD/MuBHHOoSf3S7mINub29v0
RpyJisiBFegezcr2OV08DqUBcQ1tRfAaqF+jcqf1G1sWfBeuexlQOw0FvYlMZleffpjzm0agHddA
xrlPbct97vbBMjBZd7ZhaGdGFcqudlF6hdzM0RzDiW4APen2WQa7je26izhnA934GQlWSgnxOVRq
joWZzbGYWPYxms+cjOIzyHC2N1lVJU70I4lSEgK5c6Lqq/1Ywew+b/MvWRc+F3AmKQszfRNxJR97
Xu7bcpyfHC4W3Efgb3Fia+o3wgtM7NqhOoyKlRNdT9R1Q53i2ja9YoPpt7UBO68DwTEDXK3t5gds
09uK1yH6IWYAyxg3SGycltnUd76w28bPj0bssroJjnmUNyumUbUKTECP2mZhMZum5ovNG00ieJjt
R1tffqyHzH7sovmCCg9tcr/s150B9ZfGR0dhd/YHinh0MTcL7Z25HLzU4TZUQiss8oNoqPfm+EOg
6jzOJQlu3PEHGwnAc2eg/R3soYm5In2CjY0S6cCKMxkehc4IjW0NyiYHttmYauG1qzG3DSyH4RDa
DgZ5jAb1E63Cn4vJZj4xr73oDs33xhb3VAKjyksLPxBrHAz8AURNtiib5exDNobnf94hYICCn/cI
bKv/1AYY9kwHCGyZk77fIwBoKkUE72zN3wZ/g5Z+Iifh3YAJs89CRrZ7aVMhSlpbOERaxA5n+UDW
YBRw7YmKf46AKmObmYYnW3yYH2VbJo5WKVztGY/0RVQYDGmXT2AXUpEnve7rGwOmP5Uc8u+yPkUY
tSyubMmEDBn9ImVXJ75N5+5RZn9kCZrm0JcjuYFdM236Fplb1UCW+jP0Py1+xj4T34159eN76FaE
scfq2p6S4aE9N6Ly8ZQF5khZoeynAS3WUDTYggEbjsZ7bKdhODmWg504D43ZohE8O9xBTumGeWzs
y9jjMLlcwYHd4rKDeoyHqmIbh725GCX9xq423f4NJsdKHnrQpHhqyOtNuUvhagAbv2zl5UYvmON4
uFXpiMsxdeC7u26n0a45tmS2qTrW7BjoboNSk2qdIyiSiZY2fimAjw957Y/7poBZHTeDN+6drKhi
Sc+gWNFgXpV2qVG23l/MyRRRsSVhLx/IwMnRoOwcIm6lBRpKW2TteoB3IsLyAWiG9h6S36+MCYPv
TZWTlT3gUth8zVr6oSS73p61iJ2PaHFUank7hAM+OgYqm2Lb2L63/Uat0mH2pMyqqzx+e7mSjOa1
nGdjv1HLiESzy3Jjm7ntRnSFvneo39FqBSNIVhcPKmvuAlsNvDol0IhUCVRvnFdk6uwkSnZDsd1T
k570eRLV2by1qZoz6lmGDrqXnxzdQdrY59jTcVk77J1knKIbD2pbQV1ENzTMHpMrQ//grBhl3rat
7W/i7sphgV/dVATQk+MLJNqNLV/z1D2bWWdPS4B6oLaFfW6bJYxEdkdchsBou7bBIFr1IeaVPV1R
xEQQeeconSHBhnjLWur7auXnqN9E43rGXflsz+KUa22QPQ3h+fXH0mRbaPvbz6jNujTslb8PplHf
e+P4J2yy4plVk61m2gN7J8qi4uxnJoydogr197Eh3p3IVGFb/n2ZuguMWO5tPerzrMb5REpv2BFt
fwp3kTL7oOoo+KJ7XW7KeorseS+v/mzrqImt62Zrv+zytU3j0L3X76e8MU0y6LxM7OqS76Atjj54
s31k9VTZSEAL0NjTKH6SQVbdOS0MxZiGwmMbJ3IvQodOlU8XV619hxtbhDzRaAAPPpjFOvONWjnR
niUB51zg7YXba17GDTTKFsiDF+eN1MTbRGjCiS03wQff0+he2hh0ua0LYvPERDa8uNwq9frqxq7t
IA4WSlAau0xErbkJOpho0f33nms0pHlm+Mbdx6AAsh3U6vWep5Ce+6GsLve8vA72/Be25w8WlyVu
zNkQsnWSu4q7b+RP0+W+/umenZHuvL/cMytaYLvzip/7Sq8nr8CboY12dWHbkStvqMMbz7MFoNhN
59IeTkmG3h56FQRvbZnPaqinlH1pSphcZK+321+OqS3RGmbNFx8T6Kt1JuinIuD1qzNQdT0/OPUF
rUcfxDaOziqvSLmwG0BQPORdA9dD2+i0BXn5YEvr5UMjP1H7Pt05wkD8YAWoaldOrEHh31tjR3Qm
spxpOvGpWjuss0V529hL7JmCeafGMnk1s3473hdpODRyI/yxfAAM9+cZhpsrQzbzYP/NQW2dLxsy
RUf7RJayWl3baN/esDNtmSax7S52O4dVGkyHGeVfTGOGHQ2aMoWA5hvUa3wDikoemW67hOk0q+od
LVT7aEAl45LX8zdu1mVFuu9zaV4mIP2PVE0kzdusOtkDRXRnuyNkA/2e3emMz/ZefPlkj1bvq8Uo
H8TGrgj+c44D283ojbx3V9azwjd5bvNoe6B3U9Ow3RS+Ifs+59+CyW9WHHtgO4YUH4XdNdaoZnDl
VRlO56KJEpBR+uh1qwahzvZAJ/hMGTgpWfcs1uCWU20fcq6bNRe++uoN7KUBY/g51KBI0DRnDx1j
XtqbApxpYF6vzSq/vnl3XTEwepdhEyWE8+njIGz1w4fZu+tNjSA8Vl29juYarkNSBuu2x1OalVlp
e9iQpHge4bM3wDgb/e5L1FVkzdtZb0Gh1McIhTeNXLy2EUzsGdPhGOgRnitR4PhiuVQ+eTM/ZBGs
bwgqxpUzkNXGnh6iT8jn5Rr2U7dbipgfTBTeOr2tfFdJC5vpxGugT8SbZXIxjNidgYh8sJ9dv9OA
F+vGb7OnrF1fDAM6rvzBqBsIBvMw8fbz5UakwbFX2QdXzNN49EkDE7Xcupi8GyWG6qOhfN76dA7X
sh+GL4U9fukIXtBS29mHcjkg2dxH1B5ccpfqcNfHnY0abhmbhkM4gjJ1Cg9368iump8GGqANrdt5
wwvtfVLI/vLLNetGNanhtDwwZvK70BvtEeHlQasgEPFsw7770KPDPoNtcHHZ5tJ+cB3/0puQbbSp
22040fmjUf7OWRYywDZSldKmzV50rorcj43dkh6xrB6beapiQRu5VazoL/1w1xTHfV/FGQ/l9too
h4w8eJr6u2U3bb0c39fLQEsb2zVB7q3c9ilsnnxf0xduD59dNtRaCrOxyUKQOCPHGkv+MNtw8uik
UA/RjaaT3YaV8jc2zIU3pBxjUtb8sUSed1eweg+zkX3SRNmHU8gwFr5gn9oW6s0ApF45bShZmXpo
HndOO07oe1lTcHLS4tGfKHusFo+jsYf6Fxe4sdc1ssW2CWFrAcUK0ZEeIoDpYcCjjU7HRvvbiQxn
f1G0GfWa9I3a0/XWLvqh7YDktjIEC2nrj9j/73TmIUh6o78y+DQhlm+zYZQJVlFQ2OSV9/ZQRxds
GlvHtwdHWbnxR3u2u8NK3psWcNtcBedXcuXZ9FwP/0vZlzVJiitd/iLM2AToFYh9ycis3KpesK7u
KiRACARi+/VzUNS9UVPT9s3MC4a7SyIyApDkfs5Jkd5tt/am2G3b/oD9Pgbr6i95YBfPFafVy0hI
fiKM/tBBhZirI7Fx+w63mbkQNlR/66Z3Ni5Fmohrjqy3DIqPKreCjbCo3BmzHTOCu6BszsacPHfP
gQB58WW2FqGajZzr8iNnqrx4jT2sC+nyIyJRtFN29itaVFMJdFM2H0x0sMO/fMnUk+lq5ZvFs6d3
BdrFDamHN3MdUfvt0XwosY4PMMi/fygTFcq5fyjLKicsFsp2lxmszorioSuyx5j1yOc4w05m8/BF
bEX2RAYIZLy5laE2vzYK71ie/w50b5StY/K1ERFiSds+38zLlGhBiy85EcsbEombsm/0i7HsUWKJ
xsmzsSLHOwATXN4tJFrPXi7Hm4llPX2qZhk9GQuZ5y8oOMi7lXneh55C52pidS6+O4zwa7gsy5ud
oWLVVT4YDOvlI1tVMZ6N7GyijshVXNO5P98vouUUc6eKTiZaY56PHeGr0z0akAzPVBUesWO334KQ
VkDgXvpAlQegiuTrEoQFmBe2kxozr+z+EqnsM0SmGHdxW8b5nNkvJmj3uJT0OnqsO0u+TuUgt3Ux
dSs+Sb6OmSfOQLkCO2769mlYRtWraSrqugRMO8fCfW3K9DhsPCAGtyZKu1YeUVmp1NhdK89naVUK
JwUYtbuSVoLzoNfTgkVDjBJMtr07WwaoUNx2zq0QwAC7eT2DMbOOYbd5LDzxCYzeYVpQpajLrP7i
0FFcW86utuVYMlHVgg2b44UHEyW860/ZHPE4E638Ynwu1slEuPpsXJyO2d5shGYzwOx0+86VHd6+
GH1ymmCbsUWnxjQ9XDATysF+MR6HYa03kwqw0PUCbC7Hmx7me3PTYpxC3HYNKffGjFg/XAo5vCzh
9K3Ohv5s3L214laWaTgaM+9a/5hhhomNaQ6jcl+9vqou5kp0qbo9x+yVPFrYJJ1GkeJGqW6jP9kb
z9bDBm+adlv3MkxNx0E61sv44/7Xdi1d0hk5s60ZBVBo96msip2LtOkX05zUS5249uL++vhR7mMP
RD5Qoc6bZFmCLXDGiQ+Q120KPe9WIpt6plZ0fLjMWTkB9e2CM2Gsu2scrJg207Rjrf7VvSu5h9zX
PCRTXh5YM4Wbys/1PRllUlDmkHXRi83r7HjPQYkOpfJpqn+186getzoM9YayhqdjmTsXh1T9hZRM
pOVUsb+zg8GaPOK2P/yPcdMfU7PA5q+SWzEgTdly6Z80wOmxKY88TAPofZimRCLXxn1go/EK6X1E
Td9ORzJV1J4O0dTQp85zfrbMmz+DiLGtpVSwI2sBGqu2y6wq+tJjFWpaZUX4No8O8opipFskw9HH
dd4Gzftn8Azb58qr3llVzp9NkUfbsAGWSGPq/GT4soIxi1loS6Qcy/rWegPq/JYSZ4ZtS1ly1mwe
TbhDAGCfWJtObJg28yhRSQlpfcsstzgQ1CAvd19bR+MlmPoudali+tBMyt64zWTvhsCO8KUVgDAs
vr2L6iFK+2zw3ky0DEGkaSI3rpA/3k7gHyWNNcosdlxpX1hJN47q55u3HmbB5xty0t9nV5VHYxl/
pN1fXY3PHOzAmlBz5OET8coBIE2gOuewG15JqbuVtdRtx9X0LSc8BEXOExOVfgHAgfIBnkLQuBoU
KKhnO8/Gyho2xHQG5LPo8t9Hs50tz1XwDKxoD9j4Rbv1+Ox4VvcygiB5oFlvxyZmfEFu1QnQsEgI
re2Nj5aXXmn3PBTi+ugYzJMdG/OPjl5N7CpBp3G9Es+WX1cyHQpRZ3vpRlF1rbFsqEfHQQorD/eW
VbvgHY7B/3GGFT6K89n7YvfIHiGThiyFb78EwLmO7UDOxtKTRU7M8f4yljmEvjMDBFx7O0+Mzssw
RPnLgHzq2tkMk/HeWp9ungIzsohkHbFnhJwBNWAvAdsSq6rPXCzvrvmTitkNUp8F0cZevz5zKJQ6
VZ5nXYyFuro4T6PzbiwFxtxZyWjZVYBQnHnOsAZYD6h1/jojnOpdX7ZfTYvKaX/5jTlXVUL8prgA
N9vHhsW5oEwb08oKr2Nb0Sd7DYiV3in9zI8j2w6vTI70aZicXz2Kgv5cGnc/ZKQ6DKAov3jO4j/7
5S5b3O5F1Lp/CfFqB3IcaRTTwPjGqQVGyW9+deqAQ34O6bYOLwGZkqB0+Zn0tX81h5FOgNcuRb4d
1IwPvQZYVIKJNK8Rf3A2k4eUmmlnotbYvQ51hl+blNOlpgGIaUF0GgOQ6agDjlpsAsZeo1aW/x2R
fHhmDKCdmo7ul8dZbs0sbVafBdZH6pf09+ij3STJWdL+O1uLHkjOTvGIn/9KHe6+tA19Nn4FyDXS
Zl2zt9fiBsM2SUxN8D5oLHhmSbHlXv2P7nUz5AD4huWtd1WEDUGWf2AjEWGJhDO1+syZ8ZmoaTcO
iv0ZBdXtV1+pMpXQkbk7a/HyS9QzdqmYmo5zM2+M6+E3ZzLo84uO/G5HSbm8+lV2sZp2+mc9KVGA
Myes/eUJlRfFtMgH60uGX0IXmh0t5dyqDHsIbn45c9rRpY2baB6RIMFvGqwHE/AWlx3pf3pE+Euv
gRCATIOwrfZR6C2pK6d+N0at84qf0tqNVV6nxqw60p8J0jaxMbupxDYNK4VccVcnnuVux7Eonk2Q
WlLFLZ68k9V7zqsZWBUtEquryQIMTGvk2jNkeF/dBQBrAsBXw9zpanByBj5nE4DD/NiqGrA/fe/D
Lorl1JWiQTWo8j+soEa21qrbfZ+13odquq8z8apbjvzn6790spzZTmvpBpdap5ZlgbqGzHieDzix
/JSbk3FJMWMF+8ALyFZYbr2bRSaQHwedxphe52NntU6+xux72iaLYO3zPFf+0a2olaD2P3/atpbJ
oIkAJn4ePhznUvv+/GlascYHqK2h0yeNZmTQ11beYJlWpvO/tfKs1klrJ2DIhpTDhw9o7jpC0+tf
lzXmH5dFq64a5ba1RiedXVdcH4fC20nkVC4Pj3Awj8dATSVKkeZsAii019dOS322mwE0PoFnGfPM
G++rYC/mlmxL3yafg+rSqlP8exE6PAWJKToXYeg+TYMfxmB68+9rz0wV5Rv4DL96Opm49zQNADr+
1bN1hXfvKZ2IfW+r/nmW/Z5nRfsX0I0TydhPsJ6RfWmG4I10tNvIYeQX1VrlSVmTuwVMVH5BpgW1
rXAAlQQ8DdOrlPNXzRb+0SMZn9ZkZFfmZ83RIcjfZSFwxEWHsnwuqvY7B9oKuXv+s8wwo1pN97lw
2qYFAYdR6nA4REp+xaJfpO3kIxcFKFyS93P0DQvOPZ81/+kQTBqFcr/WwlmxCITfnD5z91FUBnvp
OSgSceQCiTtOX/1AXijF3OpY2VeNCUE7hF6z1pGvQ8izpJnLau9QKV9tlKr2mC2WpPFZ8zrOo/3U
D+UJj6x8NS3IFO3zZa5uxhUo2iVFFLGDab/k4GW3wqlSE0USH2T5KXw2lzKuiE0piNf62Vg982hc
cjs/mrE5V9Y2kAVJjRnkkHIY8uabaTtJoa6CEzuOUDQ/6YiLV6SurkNVy28e77LUBwz0qKKofXeW
ett1jvw2Z2DH4i7GTdHU9mdjfzfNLSfiuynCwt6YkbMNZT9+lZ5u95Ak6LbGPQ9V2vuF+KiVcA/S
Ze3GDDpY5CjxMALI2NNN4fmHRsnypZR+mHC/xgIiHIYykUOGqbDFXI1s8kvTy+qJzcMGWfmxTIDE
0PtoGC0USFf7/7Hzfaj1av86gJMPfVz08oCEB1Ki/ZgU7kDfCqfuLtppSGz8tTMtaZOP3r2Zqqff
mvVR9XuzAIulA8hs6jJzD+uNGEXEf3jZ07gLHX3W/eJ/gKeDzEDH322bsqcgaFm8rC9RrA+GHS1q
YORXM2gJiUskCs7GzLy3IQ/6d+Yp/zqJHLThdbAhIHEI+HDZFEMciFn/3XUqtd0ayQks/08FFEW+
+V5YrEx3+6UJQkg+lL11yihwOgo5ua3HG+u5mB2VMF0W38igr67pv5RRrEeu/mlqAs2HsB/fJk/x
TZNRANibWR8szud9kXX9k5gtnTYly95RIPohioH9zO09cT18jtZx36Iqmj7D9dmzGundiqJ1dp4f
6GPPFnbphppsOOQwXu31RYEy5vTdCrqt1SIn5ud02Jeene1nC8jqvnO9VZ4l2jctkhDGnD28AcFN
KO6m5Wbe3qVdeTfHHE+pqK0qtWXhv1X2hGq5V9eYX2H2pJhgBvLeOES5et8GRXuPBirv95C3wHe6
NmYyxDqvYv092gSonkDuQd/7etkk9plvDfeoIH2515E93aOUNnyfO9Z8j1YrijYfHPseXaoi26HE
7t4vpEIUQnjrefcoEMZkB54muZuM297O7oPgbmJuc3aL7qJ733oal51LMnqPOoM7Qf2h9eNq7g5d
1PR7kLPfnH5V+WgH0V3MAT/vr7PCA8d4mc5/tjDNGAM9FoW8amfMrunspGakSuWU0Sfhu9GFLn1S
DU32hMnXC2OG4ua2zdlyd5p25pDL4nvIiXMwlukRWBlSv2LcFmv/R9OiQi6qKlALe/jMWe/ar25d
jUfT3bi6hVuniIGAByR4GBtfVtQ0bVUGTY51YEfg5RNzIq+C5N3pcbFM9vzUWvJWYkP+2/XHEpOq
v9TFxrR9XCx0ywOJuub88OvcEscgs97NlR9j89qNEiTGnPsY4ZcsdBrktEt9P1jc12dGGXRaGuDs
/+OuKkb62NhuYz9OCUppEhMvKBiWSG3AQs73U9O0byorZn1H75H/Ybi+4gB95SgtrJec13GCXGNX
ZGx/tqIkrylYP0WEtVm5fNLRoYc2x11uzICUIfZNTF5ADMnfFeByxu9A2eTQKhvL2HFePp2uB02z
i/SFNdp/E8gGGH8p6HRYGBDf98GhfoQaCR9j5ECwoAVG+2wOTV/Qs1oPxux7AtxlBuKX8Y1tiyI1
avzAK0OOApmpIrwUYR9eyqpLNfWWEyZhH7mxNRBk4bBB4gvzSlljnW0amogDcLRpzda+D785o5nz
q5sx731VTo4gh0wV1kbdbp5d6wxIQxX5AuwuHGaf15dxPZgz4+MoGKV5aAOm/r8HGKbk37oVFtDs
diOPf/jNIKYryuTZVmG5fL/iv13M9HUU/Y4E4pqZQ+q3GrN5a6/wb8Ose3Dv7oS8KojoIcjtjTJk
vkeb0cvtxKbWuHO7sAAdm/AvlqsgwtOIajeyvHrnWfns5bP4e+myArdF/3sLyvr/S4vMavt0Xnqo
RlBXnKnukbzq8/rs2iFkPQr/8HCFVRF08cN+9FBuqfeQ+LlE6yDGf28cznaYDqK1E6J1f5sbzNC+
byPXiNwJRblPhXsJImHczqS/3Z1NDby2CxCg8ck10CnAR7HHtlMzzD3ghGEcAP26eTAxJ2u2k6rK
dPLw3Smcxv6T5/knN/S3uGnfddDc+GO4Pwcy9v/MCjX0UUMSxVOHid10iep2SoYtyIUA8aDiMsUA
zINaMDsClR3Z2qe2gNyVx2CaiM46V6c5xNVigl95a5yBCjykRWavSEvF48Ybu5eW23iXuDw8RLRE
umRU5bMbfZqY8bQ0KwD+p3Xy8AWE+zGvqxU8Q9QLA1bgRb6Y5uZQQfljL+0ovF/D+HxmF0kZsm7v
ymjcO8IGBkaICujNsbp0yH3smZ4/2kw6I+7dCEcTMW2AU+6Tzhm81Flbm0AotbOVgzejKF25R0nK
oXvNRCE2pLUDfE35F+gITV8dUWKbRkSPOnSrtlOVAyBRd/Nxbstgh4VjfoPkggIV1nfeS2yd41H4
8z9eAQIQJWMeVxDgCCePArPkO3FZcf1qZSjiDZ6qrmNoVwe7KouDta67bNnKjTfN02vTgVXEg5B9
d6LycB8JKgRIrmT9P4PG41eJ+potIpVe35w84qKOG85Vg+rQf2xzZg4d7+Te77yr3+b5JfjvAam1
/NJMeK0JHrk7O+q+muDD/0fbZWrZim371zEeXVkZDcdeuBsz9sNvzh6+pYn4mUdfHp5H04fPfJhy
ubhWVJ8f7qgGoLcN6hDFB9JdIkZlbIW5t52g07MB1Vqmi3imYU++WLKPXpvavTXhXD7ZKKS+dtpZ
4iXsq9MwCvq6ZLpLkXcJ8R0g6ndjsPWw/N+4q0nnmR4WCxAcM1IxKOdCGfvLBEnI+EuGxwVr7rMq
SXMQcw6Kd2mOGRfihAoUsAzGNqcCN9ERiNb+RKaJvoks/IaHcoRyGCxXO19EbY9Pd4v5SGxF0+1u
BeFeLNJ+NhYtkSEJKv+l9sIP25XLRoz98mQOLoCwmzrzbEAU4Ktb/1dAAVEJ0Zwo2vQ20UFcmYij
WJyDvb5/jNCWBaBnOdvVkA44P/x6bOim9oC+pGNbp8Af+pserKpbD9DNzZchNO0g+wHhowbQkvXg
IStyEQKFqgy7EaxK4dNevvPUAmmw1TJtC+67sQp4uQ90Mdy0ToPCms42n8dUILP1vUixdw6+K93r
1C4FJD2sJrzOA8pqJtASvJm8zv46jMRDAbn/QYUV7eaul0eRDZAC/O20IIDgoqzbLUmRu9CtcoJm
gw1KdlhJB31Z6VtAVPMKDp1ExawGGaz2m1eBBc5OdUGfmqgIJ3JRo3hHMrrqEw1iaKR5B7E1VGdH
zpaYhCP4bjkVOzlAsyWudW0fO9DA74eyHn83v1tLIJLasfITskL5yZxli2S/mSbwh69aezRRXcjY
dHGWfoN3C9kr1KEmxlDxmAXYxsxWpyHnxbND1BCztmu/d0PwSifbey315IOh6GfbqhmyD+hmIS3Q
qO/tIjTAWnN/BUPFu0yodiatmuqniTO72+VQGtzUQHndgnHMDk4HqSC/c7Obux6wa2qvo+enbYF0
/wYYWCzSu/FqgqYZpugfSF8XRzOGOUCLBCDwfIsyFXBpzF/e1dJuc9+bv3lNM240CumHKdTFjg9A
hGcrgaTwCn6VLcsT0FkDZCJgPgJsNYXfA/rkzYBe/LeHBYbKxQJwM2xrUEHqLvz08mzErkeFJ9BI
m49Rfw9WNzRDgoNek4OoErQxEMz53rGFdY760To3IHmdOyCvN2MOxosJGJ+JEgfb3NjYgMO2CQX3
xRJL+ER7IMSj0Off7bl66doWQjeAdu27BRJVVVtbn9DuSEwD8JXKVLelfzY9sxpQnVxjgrDs+kU4
Nuq7d6wN7UmF2a70noqAuE/ISI7bXFjiN5+JqoK1yZrO2M50HspNiZ3RME8Rbkz0NQeiKvdK5asx
PIkXRCwA+jtMMvwnVLMuN1h3Vxu/j0T66NWu/XOvGeJuzsKdCZiPkgH7EKMCzWNDKAQNB2jNjr3P
TV8+DQ1kC1DQR8JZLfMubLtwY5pFGUoEUKPDvLtG/797QT6lfdO6iy3PHW7QEh1uYCMMN5C4DhSV
pPPDr3mNQvGyRNgOopkJlJUNwYLQPZhOxo+/d97P/bimuELvCdQLZNjHKPiwif0pKun/LOgOpNbw
h5V3DNCQqHkPOytIBwp8nZczUBbraNgDmeU9kab71Rvf6CfQwz+9XP/AcPkFXOhijKP1NGwFuzCi
ooRnVQlhUfgegX6YnqCMaK+8c4CBu+hiiGOGFVYM7i63eXQxlvGvLtOKLizb3Qu/bi0B+FtpHs3s
Zs+WeDEEEHNYVlJIAXmXOykEcFFkBLJ23rXFMryySJ87p5+fyCKGV42qexIBCXgwQQ6R1+3CwM0y
UTusppOovbVoga5KaPYyA8dlgsYFpgWgtv78ZCySIceQdecM25sakrWjOFY+zS8DAKUplN2Qi1hN
iK+g/rOege+Nr8zY09qma60+WTK/ju0wmg4KXMkvUQTtAddyoy2WvMsXywbxM6LT27xaxmW77nvd
yupi2ne4ZXegeWHWWVtEgBE9D8xHAh+DUZAplJsCKeYmbHL5NQDZahQT3j5N9TzbAVaPPr+gLmWn
+EDj80KgEQn5DLw3nyc1NABXuqDkixmEe2v4BNz6M4cI2a08BnjZPIfgpFXzjGprJcIdGOZg/kB7
eOvLCiCBxgJIP7AShvLkHuXYgxUq/kwzvNwhcDd+i5Do9nt7BsnP91KJrezVnFkEcKO2cZ2tG+Bn
LUBPTpTX1GmFsj7yT5ilkYpF5gxT8mhnMhm7zE8j6SKLW65I8n04Pc90XRFR0IhzXD+uAdU9eq5a
kjeXZ6eoKKojnv8pBozt75Xi+tLYXn6AEMNXOuR/sSKnu4w7FHpuFnJb2A5jluS4i5Y3wudqF6yA
h6ibDoVq8LfSII34FfB2Es+iYbem9eiW6ZtbZkCft86r9pxv0KuMYhuIsNTXGbKdVhgryIsm9gzg
D9Rrk2HE04MsQc3Spe8KCFVq+0apDSlQ1Aljd4EgHNA1/Qag59A6NiB+pqh0QERYY162q+I0AbYY
M9lfNNLxUMXj/5SkdgAY9PpNLp12C3UMEUNhOSZgHSZuwwF04l+dQC9/9a3eZYQfuoU8eY2yTxRK
ZjEmp2FDuapjyO/8zPRfqhY8wd73RzE5+C66rzUERAtafwwCYBK30Vtvhros0GrxqBoZu9ZHXpcJ
US2mlba/KMn8v6r6M2jKrYdvpqYKdZmw+2FjmZAS/x1sgPYIyDF2J4rbsV8MSBlY1pi4S10BYEW+
udxdAPjGmpJyCSGsYf4KduSmqTHBzmLoDm1TXnkAZPWSo25Hym6rJql3QIv+ZY11/aqzny0tkUhU
3ZuF7CjWCcu1mZBAEjwHC3qqMHksYWo77hV4TPwlS1vsoQYzAyI5/qiKXF0hGjCmQ/Wqh8F588Lj
AARlYmXs1QEvJJUgZ0LkIlgznv5BqvrqL9NRQhPjZSnFdYSC0cYBRWazlPgxUOgddlDXVEeeH2jb
b0K38Q+ZVB6YL+OzdrjC4rNvdzxgTTwM+gboR+qreQQK2T86MrJiG4x9IO30l3CRKFjOckkhzKCO
rBihgAFsrg2xOsjdJIWl7f04gmMm/RrAV+C6MklR7efhWy4blIl6HR3FQDRe58E1Cpf2JfQ3TLfB
rtf8SGtuJwEQkKyOgv2ygMfg4xUXQ/fMOWJbHiWjBqe8zaB7BMaa3/YzUBz2ERzu7ohVBHc37dxC
A6wMJgWlD5y24L1V8W+xxbXhqGUw7IDWPMgGiS6gI9HUjALhV4TvA+S1ghSaG4tpGSEZzevjqHwF
PWh/SieIHh0Z5e6WaPvJdpv2CCD5gieMR+qpwv447UCK3ml3/oFJLABNZqHPHSSqEwsrgxizX34M
3G1p1XmSNeEmYlX0z0s96a9FhA3cHLY8rt3vIJl/gehx7KKmd8g9zTdhMfzddPh5GF1ujR/wo91A
Jg4VeFlXCWCz9ElVUAjtoy3Qr+y15ku7qTSAyEr/EGGJFEYPChC3mmazWDx6GlR2EEu01vxjls38
5Hj6rSagzRdN87WvK2sTZh1+POEA85ANFztgA0r4KFQ7nfzS8eFbrvx+WxEe7MoABZVm1NtsUHWC
z1uehJh2lOMLEY2gsSvIcGklviynYq9iRF3fbbF1ydiuLMR2QUJ5H7DuLIRUWwhxv42NnbAiE8cl
QnGtymmDima57WV2Vo36MkMQfGM7w63JnE/uhkjVdOpkY78BTbFh2IC5SI6WazHk7Ev/UDF7TFXf
/mSOlLEP8rWtfrqQeo0nv5iStqtSmuXPfe05+0IcVa5JqtpYht0Xu2LvrW9z6FxM2PpG4srDAKrf
3ghJpBzYVEXFwXWwSCij8rNXdMF9FM1J2J0b6CxHwRzEjNZuHIom2kqUe64akEWVd/21JhrZXNFs
swlrKPBu7JhanX5DTr+AyAX59GQORhZSTk/MpvuxSnpk6I/Smn9Art+FjPdXMoqXknjjoUblKeYM
5WJMzlMyE8D5JLQoE6ShoSJa4/4OyzZuK9GeirHHOzia/G2QBW6srWlMvcp5r6pmAnYV4ldzRNOi
Gap4LEFOZWNxMoeBkeKE6uipEio4AgIlAOMdvkQlCBbILEHHwYp1r34WHnkn4/y3cnvUwLh/Bhj7
1ICFCLkPCBQE0FDyMvXRQawGGiHVa8Q1uU6Y7iG4V6l9k3fiJmbg8Cyun5leYl+LaiOwqEtdELNS
SgoIPzsjsLQCytdOJzaty7xjI6Nyr0SUnwuGKls3evy0UEEOGVZqR8ZL51iMHhiavF5OsijHfT0V
M5QxA28Hifz5MnCRYzELWivgMe12GEcXkOrO2TRFGd5En/NNDsFjDVqPzwIUU2dNXmiDJXHdevWe
AymerCjIpC9t1M19QOIJY+Q18OiYjFArf+u6/WAFPKnrInrrUbRPVEj0uyq4FYOXzz68eSBxAUT9
x9Ji5+S0g/y0WtREadlPh4b4JAXltYt7vC4/JwKmDwev5RO04h7gZGAfgFOFIoOGuhEmMB33oGp9
ToHWMS+Z/Sk50TFBXuQzJwL4ZrmMn8inY8NWtsOnQ7MhFkBJfVLSIbe4ROozl3hFTFnVfoJCNsXO
4KtbbnlHPmOFBKF7ioREmKXGLNjiXmsLLKKJfy592STgJfnAdOf9tvUnTLK+f+QB9sRZ7g/Xvufj
tcPfepoitQXgDHtlTEBpQwWollVILlhrI6NEb9airNe+xFc2+skQ4FM2WVEmupzGuLGcEsJj3poF
1QBpMgXYb97hDpl8JwkAGd/attVtoYv8VzRUKDF3kGZpbcj72Mu8HYq8h6RVEyQtUqTx4HjVU0vG
MJ5Z6W1KpIBjD9J0rizp84TZb7s016Fs573uiuy64G+xiuAMzOJbxTN2QyJVxxU2EVhuWPaTk2uF
x365Bf6MCVuqOUEiAeg6ti6qM+xk7aHQCcgM/daLSJJrqNH5tlc+BaOWB7o40dHhi5eOzfJNarnt
lVx2bTdiRdHQd4CDU63GAsQXPP/ZAsTv3EYMf0oAbEg0gjQCtDZ0irKS53FWIdGK/4sw45UPMlZR
gDLEMlBW8B8AboFVXt311Z1XSFwFQqtVJia1GkUwcTMQH5AQSGqdkURTEca2kChEYnrooRz6MjYU
SXUitp32mniUSGpImkdpKfMg7lBZ3nS8CVLIhA9HjwTBpWBOgZtuAW6hQ7rM8fFCrbGEhvBEca69
FiBd7zxbPdkMBLqX4Ha0UKoNCT7ZkzVM7d6ZyyuzuuzU41GNw7z52w8XnRBUGfeD7Z0hlo4U8hw6
G/x/C7mT+f9i68yW29axNfxErOI83JKiRlu2LNvZyQ0riRPOEzjz6c9HuLvd1XVuUAJI0bJEAgtr
/UNSBGb21tla+xwvs+6TUfvB7E2FeUqWMwII4zIildrFypPddMN1tmfFryjXP3YJ6rs6vg0DevFn
rF2gw5LmyXvxTLYbcMMA8KcWnnmsrCY6OJqW3AvUmPwG+ruq5VfojXtuifnad1Qbc1CJ5zhyq6As
3cdCJQqMlcIfXfXJJKETGvay+FqvnHuvfksS23moeuWPmPmhZkszHs2mrcJuyT86A/yOQLdvlw/P
9SCyh2KcZl/JFgejgumpZ913oJ77nmqX51I1o3BByX+XjDClhyg6V1NT7hJH+WPO5nRB+c04zE0a
pMNsBV3CfTI0enlWkhEKqEFidJnrk7uMEySdun0wJ+2qCrZUBlARwzQDXckywLJEZElpX8TszWdU
7IWvibE7QLIN0xkVCbdN1mNpFR3Qyua17+qbgvRC4A6UHZ2u+64lhR4YQjN5wgoePg/NomGGJYdO
ixu3V3vLiQ4ovIXThl+COr/sVHYfjZcmZzhKKtWr9UfXGWDlCAt2PBQIPC7Myus8Jzt78L4XUWX6
vTOS6+j301yIy9zZqIL083UGZFgxwe4LN353ENoJZ09vgiwpwnWObTbDI18Qfg57G4OCMHGK97qc
511LyiwsBIjyIgVNWCvxdS315qGa0zXsIpao0jYN34m8Yq9koxP0ZdYHSZQeyMEV53ytTraq2xdi
fOxNrP5oZtmzoWnKoeFB8qPluQDAMZVZcuvYz8YWhWYkC1nz4ZX0bceOVRU6kT47u8aI50PZ2Nou
A2DjJ27gWNkTVikW4U03BiUIyZ3l5LfUSy6IfYqw9/qYunWp7rGRsI6ro3owfltENzEt8fUxL/eD
pYfrYNf7lMqzHyt8c9Gihp3jCh+6crFHVJCZJErisM/671puoxU5dNNdK0kLlbBvWl1PfNXzoqA3
bHJPUTbvCl3c+alccizuT9KfBaJ6zS5ejJ1TgJGJScqB1ndEOBUi28069gFGOifvKfkZeK6BAjYQ
UHsvgpGQYt9aKaRxlCBAh9f9S1s8gGKlEOhR8xczCPpiNhdfJZI2B63Y5p9fyCxMlyQrbkrUrsGo
atFj0hnfbZM6/Do252zIkxM6Y6ZvKsC5aqoZjXNx2GVCPb2MhrrTVtLhbaupzHsR1LkInFLenXu9
AuQ1Fz7Q/daPbEs9qAp7lrG1xGdjraAgzLocd2gI3CIvX/dwNOcAK5eSQFZhpz6XGUAArz1p2TSc
5ykZz/LVVxPb5nDGM4GMzcCTOTuk28G3H5aqcA/8uM3ZKNTmbJPv2vcrXiZzvp6TloUhK9m0efCS
Ank1t6cYMBTzoaXAaLreheyF65PqvyaaJ855W70LtySBUpmTOK4pOrks1D90t1jOiI0g5moMVTii
d+rXtlYiQ2NVPl+CeRqVYiS9cJiXtTqzilRsguYotIb63U5BBfS4F3B9Ui2dhQKQWQdKWiNkurjR
WTaEr8ShaX61SLvvI0UV53VAmrWYrINgOjwLNQe7mBKW+q2oX5G5/9311fD5XclX8mtKV0sjUolW
1yfxmBwirazY0bLPkK/crTuz4+D33ommmvnQNPYcTWc7foPU1DDRhdpQG+wuqMp6TvZuVHGlBZ3a
5qe+Xym4rzv8qG6a4mVhNfOPUXyztGZTgiCC77ooCpiktg/QPo11d80Vposk43i+RKWfqhFiTkV7
nBAuDqIqcv0sPU09vESFYA0Y7Gyc5SdAzIO6sLO+UbZrziwM7hrIl4ihNWx/IwP1f0CUSIVA/36t
K4+t1WSSr+lc7QzQQT8ncMyDxoHH1v5y1+IXeReXbzaauXN1y2V3TL/SRx919eQkf6tGn+uz2BrZ
lY2JmAe3+fZT/n+HowavlK+zkY/v9gumPS5IaK2Zgna0v7M5GYLOLHQ7tBUTgZEqP+Lu4VHU4YS4
6c9r7WY+Pii+8AT4zMRpgdzRjCD+9stHEmUnKoCzpvQPiEKnp0IpU99+Ghp0zYZ0vFVR85AzD5yr
0iiCoil/LiWCgIrRuX45DMp51Z+60kOXclXc0MmF4gOMppwQZ+tL1JYVc/da4qUR3xyqYlF5T53x
TaiucRi3NIFqWeV5jj1/FkK/LNq6g8LvTc59EDzD3uiClyzrV0/SIB1SiDFEynE6KbWd8+i4C35D
KaI0jtIRNZFn9BBvaMfijOqTekSMlLAKMtaFr+aEFoxi+StVZ1+ZAWm5hu7nXmzeZ8uvmiY/e/X6
wY/tBAug1ZM5Va7v6lm/SymR6VPvXadkNQ4klRtYY0HGFmJnia5+UktIjSPbqCApUGYairh+sjIq
znWN4vxQHSDarzuqMB5npZFvzIkWqB2l4zX/B9S/uERVZgYR2hq7TlnbhxzhDEOrlfeGaXbvzMI9
FT3cDU9hp7xaa/97zpODs/aHEbDM3XGS+sAjUB0j8ujvdYUBWZUpP4fIbAKE40cQo0lxVVT2PZ03
hk2RJj9j3FjIJAW1M5vfxzi52VHq/CkT8mmsC3ql2E9FRPhSxVnrC3U5tmZn/yIz75ILYI5y1H44
kix5oTQIx2VoIVqRLdnVcZefdIWaplOa63GIvPWwUjrYgdI0dqvSdyHh465upuygtlu+wyMjVZFp
7ZPBvgL0PyptMr6gC3gzsjr9HuH0AxOcYoJ+zxu13sgraaga9vrSTer3vtP+qaa+vUQjhEmq/dRh
6hLKc+ahAzRVuziH+ZtkeQm5NV+YpMJ+KYtLWzbTxdqydwtQ38kQ7dEbhfKmLlmYeAYpVRh7u2go
wjnO4jeQgr+S3l0fTYHxhKEimL+M6hS6Qwmy0arTfSFm97sgfy08F2x9Fy0XEp/xrjCRUxqpIB+N
hQw1jn0/O28yAid3tCd2AMZJNGl36OCe3VOzh/VOJfyPUI+m5WUfYuGGIcVi3Ly6aFBMKc2jh2js
zcAjK+iVpPpdNH+QFUipkeJOsgrbu4M2Rsk9dSAMt2tFQJ2vT6QYPha9P61L0t+nrndvA8IWaQWe
eRlZFopUMB3J+nfBhz3LmndOLa3wv/qfh+WZclD2ZSNP/3r319j/ewl52F4jOc9Heqmc0DdErVRJ
WVU+X9aTRhC99eUrud6MqcpJsv9fL7+Of50ux2TzP2PyOnJs0fpqZ6gNXncjxXkfSHDDorq9VB1C
GNKp/x41RpOAYDteKEB2Q307Lvufb/1sk4UyoGIp+zhP2rNsmm2ZnUyMCXzZN7vl330l8YgiR1y5
Fj1+sTSVx8EtjQAQUfwix5rSZnbPzOkgx2Sjwk1X0yl6+Bwq7fw5Zhr7elM/ed7J1IH5fL2p6lZB
fYcN/3+NZbgDatqonr7G2HEizGwbT7VZaGGKPczBamLMSZTWuqqNqV4jrC5Y+ub+p3C19xIg8l1X
lfm8RkkZ2lVi3+plZfsULz4yoPX3FMTFITOa/EhhBNYy7MSp0Haa7o27URTkUqLq0a7H7sHMioPL
GnsR9kyItObFCebYIWfLf6mE0x0Qd3mrROFs6pBqqLDtYlqJ7cepnzMifPUxn/szYijlxZuIPVs2
N0dQVGtoeJrtL0qJfly9/kwcIw74or07Cf1H3EHV7+itVbtksqtQXbVnys0DW8yhCew6nzHTaKuD
KWoqPSqCTJoOUY7Qe5ePo/qGuR2A0T7f2BRkkorSAg9vxsY/WfNhdEPHThlA4xBb7+tkNrsS7txL
kSJS0Mz1L3L5iNBuQyLWh6tXYOK19WQDUTjed1C/d/J8OdYP+ptnjeJB9sa0XqkwzY99v3jg1Ppk
V5f59FIlUQUNNp1CBW3CFzmW1gS7gKOusucNbXtJ2/IPMjT/OmGdLQc5jBEMynYN2ZT633Sykpu8
jNcggqhiguJ/nTAOzRbei+Ikx/B7TB96Jbp6OIfUCzqDsHeftbXEbEnky95x4y09wbQtx2IrvZUV
FVQ5ZNXjekmK+rec1+VQOq1LoDaafpDdbOnql4Ws+OcVqnyv6ACVJOZVglyBgz5nTeYcs475FcmW
f4NuP0/pkE01tejb1/j/nkeKvwIOaeh7eb2vE0ctvc9U49jZoM6NglP9iGSgeTLmTT+nxWlCjslm
rNX6sd+aOFOw+tCXddN8gprznwNfJ2v56hwbXX3+GpKvcA6rH7/G3Kz8o2Kh6Fci9XxXdNljrVMy
Tub0X6++xmylB0QgvLM8Q6HC9HlaFbfFUdEBw2DkOJGnNqNNvaV/i0kEhRExw152NWQ69+xJ4F07
Voc4fbSBfLZc4XZyOiXlMUsSQNVbd0qG5jSn4EyQamLvldhvhleAb8PQ5bNrUlQ/6h3I/X4a7Le5
EtMRAfh2J08u5i4/9qJZdrEJV37sbeccCYISOyc7pypagkhaYb86Y8UWzEveZc8qtfy+1QlkL3Uj
+xW1blSS+vImh+ohJpoom/VBdkFMmUE+W99bdB52+owKr5Uia6sMqRJanue+aoRGR7UiqJPdGqkX
9NcIcuTJBtPFMwyGizwYgeh4/aZzW4/BtBg8V03zrG4XzXvC3d7zqgd5YuvhkRMtA3aSkV34cgzz
zihMOlSoPPb3XtqMkGhY4ma5sMm1ydVxh/0s42DtqCyBYevr0Sm6PQqrBdjPOD1UqIW8xtOtaUS5
95Q23xfTpns52XeSBBbFX20Ia1BZb0o+kp0q1G9ogbK6L1X5ZmnzQpzPLOc5dkEsbjiXNYXu7Gzd
UZkptnjRe1sMxRsQ4frmDeZB9tpmEq+OcWJ2TEN7bQ8OqKCzo+se9K1cO85VlLx1M5msoqUkBY1G
P2pV7AQJNYEty+cEI0iXMC3MYU8aa8uNuYTz5X0ZjCow9TI+evrO3liotjqKm2z04miYypNRiW+D
rqT72G2XJz40Mhz1TL66YO+iGNAiM4rHQWw3UA11NARRzap/9tX4HEWt+prFKE2CuPGF6UX3krxW
3hKrq0rL97NooIu2Rr5KthjDrs3HuIqLzyFtjtKzYowvWVf8bmzXOHaGAVUcoz5/IcS9lG35D7F3
99s1k+s4l9ofgX5D7nUWm6UnvCl9AnIsO6e+By5hocuuoz4Vb/jrpBJ+7GrWm5l1pxQg72+tRBhO
eS48y3rR7foiNLXa1xp52krJqhAAS0PRO/1G0NceRhciQ9J7iR/B7Ho2xxpjutTGgjv5qcarffA6
bUPnV+5uUckRVmi2Y3nikrRVQcbinYuBwFS9TkO2sQuL5Cy7uAg8UnrRHmDe28/RsFCHGqYWroYx
P6fC3PhlWbcHFZwduxaNEEupjsaYV0FW2OJI0k+E5kYrZ2duvBD68+dXapAUKHaAoMJModBPUQuT
Kb1PSd7YvqnfJqV/iVdmIIOpdh9Hev04ZRWoL0Vr3jBn7p5EWd0sdmtv4+pqt77T9/IY4qLeZcCQ
xZ/tj4HJ+c1MHO+OLrJv27r1NlrGcl+VyJfHZoTgyDWrgeyp6C2+tCOZ++19+DGsL5VehbKHU2vz
0nn5PokaC330VrmR3z/IY4NnqTcHLfzPXmO2t35aT6aaq8ha6Me8LdZruTW9OuHx0Ouka+g1Qzfu
R1ex0TLS7eusaw573qX0yeigGSAHje1IZrHGLEt5KXVhX9VJ42i09GtoplhofPblIdlQwDS7erzK
zuelyrazKKrWpFGx1j1OY0lasktqnEotkUAYQjlMduvtD1AEsHn3BnumagGciO7c65y9uup6GpLl
9bMrj2iiGc+plV/LYvzHrLP6VJLxuo5j+68GBUwnbHK7Df7nwKR686POR/k6tzcczfC7WWt9AORI
i2xXSXuSQbOeIRiA9cCTkbvzPhkhU2qFGj/xJEESsMd1eUiBV8kxeZ67NPGT7OJR9wzjjizD9v6v
8bXtkC8StoIuYywI5SJMjpcogXFKU2V9BcAYiuVUNBSRt7HUZPZECCgGzmH3r6VVvTVRm1xlz/OW
aINWVmx2OTj1mXJQJjtjI10Nr6pd6Y9243wDMdIDeuGMFlgqm+O77CSCGlMp8vVBdrUeKAdkvOIg
u81SZado8kAOb+9ExrN8Wqf08w/LIdtaglQU8YvsWeVEinVCE0V20ymbQ9vcEtHb2xPbas5wMWxf
dgvdsZ4FFFzZk5+vj/VjYZfiWX72csN5zVamnOQZ7QYsWnStCWW3SdSVW7NqP6/m2SUySBlCUNuf
kldLo/G5aEjxUlimtGZplYrteifONsUCEslLy1xt1t1RtakMxbZWvDkzc3QWx85PAMQXwasEhsmz
0VnrX/IW7wuZ0O/NAF2Eonxyr9B18zHlqP2R/coVBEdxbGo7OvfGmiBurqRH6pDVsUbE80kvs/cC
ebYPzGBQaE/md8dtPqqytv3azOezhoXkk5uBviH3k36cKMR3ZPDZGGixm12LucpA4sTxhRLpIZvX
V3utDB85TuAbTWE/9utQr37ZatzePKljUT7JRrHt4olsqAGg6qeDwmMw5jDQ3QmTNRKaI4AroOdw
6FQ0NgdYLF4/XwDLryfRtb+arlCwxSmXV2toue3mZy0S+ru9Jr+r1UVFP38clybaJ3bypx3K/CnN
UnRrC0fZQ9NX3xsr0wha+73m6vZbYh8oiRXfjHWd9oayGRcqxSVWvN+E6+rZFOkfM61/DXNiUt5p
naMGYpQqmxtmDUJjs8gKFJggP3iJkf+YKBIVi+UCRWopVjo82Hk7ezs9obzUAgR4qesDGfmMkl+y
X/oquxc96sRUCbRv7Rp7R8uj8gnwvQjbBHlM0wGsNIGF77oxerB+uLC+r1OlveCicoaI3vpUoeK9
WpMRs5C7JPEyk+9Vic2FYzzN8w+9J0i61b3tHpdyQP5wBqAsAvKMylFTqKvBaWr3cOd15EEi4/wb
qId6LciA7dBXsneVXfkGapUnlkckNu34e1u64r7qLNoM6U8OhXvA3U5CxpRGMefkYfay30uFTfo8
oZ27rs3fFRpM0+vej3iIu8Aak/5G8VY7WLhGnmOrIiufNu4urlTjHeTnL0ySmr8mKpjUgv6kw4DB
lLP5qNUN4hBTP/gqInU4r8TTi1pr6XMLSkX2ZNNavbaHOE9ybDtDNlGjg3SZvUsEWeUFGRUN2F92
BBsRZvZEwKOZ6n2htBp6OrVu2bUQUryWmfcoeyPowvtkQMae7fFBDhmwDw5Oare7zs21uzcaPShP
AERbTw5phoXgW1/kZ/mGbfU5GazMxC7psdaiTe2zGe5LBKTVTJub7NWlFoeFG1V72Z3Z2VCv7s+y
5+nacE+VAoSAMy6fY/riaafRq2yQvFxNNgQlex6N8lm+IXaVJczbXAWNwBlE1dnzoFN92K6mbM08
kfhTIA2c5BmkuqdzVKMC9XXJ2C3OiK/mn5+5TKc6SL3lvmSkOxZL0+9d5KAtJ5JzUSasdHWf/bV7
G11pYqcXJ7Ffiumj8VbjlZxmsBjW/MI6Ybw2c/M7yRGakMdI0aoB4pTeEcSo+WprPXiuEdd2eW5l
6PG5xZMhkEcnlUqP2qUW9vLPrPcNYBixlPgrEEFARUtfZIM4Sh1i11qH+X/G9CUt/bj1EO+29fRl
iWdQXpGH9rd5KJLUuLv1YNzzVWHSB9Nykt1M8YaTtgIPkadok23cWcAWp0w/z686ysgzKq1He3t7
G4s9cPcIQXS4ba0yOC+yybOO2a6b5pMTZ85Ljzb6dc4UaOY6ALTajGFHlyt5nu0dZASTG1py7Gmi
vgpA/XYhX9AcAmz+1/XE8LculSiE2Q8wSl+UF7h0+l7RuuGzK8d6U+yExnome2rc1Ye1BWD32dUj
3rWWhwjgxpMcmo2Vct6QqQHOaPFdji1rdNYqHgzZE70yHntL1JzBH5XNaC9PDeCQx88hWJCnifjf
N5wqfXZcHvMe7Sx7wRGQ2i6VYmOKX2TjqclBrY31Kntz5HZXHCIOtV6kebB2WxZYtI4vj9Ypq3xh
6aTOujzbf40ZXv7HU1UWvbHpbho+yP4fZ9hbc6e+yIb7CAWPkWr111hkTm8iVecHFH3UlzGOsgeh
2f98nZCzT0F5o+sOX2PujrT//HnRbpwQrEBGKLBme3nQ0+y5n73yyhpY4olVnkdIEGfZwxzTVn35
0iuSF603+9N/jcm3WV39S/RRvNMa/OmRhHZusnEFWUIHQgAMdcYaVQGkSy1GTLscjupdZFFzj/KG
9JqXpQc5VqYVucoMiHlS1U2wtBFuPmkZneTJpuH+iGtUig0T+E+j2n1YMM2G8ZCKu1ibl55E4SN6
r+Je54jcmokSBSp0ULweposzmCNfAAcT4FM7CqkgpTRb3NVFZE9d5p7kQTmkuYZG8r7zTtoyNdfF
nC+2SEZ+z8l468ypOXuzGEAFLXH5KOImrJpQUadm13WO2GlWvAI8irq9qRjO45hD0chG/OhLUw0t
u/3WGVENH358iJrx0RpjFNsTalLwEn5FQ7a3EgQPcoudTk0EgOF6e5xTDHvcCgSbOKljDHNCScB0
q6O+64lBgo7oo/J+dJle+iso4QCvEIikEau5rPaBj4Fdb4JBV5XpDGLiTRNOeohZEEhwq0DSASmP
o35RV7Tmek0xKC7ATnKVQzHr7+y7mGxAL+waQ72WQ3FaFEd5aIcGeuw4uadyhABnGG9ZN2Vs/1z2
yaA9yzFx72tpaeeFijb5jp5kolH7ZbX0cKZ8dTYGNGnI1kMn6nZeM2K6vLJGshl+VMeblnTe8ybC
t0BisJfWhPcYGw9ml6l7ZUIuuE7f0XR9pSK0S3ut2dd2717G0lgEiQBefjXLhAK8bbQXRMu+gbCY
T5Haj/sGj1cfpEZ0HasPLpOckVsxfHSfp8AxDSq3taI9lMSqpTWrN6PgylNbrhcLwdk4ASRSKmtY
4646QUA9dtokzmKIRKia7rTrHCd+KFyx7tRe/xbP+AeAmBrCGM+XVl2bmwX849bq5puSpe0R27z+
AZlEcCWsKWHROf1DU9dkSfQJ/tYaBXG7jA8ACY6DQJCxF3lQiebglbN3qoylxeEJQJQ9molvpHAj
xDgcrXZDBMaDFpoTPlgAhH8h1fSTWa48mlTJA76tMQAONwSos5HB476xOwW4Xt73F40WnQTgWmhJ
sGMfDFZ7w4Zto/5qc32BV2eKywTQ4KRsCQ+ju8mIWtvCakIUbqOBOkiRIMxSYXB2SqdefdPLn6Ot
XIsCni/iKEGR3UAv/11doz1Tf1NZCXOB5pp6XupWezFheJjc9pR7bTHl4G+cNjCqJH0YqjY+xzMR
Rqnx/C5JHUDvxF/Qm7a7tylJWTkjmhRO+rbgDxAaOTlUuxXikNjLL3czIJtd/KlIBfYJqdBPsEMH
wU2MtnOKxwRHiBgyjYYup1aLLVPyDSJAFUxZ+tGVDSaxqXlkLR9zECvIW4k9X+hfUWARM5OGp/qA
KUffWs8kRnQ/A122w3L0jsEtHDO3M3iIjfqUCObBTDFx9xu7oBnICYjqGU1T9WHcDHalea5jLhal
eqgdlZ/ocRSaA0i9RNPZoSjOwNxrdWGc524AKGuf1vGHQuUBJYYURSFSGb9Ha2ree2TNWbSPQxXh
e+LCadJjaiDqDD3VIzx+jDuAPOuNHUkfUPdsGxMbyKL0VXKQRaYm/HnH2iDUuwVy8dPskWAX+rBQ
FY5fEFZh+exbEEoRStENylIPM8hLzIjAZpGMBTCuwuExe5LXaxHvbW9Tn23Hj9iNSgTKDOCNro5x
MBpTAA+jQ7I66O1DmPcHDSpT/2eCNJgC+w07DCwTYTtknR3frHo1QGi6DtV6AKE8KBiwaKqCfCR6
MXEcUVho3PvSLi9zYncPpBrxUhwWRNHK/gn28guZ5s630JM/eYsOClSPrJNju2clGr2zkkfu2dpw
Om02/Oxc76FJmWbNDndQtWjb44rCUq8luDHX7qEdhh94Hxhwgu04VJp8eZzwKnpwSB7XG4E4LvR7
4bgX8A8LUfZmCqdPP2Z27WQ3YuBLOAbqxhD5XQ2JosxaEhV9bFJ1a6xj67a1b+V2fwC6XgOK8yxA
NywGe8jMZ6eiKKXXaG4hHXtvrMEly1NruzzLDs3Sm4dRtN4/hfcKl2lQ++j3aosdnHfWUm+DyCi/
U2MMKquMz/ocz4Heqt2Onbp3HAGeHSxwoOBOKEkpEZu3AcK9Y9UkPVRzRwT46M3W9FxMaBQ59BCT
wUzYjF+rUrEvX0071c5n1ybyP9kCiphYrasVETt6kwWO0S0Beraet48w8A0SD/U1jakvYMvs62rM
oxiZxmUVGWVToo+PotLDKs6Xs7oi34RQ1E3L4j/W5hAFVecBEy15M7I7YyHemk08x6xm7UE1RX+b
RjyH+2ybuel5TdzfREqo24ri0MQOtneFw88IJuyk9Ow/hrEg8rDS97zQ0Tk062fLmO39XKXsv7cm
ch9Xb4CH1mtZ2A23wunyc8L24FxETrozaggAsLHTi2WbNz02YG94M3cUJmATiCvye1k4KeK26hHJ
NXIw3P8InGnlUWLA7K0iDVUYWKJpbV5XIDD/0ygD9aIRbVM8X3lUEyS1ogakxlx6PWkW/BocZM+3
QoCy6qEenZUWwy04EkOYe3Cs4xE01hJPCzvOiPeSGnlAUPrEjVpfOnN53pzGoXZE9m5GlSbArnLm
nqPuN5r8WGbhAjRzkgJeyYD05KqBLvLM+gIi4zgtMFKAK10Hc7gpPf5PlZnlO31oqzWQmLlkI/Bb
4M9CZ1oqOAWre50LTSMUHMonj9LcOeva9xW40RteG6AN65/JlBZvaoUXjNd/uHXEzS2zBM6WKhCr
zk6n4IZyPFd7lM3CEgbAylN2kTwbDfCYoFK2CmDPCKTAIipMa7cr1Kv2ij90dSqzhil7HpydsDLg
IZQUAMHVa1CjmJY6tc1zYQcmU97jpEHpFQAFlAFgVd7x95AciR4zEqzHfE3eE6TgEB/d47rY7Bxn
huC+4Y0AaO+w2WvP6P8WCupb4i/7mv7ST+VBzIJlElRg7uTRQc0hCfXwOIU4Ocn3umqMb0jIo8g5
v+h5bB2LSXlZSQJs9Fbc3M3NeCD7oQ7GMfPmhGr9zstW75Sk1jWjlBYUOrJKvVoh/GeAGLcvrqkv
D1qRvc4qu9SkjZFRTKAMbyZNbYSuTd7x94ACvX8qQMSlGPY2BW+wXI39KRxRLH+HydHuwHZdpLGV
hY2AyTytbbj6qhi7XV3Y3jMsAOdJXV5XEHzPBmAEu4q7fZvl3xoCA+QrsVAcG4qpsrsWeknM15QA
NBVcjgc3IX4yCuAv1q6KByNom3o8wo6oXwdTdEdsPq1AdvXc6cAbC8tPOqV7JFzm/+kHe6c38cdi
K8uhzor1gvDH87gC9jZdO3+KkXJ5ijtNUBlGCtMZnSK0hN0eGmjgRgw7Q8mRmCv5eBtTw52QCnYS
iow1LrzrXIbsop8M8hzM4ruyfBoSwGI/K/sV07L+VG6YmWbD1SUgLE6m85RuuFFhLOoJYESyIUll
s+jpu6IYUZj9Z0iOy9PL7bET5ybme/V66HQ4hBe0EujZ6SCnNdHGu2i/qAaBYfKadSAFovvcxcU+
hs5r9wbcomm+I1SOuiGed5+6GhIjJHFDpcmGwc0clLw37Q15YIgKSJLzr8Xt4jO4LGsNCVb5JPKl
fKKtFi7ZUb7MVzJIsLD49yZRg/Z1ex0FoUY5LBukkFgW4NAI3Dru8HqI/FzRtjwCozFYrJCqyndH
qXa5Gju35cMcJ1DM2xfXbVeUr77wiTZe62sooYpycF7LpTzKM1On55tBFjH+1/v77SLyLC1RF992
ymInP2WO1jQFWITPNle/Q9ypB6kw4ngBJPfpBIbz97D9frOZOscKNWpZDpZNLr9/+RJX5ZiSFsZ3
sluW7SFpFB3/me0zVeA+Y1w3jvJPyo/hxU9J2k6Ik4xt6DXNh3xfMcdwzLef8fMXloMSL1VFVF2s
jTT6NTY3+nBAagVPJkAfn9hfeTdAu6VCPS/FHKq6+CnxwLKZgFEPAn4d+VQkR8p2sjEj+j/Gzms5
bmTZ2k+ECHhz25bNphUpytwgNBoJ3ns8/fmQ0N7g4T/zx7mpKAegGygUqjJzrVU5KXO82xzF6b3G
eYVq8L0HuXj0GrTuoXEA2tgmzYs8eztxHwfsPqe5NpjWrSGCb4+lO+6t4jZ12P61IZxt20Mjdlgn
hLoJDvK45GlIrtRc3LqSlVFghbqPX7nbeUWf36Lr6BF9JtklAYjA2FDOlcYuCn7BZCYQgTDnlB3N
fHyXlaMdFCmIRHaN/HbNzmlPNJQd3cj1xqbBRt0c4jb5Mo/6rdy59S4BLd0VVjod5F7LXUnagv1/
q0G+soRYyzORIyQndetwkLIkRopiSNOFhGhC+jh0n+TBr0NTbs02GqSlxvK5q4hhP8itkB+p9zX3
pw0KfY8FnVWuVf3VLrIh0F2u99fMnX4m8Mo4IQhvMepetCpvQdqGp3wG6Nzq0yd9mTrks53FtnOe
g5lIYOT4dipwTphwG/iErCQv/p8Lv/sNkkX2CrC7Huprz/XpwSaTE2li6AeZAuT73kE3fmMTkDV+
SsHyrjd3Dad499a8C6r4eAcN3HhFBGpybk5GmGvzMXbD70qXqcftDjMJ3uqOC6R7m1zU/ilDxPIk
v6X3q8cUdeQTHI39vG+y8K4ddIUwj2UeWl5rOVJy/1rndeUMcUCYHGQk9HF6YgnD1mUZCPoItZMJ
xnobPksHu5rpYOr7AQq2GxnBY2cNN1NusS2pjrkzIHzkLsGV/3pdu0gvfkissJcbhCssASnb2Jvj
e1dfAhiNwq4Xehumt2ValpEkxa2uwPqzzEiWPjtH36kGYlbSJydQmCOlvyTb2/puiK5ZaZ8rb7jx
GnMvI2E9BFmBs/LWNjgIZC5kw96cYei+bG/4NpalTorBMgrVvj81BOmdQyc6SZspg116bMd/HIJS
lqcmufUYKa/ZD+1S/FC3Dtuysu0/Uw+ycjj4U/MSgJXbpYTHFClBbr1NhPPy4dA9gKaBzkZ10k/o
UOCnZ10gT3ywdYRBncd8bp8d1gbsD+90LBazWuxaoBM5QSlD3V2tJVZ1HsvnfHC7k2nOLCUaXT2o
QYHtpodgZoeD9yTIgilf5CLNeagPQVQ+Oln17sHLVWUcrK/TVpbKbZhsY0W6FEPa3vTID8pglKRe
pmvJ6QnwJTMG8yR3X05SEM84EbPCsOt9YPV7eUtAtVMr2Xe1g2t8zS1IlGTfMqEafARU980WLEXI
DetiJb1gBwcaEi/xDWOif456wt2hMTnKPZZEHnu8LE8gymWPPKV/5ZN+68VGdlLn8ZqYJQRlXncj
k4zGrN2C2S1hzz2ERbB+AYz2b0D52UVOKE9ecsz07YKGsaPh73nwnpCXc9eYZT+xX3w0z065jIht
MlA11blw3Pb79HbUDv0E8H67i2XmMJMmy2cmczPr4FvAhQRUAi7gK3HJBitxD/pR6YJvDciJAS/K
qFnHlcdMFlvE61bnyXUuE4E5+HPPwCPhKI7sfYZi2Lq6WndRkRYU+Nx0bZ2EwVI/1EZinOT88rt8
Oxovrf44G3l7Uk3jWZ7q9mgll3fdz9iYot1YFDD9AyH/s0HbJg5Fvv1SXhd2bE9LFGnYPhDjf9Qy
Owed3+bDPYTs5g2hadWtoHaGqKtuGQu/yzDL1ucrT2KbY7YHwwf6F9rjO3Py6oMFQBpaDMdA4aTg
JXCZwQ8wBB5Lbpk8GRnWgYrt0SI82C/QDfnvZC4dthl9e5LrgF7m++0mbK2Sky7//1OxVhtBL93L
+yQrBfkxUlzX4ltZcmvlHCH7wYIWYgZZ6CqdfaOisShd5LLrkkuyKGzyqq1Z/Np/wurXD6X8zner
jPXYMnf3hAXc4RBEHoMPvaxfcY5gupbXZBGfn/fBZH6HawV7ctgnN0UThupRuq9Zf/mCRgSDdEG6
ruNkpMqKbku2umnOcDloMEVqhIktizD5O1uyRklK+d1adv315TyCxLkfC3jdevIN4eknGy/VvIev
t8AJ9ZcrP8Ssb3VXVy9ys2VRJ7nt3m91OILgvA4AgGyd5epbcTtWcttj3Bq28304Nso/dxB1MIcx
Z8rECYUbsUVSljePO56wjV/a1x8/l1qxi5RBfbeMlEe4jrz5RwDQ/iLDNdJVh6Dp5RmEXQflhoyU
f87K0etURVBOc+OW6eEjFCQAKbJt4T5gQgTgIa1bw7YHlAZJtn5SHPyfg1bnl/XXLyN5BXts78y6
nlkHs9R6et7hP/nveye5tZdkP5bloPWs73p9vMDHoxQNx0Zrv2ozVLMyr2yrBzn2n+q2LtK6rrMl
uyXyPLai5OS4fz3ru+2M9JaOHy71T3UfzvrhSsEy4SM0V3chiL7lFUfDGV9FNa97VXnhJcGUAjgT
GBGb98XMtiVb3ZyhCQr8jj5Va5BdO8l0Kyffur5rkaxvBkQI4YJfR7S8LNsb/+Gl2l6g7UWTuu0w
OeJf6z4c9k+nX1/XOV/A/UVMtN94cFFoY1m7rIXlw7Ul6052K7+zVfxT9w91635iOe16BTnPhz7r
FYbEu9OU4bfaeeFepgbZg0pu+0bLHLIVJbctyLbOH+o+FKWf30MY0P/UaigRksIGyMfLie+d5a0M
4TUrtVKeMWWzrc6q7KR7xcs2vRNMBWx8KyvzAiOXssz8rIUCLEpWZrmr6cgPrHbey/SA9R9K1gZm
4D9wtXXSsFVsCDK7FOUMCBPyt4M8SUm26VaKMhQc2fRvfbZhsNV9GELbacagSTFZuCC9BnU2D52j
p/Ne9r8JAQaYi5LxNWiH6LS+8XJTtmSdVrey3K5/LUrD9upKMcCQ8mf6lvKHM0jdnCXETmgJr9E2
2a8L67Vdns92ZINWCZu37GJhGDEWC8m7nePWTY6VRBYGW1FyH/rJJLrVvfvj0vLhkMGrlONs3BMV
+FQDpUA1QHpgKTc0IjmWD1eJIl77IlOXnyVZdiN3pkz6PLuZVWfXZI51I094e6Lru//OmPluqbB1
lZw8/KjoseitnVYjV+5AemLEETQpOlzZw+yVuGNgc9GmB3lFVzuljIBx1uPmq7zIf6xatRockc7G
ddLgHMzz7JJAEQxKHNCaJHWDt3K3lX0rUOA/C61dufAOO7OFABkT8mb5sHQtOJu6fxXMtoUDIFLh
rpG7Ks+lzoAy6VXxWsbgTARPri8PeG4h3WlXe+aH2y839d0jWreu612XPYtk19c8wjk5e+Z0lLss
l90S+QFbUW7sh7p1VyctH8GcW09p3v6SHob63kZab4eMIVJxQe6/dUU8ng2IAI86iFmKQM8gIC0u
6EzSaun4zgwHmp6l1fMI89STBO2mOniJtOysLedQkzq7L4O63UmvucvGG2UuzYPaZwTpDUOxayJe
dUm8zDX3tkeAp0ZM0V2auCc1Cq38CGUQgsvs7I9YJYkanpxLowfNI5gsfM2QxgI8zxzUi2L1LvXH
1yWi/VMAKOUT+Jv6AGvcCCsHRanLIDzKEtwT9QgLRGxX6afYc2AWNLv7KYYLwSFs4aTj2z97lj8/
pVXzE7zjTW9q5duYm6hqpf73vGRJXqMDf+sHKpHiWfPae7P1w8Naj2fXD3A4aC3sOMOwC5q6/lLP
xPSyJS8/62pq72HUIbwqgrZLLRZZABNT8pxbFfxNqnqooAiGGaokjhshxuphXFowJSEmMKAoECba
uSns8mGekupBcpJkReHAe5bnEAtjhLeKODiUFfRD/jR8M3GenVt1ofLL1MpAjgQmjsNiAN65Pju3
uIhhvVYBfBo+QqIqDIaHNiuICfLagf1wU7i3RGrgXvMwtrewfk39FD0NSwLQJXry1eQ7tJrKRarK
DJFueBdh5SogPjMsvDVO8NTAhv2k4gl9ShVN20/jGLCDoCG2PUKrUpt7mSMpiobsbhqG7kFLOu9x
XpI6I2zPZmyBrqbH1hDqWbrXSgdVtAHvjDkhNjeOOrww/q8pieaHtUQ0B8y/DmNuO76KLO8Rlplo
X4XtDt5T4+holnmYpiaH441g+sLQzFvbIdSZsFbtoNt60u6QgocGAwXw0gvLuwqo3V2zJFuR8XlO
CmyoA9RGNti0Ur/NZzM19pppaLeSFFPwn8qir5T95IFy98IUYzOkBq+9T8Coa4/9t2TIvxq40okL
B+7Pu2WCZyYykWiFooIlpp9/4e78EuaJ/m1qEqIVIMR5DcaMsGt4sB5nDV+yNSXWtXLz/lbv4/Ym
TePigUegAflv1U/NqDC4stS8V43+tYY16N6NksfBrhqgr0r9Ke5xHDmQPR6lKA24Qj9Dv54f63HX
I9yxm5busZYiyhcTy7UchwebKkcBdsuccXh3sJV/d9LZvMqp6sbUHhwvvAEchlJnBi3aiQ9Oddh+
QRskv8NwTtbz1sbcPjZde8xVaG32PhLLfZC9IFQ4Y7QvGvbKtnkFaNF8AnveP2A6vkgJod32E6J1
gKGyEbKmpYfUOUb58aDEfVVd+LhQDSRQG9gPFoslq4Cgu4M/rb+rB8zKZQrbiTQ4MFlcoMFMiGbj
Vuim0p4h29T2UpTbk6Xq8qlyiAlb7o89jgS6VMtCLz7b4+/176RJ7p/togZzttw/CKeJyMsmD316
xsw4mDCnSFaSKphBuG9lGW1jC4Xku0pplpYOcMdheCRwhgi8AJ5rbPU/4A9lUtLrr3UdhDe9PQRw
vIfV97I8SXs8hPUp1WFtqmbFwWCtuKiFYw+8NEEU3HVLMiTwnriGf37X0PcpcjJvgW/HRyAM8bUc
MzQMl0RyUmeyyy4ABcCoFmtRg97gv3SUQ9be29HdiDjg/+WQ1B2Ir1C188fTtF0Bye3z+FCqWAP3
H36d9JaLTEWpN3dpu+AocDuaVgsCFkbK+2hJcggm7qU4+T6MhZE/AF5XY4zrS3Opwly+2zpJDgW9
Kx++Dj8yB8cuVpWwrDw0MSZFuXXeLELxYZaS1g+HSlEu3MI6euNABL4eKld7d0Smm8euJEDjY8Py
q6YyBuz4PBf21xR5UiKXZje9tlOVXt0xIuBEg3mzy/AzqngrjkkRai9qGQ53rl7/lYea+jLYhfqi
h/VDxwT7gG8apAukg3z9egP+L6du9atNaMmbm3EqnDnlfQqbwVtUKV/AIweP0miWwb1fxPaTtBEp
fEwB1H3Kl55j/ZYMmvmq+VHxWUsu0oVvTvaiNg3wy4ewTqe7PtDS+3FJIPfTh52Z1GTtZt4xZxON
txSlD0BTHDm++0tNBtRLXWyXIJfSt8yr4dHWjHYvRaNvhhsD1dRDaVow4u9sq+s/IXoFdZE16scI
QOVb0yOLoILXOy/4yjdCwcqDnfnmzYhk5lNpj6+E0HTfrPLH7DbuF0tx29usjKBOsvXuWzMTSKE6
Vv4EiQ5cumH/O3Ds9hshW/phjlERtxv/VSP4DA7bdiDek1wctscZaVjwwv+pAhb5p/FDnW45RMVm
8105ePURvbYShjmneM0Uy75t0m6Cc7svXnUQ05+Qft9Jo0IY2ysRGF9A8qr3UmX7Df4FdyjPUhxh
k7ho3pTspVjHrvk046WTkpyxG9R7Fa43HUT0NZhm4hIKKzSuNVwxwKJrHxY2O7/H6B53B2LxoPWE
WvZY+YNzKy1963tHUxssxh1qJ7PPzANhTPTWq1W/B+MT3UrRiVSbMIWov0rRRogIHUjdv5PirEw/
XL75D1Ka+uyJ+Tp/MmLie/wxuAmjQXlOs1a9j3xgxKGPXNWQV08E+hyhneifS6/9nMSteiVYYXjW
9ZZXJYZVvkrcO+kg9fAinkqlzh6kShITlqPIBsBQdzqCqwXqsZkdPEv3GDjaU24+N01xcju3QrCw
PkJjXl7tySmuUQdYbiELLq+KStJ0lQvNrDodYg8VLd2OmsdQc5ACn6xXGMLSb6pVeUd4M8sbKYLR
IaReL95Kc4SS0uiJJVi6af3k7+D0I6omH1FXVlsCxav0G1HU2Rk4vnPS8X18sy3jmruK9WKGmXNf
JhYBFku3dlJ/TURLXvi0afcs6zTUiMi5SzJrqb/HgtcQv/ufuq2L5Cyl/VX1unb+p+P1lgCYzo4f
63FuHkalIly6cKG+I6rL5Ev0K1f9z+Y42G+NM8IPlOvFXRYaNszGVUpE3DB/6Sv3WbqORnpXR4b3
tW5y9eDWsXWflh4CLHUNWwq8sJ+BI/1UIL86xsXeJWzoTi15qdwx/tFpBIhZhts8emYX3Cq2k5yj
NFRfYFWpd3J6Z/6qll7zs8NvRBiRGcPDOBk32GxLWHdL69mz4RzndXcgttTyXZLVBcy4cFTdlcyp
d3YZHnpfj29ryMn/NKx9pLncasGREPwMjf9BnQM1Pkh7SNzjnZwtdlwq7Qo4YeWYl7UozbqnJeOJ
Vztaewaa/myZiXVW7QHs9nYKyzGvNuHlt05oKcdUK3RkqQbnxiLe94LWTXOnGaZzspNseprQcTn0
rdp85m1UCf1xne+snZ/h5lF+N96rOyQsScfCOj2/2G1h/gSTCFmkyTzP6OOlzRIHkEowH+uqqh9i
va1vTKMabiO3tVD39UtkCToHfiyCVZn4QGbqJbRYfu9/i4PxcxKZyi+FSMv1QlmuQRVXWH9P6fAj
VBTnq2Y3GWzH2vwS2nCDs0QJHoFQu+dsIRVXFT+99mlsnTEHpI8uUCBinBsL+xkTme3P4Tcm4O+A
D5W/9QAdZKKTWGGzCE8C1/yVwYysd/1r8GIZTfup74hZhqe4efVa9oRdX2mPxG10hOegsATuyjlg
XPP9G1030KAanYXSQE2z66x12VVyjlPjAoQC4b5LoHVBv+aT5gzea556X7UpVu7N3vO4B9D31mFa
30qxM2Cey524u+hxDzGVxrrs0pWEuhWN630OAKTvqiFU7/uq9D9H9fxNtwL9QUrzEgHu6NajdPU0
5xpplv8kpbAPzm1app/MQvc/+zO+xMJqXkrDcT7759HPnG8xn8pzO6rt2WmH4Huhn+uhtr+XRGQh
mVPVN0MwFF+Rudv3VuR+Yh95h8hD8VD7CuT5AeCNrg+13Vq3NEQFHmeUdRcky3iG7GjiJYJ4zYiM
XyJ3aEGmFjpB93nr0Bi1cajszjoNSAo+dEvCwJgODdrIBylKAw7b4qGZUdtCsvpKsBNXDrqK6AYE
R3fY7ooHY0lsqHivrmLc5041f8IK8LUro+n7FC2BHi14DnigoNxL9a/xPEzfxzqy9uNSHy31/7u/
C+XS1t93fc5DeNq+CVwI3/5z/q3+387/v/vLdfVqALntmUczt+L9wIb9uRym+ll3TP1sL3XQZdTP
0pCz+V3rpAtEkc1zudR9OJYvJ3RWineOdb6JklgL2tKrGvXEyMj+1KnIR3u5edq6SeMYe96ursEb
BOWjkrUWgEkwX6NWD8HR4V0/9PDYHLJRKx4lGU2eV9G/6TutqY56mKh3QQUQj0lKCjC0q3ftkkjR
NhRA92s5qw492zW4Hv/TKvVbUY6QOrjtrnlEQNtWtZ5pK6dMevPoPpbcrh898h8wknnfEvBMDKoy
v3g+WFJ9dD5Ndu/9MCCgw1roDY+W6yI4msC3UqRqhPcVNDHA40tTKidD9+YvMDIM546zCuHpG7Cs
i1wjzAjn66vWukcJ23vwOw1H13JuxCsede7aZ+JGLFQHDOOkN+14q9chnN3/VdhZxXWssACcy+ZL
GiTp4eo+ugRZgUTvnYuZmiXkOq3/nDmJ8gxBdHfQbzxkxJJ5htPFgDsGEnLH3LEEARcTj/VZqbL+
zOYPWnzjd2W236EYGb5EMUrwSdf2j1HTazdq3GYXf0zNhzDQ0cRQyvktDdPfBB1mvzk4RA7+VjFN
2LGQ/n1GT+ZsjF3wUBVN81wsiaGyPAwL6BKXDoa+QJEaQjastnzQUnDxUCarx8ErugfpL90QeDoi
GjkhgAY5TbJoshMyj5ZsnzwHkHUc0aVMnyAdQiDCQhjN6NTxhA5a/WAFXXKugNbcJxmgCmM05zvH
JbIYdLx9dbIhuhRQGV89M7IumD2KW2+ah9usGseLokblNTMKhH38PrpLGh+Kp8Fx75JyQuu1xkgS
dYl/ittWRYFBrU+uV4wAXSFdhgCqf8I/UR7T2Omefdie4A0mdpAZh2igqu9f5g6pH8Sdx9fIgh65
M3d9F2KUCgr1c4MPeh+OqvE2ui5c3vCefkF7pt9V0TTe++hQQUGdp4dqCiOYsOCP49sE4MNP57+S
xj366JF9xXvdwGsTLVj7OXohlvR3ZKvzX0pi/IXhF3i5FWAoD1z9lLV8nP3BPPfLGdwY/Q7iwEok
HkY2VPYESSchJn8VxCXqnfnDI9aALWA2XOFGHZ/qxNEXNv4Z0rX63rOmDipk3gB2RuVN1mgQyUDe
Nz7EsLWwKB9vclOJXn3Fcx4cDTStCMGHZg/kzvKHmz4dpq+mzd5J04JXt+BN0aa8gDZAHb9GBAAe
g3Lob+QoPU4utTFot7mjDQdsicUtiKCYreoSGWx5CHL47W6tMicIEaWL5N5V2kuLVH5s2bqPmfAT
coHtPFJXVS44NBx4+wzFwAerbJFybJXurUPA8nb01Qz6Cm5JBt82dssBpMdShNHOO05tgc7lUtTN
CdCSaRUXKfppre1AJ8Y7RB4AydkOm4Il0fMQvafSnMrr6CUVChbkJNn6SE7qUBqnd6MTojTkRGP9
H46bIYwqAaj/r3NL8d2lHXQELqyEdu/qtkPk+mNUzrdZ+rWZwvCVOdffFbFjXXQfbEWfGy+q5/hn
YwiV/ZzzmB2viJ/sqriRkhxkGt5L22XevWUpN1AXzQ9e1wApbPP2Sz861c4YnOBHGyivAIq8v01N
O+Uu0wE84PtAy/WIDpDydln8G2PGI+wg8V9VVMd8dpr26yJ3v0+srrzHzn1VIXG/ByhQ3edaFZ6g
M513ialW91uDtLLA+tPPRJKnaJ292r0RIoNy83IGOUQ6bsXeHp2dM9T4LP97kQ+nVsYEvJDuv6XE
qEKYuVxkO4EU00G9wfkV3x7cQXHuujFAgAjpUBRflD4EQqI7TyZMjk+pvcy+WkGEgRm6ax1IXySV
UvfGwVRw76gIl8QqVP9rcalDqXu4j5ZE6gjB1I7oouEFWVq3BukndVWtZidzQBVAiq1t5McIWphD
F0+Y96v6rwjggleo9TctmIC/9eX05pRs2uup8V/yOe8PhIr1z3oXw4bpjNmja0CqEkPidj9Z/XBT
EFULg2NEzD6yVRcr9eAEWWbxwVGjhzxVq1PGXvdJhWsXiwHW69SqFQzrRfaZXxfusXm7XxIbBhRr
Ns3vaIp+9ZvU/lla/q2KITOACQdcU1InLKU/F2VrQ9+HkQGHRvd7nLw7P8+Ln0YT/1BMrNTMlgTQ
EzVkWT1qWCZUCxaUntmcDZ/9emjgNGcDIa2jE5bXMAMKKK05Ep53fj83O2mN0zBD8xJOOWmdWjt9
qBXze7KcCY9H/pjW1Yu0xaaLzQmiJdbk0WPZqspDjJIQ+cCao0fJSaJmwbdZV6vLViU51FDDQ4yO
z3rU1qo6mXOOcUTtpM5pQugm3QbcKeSg+63fdh11yO4bs7Bv/Vmn7xyjSgUS6WVMvBIXkY/zREu1
q+d22lUFRwVmPdLO6QxVjDRIMrqwBu2VpU+tKFN12o7RfOVnOZcw2/33NO+6WE4MhkxOvp2tR6Zj
3ztTeVjPK81+GnOJdz1nW1H2yGGZB8P2AIItp1eGGoggCNZ3B0rDekn5gWGm+ifPNN/WOkN+wXbx
yUsYgr7TqZcmbA//+J+23n/Oq/2dBfA2rL9huQuSe/djlx+3/iZpWS/aldljDLErUPGz1brqtVi6
SQffrDHzSFZaJJnk9kvWdDuoG4a/PDxC90o3nFhtIKc2NvdNElX7GgGLIAJqFjT5D6toJjj0iGns
1Ysd+vPZ8bpfhOVOhxRiRTX62esJ0pGmjR6FBz+YN3SXMG3/rjPfO7FmurpQmEaVHh00e1qobL2f
toJEdtztlJqJHKJZEzp818PG2KBu5dbJG/vMG0B4n82m93Y9rx28HtNr7VcEF3eftWDkZMD8YMRO
Hnq1uXNi8JcVUU8YdI4p1q3C1H+ExXCn4PWcCiQRJygYysXhVyg4HRLwvjfgiNmmesk1UrTnuk2U
JzVmy1uiZ/RU+VeTtQjyckvVMPbApNLkfq3TEHHZzcWQXbajAix5h6yGcgndVOVJGsCg/WhnEFdV
2wPlnF+a6qVJzeFpYCHUOjVc6Dlb8mEmZATyspgfEnxWSkRWUMhB9qDqHJgd2nE3AjU1PeINrfSh
10YUwJZkSv3negDHnxVXJxgsov5JCqzFezBm40kv4BqTuhwGhvOMyhoG0//UdTMLCShN9XOFil7h
Wv5jtiTQUXilUz21NnRNaQsvzsga5mlekig1yht3cqadFJlBjKcYNgoAQ81atdU3tvklslrjVqpc
pdLhJRtn5EKb4ih1khi6r+MmgrNRurxrgDHPmJr1wlJt6QX+3anIL3JhqfPDYWd7rXFopxqP9fIj
pTFK1Pxq2RAQLlUWZvUHx1EOQxDGz0V5LAAEP7WaFj3jM/89RpV/GTTjHiLy9G5ErOpJEneG6x9a
K+u01aVTnyPiBjN/oiqxAqTRN9C87m4TK7GeMPZb67FdZB/nwkf9KGybfZ67bNr8FI2h2Srd81pG
Iak61UVq7onzpT0sLf26LJ7jxn2cPVYH/VzhK6o688nzEuXRiq7BUjCi+E8yWvW3Dqvl7WSmy7YQ
vA/qfwRmbP3GBJajdGbqlRM5amGjXRE9IXjXPZTFdFhH1FxGAbHG7Q5W5OaxqLPg2cRI9qzHxUvp
B+NVuknCkkzfIQtU3khR+mqwrB+sishxOUrqQFSkQBKSe/Zw495TA+8pzQ3vCV7u+dYwuu+BX8MS
stTrTtajJBXv/NgF+S/dYMC84LkP76UHK78nNdKMazQz/oopam+UwLOfAIs6TyiIVUctdNEyGGfn
SRq0FnJPtcQ5I0VpgDDFfKhSFowobygwx4YtrmTD2PcR82/SW3db3xDbKWJmjXNO9So+uRMRE9BZ
hs8laIgD8izJ0XBgRts7beWfDM+AORz+lmeonqNns23AhhoJ9oMRe6hrpIgKLVomkrB2mVHLQs1T
n0dWG2WAHJ6CWIi/MPX5EA//yS1F+PW+5C1afmhreMTfLdIqPuLQt5JDrjnDf33bLiihbglhlJwk
gwRKLgmbWgInpRLq2u7s6Xi8xxjCl2J6DdfAqyXOW2XZXX9V9RkzS8sudgE+bAlrZKAOUs4E9dCb
2RdzAR51C5KmXn4C2kQgj2zBH1kVxG6wQWIUgHf3VhK9ascZgaN64d/4b1ZPvZ9RosOB0eTQPkpz
388gRCUbQzsD5X8S4+aAOB+nHSx76x1zJyRIEnhGYtfGhSh3cW2G7OW6WGXOcJ8gdwDCDPiCeVQm
QwFi1/2aOvNvH7aItKjOI/JfB0t7CdB1vC26/qvDbb1GyIGdWs38Hk6mdxyXqNqE0xTelRknO8r/
3e625OQJ4MMKj2bAvVJQSbuqnX6ok8C8aRFqu7WNorzYbBKSKq53itqdB9P+nPKvLWsEoQ+oQ+UJ
MwS0mjW5CyH9rFiHuAbEvIDS8iXi2lkeluQySBuOFbQgfHd77baB2SKobBxdRgkTX5KOd+9uDBBl
7pvtNVAoOtpeUTIfez8Gtyq0fppZqBwN664Y6vG2Ce1hTQwzGm99fblz2fQ90/TqFshvdevlFaTj
ks1dr9eOkhXpVclJkjh+RbSTBxvGEjtfLHIspVEB0GHR8Y8Dq/Sc/BJlEAEsGNHlb0oif3grdpkB
s4yGbqa/YJjmJUZRbkchmFPJtjMGrzxzpsP2ZGScbkXJedqAvBUAXibvAp5AEmMJ+9sSqzPDc2da
12SJvZdxIEm0FAdcHKc5au6kqvQtxB0Cl9WIyBr0omhgKz3Pty+KT6nW1KiPGjkYsAU1tmadTh8u
CSRfgOS5pws/RGUiYyCJFOMIFmItUn7XLCmHK8KQ7W5unB5VFCUer45bHAxkutpinHZBhrRuiD71
QXUrdjG66p+x/fztpeOrVi7EuqxH0I0tEJwDSj/hOj/qWQ9uNLnPiircwVGGo3QuwzubWJj7wO/2
+Nub3TBlD5nGJyL3KuvgwbJ6Vat2z5RR4kLHslhW3QW6gWVrO6vPoO/1m3lAQch20aR1vrR1m59M
nDBEsXc9WixNcIpahChRAlf6DP8IYYIHPrhMGvGjqWv2ftIm5egrLbIwvX6C+x96uvmzYaaXvCyx
3yFJFDXmt2qo0Cyc0hP0S9HRAuhXtN1dGNTqjo8jyOSwKA4NgIywu4P4lXiSGJeuouJ6DWKMKmCp
9pCyRaehWjSiW4MoXEwUOKf3c6kP6Bu7zaGEoqJxsTX24+/G4ca4vYdUCsfPvXcXTEm8jxDY8vNY
hdcUidJIw1zdqxDfGuifT4hmVv3v2AeRrRJJtR9nyz37cN0oZXvT6iE3AR66yLS502YIVrwZTOJi
hjfPXUyXCEGyHmv+dvh0L3OLpsEd49iXPDkbygQQWCHevxuUMyuKeY//8TuL5/DoTuD3S8VO4CYi
TMedWXuaYHNc6NEI3+SPB7k33STu8wgF0g0eT/WOYFrUM1wUGNScB12C0gUz3wUQBruBq6K11Zlw
ToF6CpXfrY+2TD3eLyNIj+32Pg3nXxaN+7zhQ1mxyVYc/6HQu59VBjuSziu614YesaZpwN8YOijm
qLF5wCB6VyQNCrg2ODEQ3IcUc4JhAgqfEzXd2+1CKQLX8m7U2y8+34sDLK87dJnRB81w4bhcy668
CE6Iud8TlTPB6GXdd5VyyoLGf55gXJ8r968yRVUvUIMfU6+cWpeN4KD1h2UB2NtGeCVW7mR54d8K
PKy7YkSbWBvnr16FwQIDpKb8cpBIhNfIiC6GhiXPi9VnGBfcvTGlBz/sXyfNPSGES/hISCiWYqp4
W9khKcnPpNK601yN3WEK0/KkuG+hkuc7K878Y53m2Gf6/GTZSnE3h5xwaLEMRpr2GIxxCzXldOnU
H+z8w703Of2xq1+aBKnWGr0u7PlH2yu/aW0PPQsESa6B6HHbvxGRa0B2FId7VDyzHatBbT/Dv7rz
EEzdtdOY7WInvLFMRd31UHbZsfkGkVhlEiQJzVfK+qhSD3mM+ooLY6iqdTfa/3B1XsutMtsWfiKq
CE26FUhItiTneEM5knPohqc/n/zvff6qfbNqWcaSLUEze8wxv2ElNt9bXhJ//oiTrgfq1Hzn6+tq
FsDXyvQLc24VDuYTEYpPM35Jui7QUuW1DzL10tsY1eSFaG1qmVwkM0zATmz+It+AMHHecmmfG0XT
vvSPwuSwypAnS6f6Z03PtzOpw2M7HON1IkC2XiLieR3SZet0v3ySnI1e/VjU07sxESivj8utyKn8
p/WC620QAolGp9EnWKFrIJMTnmHAhgnnRNA3E0Cw/GPmTdr0LaHAmqUdWkWRlQqjC8aI914PSxfB
n0iBa6vd9ZUd35FtOG5p7eSB6twnR1WhVU8sBBoY2rJ8JeO+DA2fhvfQj9lmGKoX/KIMOY7soVWR
kZeEe9PpCRK+5MTijFbbQSufgfnfgU7zNsPL7ECg67KCuXt58DLzu9GK7yozv4bOIiywh8yvs4dC
4Y5qOS07r6JZkBl42b0SH1G6JK8GKqiqgP3JpXnQ8+7cXYSqerk0Yn+swSV6QfILp1hlh1ls4N71
W6U5l3Hn9mZO803WOKglF6Nul6hDY3BTqPAIOcD7YL2wajpJkBuHvspuXIwYm7ZszlXR/FaWe+g6
52PI2HgpcZt6ZRUKvdxjVEEPikfyWmTMXL0nr0bSzBJQ1WGHA307WTlEHjkXoaORRm9q47LR7FqF
saV9eZCN0njGiJ5ZW0GolDm6TrSo/pGYN9rQlYhQASJ7RclM66da6TtBqvfOSx38w3hWMpvTTGte
fb3Jr+YgSb0LQ+x+tlJo4+Xzso5lCH/mMe3Xr0Y5L2az3M1OYFZOt3MSdVpBcxYO5LmB/EnDcU4N
GGuvGeAMNiYdNTEcijjGpu1EMtNCLyPr/m3J2nc/KR+ddjoqB0+jLp/TsdwPeHAKxTmRj8MOJBto
mvmYAg7E0AYYrS/tsGjZgWt9aPVcn1Dl7XLfDY1ExF1gxsGHBhpAdkVivy+jeiebutq4pfY0eIBs
xsx8G6riS4LTszr1xnzZD7ZdfLFWtM7ZYRLV48IYeVDqzX07AS/P4DDNBY5q3o8HQYhY1NAGwPNn
oR0Na0QDEpjacEim6Y5MIzIEPfRxObo/gxhAU3CHJWObqPdagPwFoLzRhCTyUq/BNpVHc6zvCtA8
G2OV9lb4fqQc//BWDQD6oA0dGmWP8PYLzPIL9oiUHE3S2K8JxWjOzA1j4XPBpptckW2MsoMqPNpf
ejUeC12+TvxSbP1eMkwYkD7LZ7/Xrln5HjCXtZtpcnnrk7NBMn1jm9GYy71q4t2wH2S9G3hbWCTY
+dM7VBt6exn1vwQF7LbnDJVqP5Knpg8Eiyn/WDSwPieroJ9S72TG1Su9+KcsiVAu8KfVqn9xpvFo
+uPt5JUBeQ537Zi82xX7RkbIiG6Q5ZvLTD180mYOaM2Q8iCI/lw5N+gIgI2vKRt6Q1LRqK1n6RiM
p0iwzzj47Jab6kz0aE8dkOloVVwu04szIiqvpac2cHhuylwNm86FCKgLDEdWlTw2TvnTjqrfVGMp
w86fSIxk6LBP9cOs+/euRRG5pJCz62S+tgaq7HaK36eR626dzJ0DzNsd5pOFegc5pQhB3DlaSTe0
i0GJ4p0CufsCgxCjU4KEZqEd9rPFm+zyNhJ5srKgG1U4ma7PwL/nbeZcVmH1MFQwouZC03emBbNh
6LN7AuDHGLY9NzgqyTv/W1fTdDQAkbEbs/dePD5qYgG76U/vYoQ0vmgZvpfpvR/8XTKDFB0yMor9
wg9LJIKeBkeJMT6sdY2LhyKsE3nQJSgCk65XKNbFvlpn70DI5IubAe/hDj7N7bcxUhsvksuzga+T
Z0ehNSTMSRiKOadLl90bLD8h00m4msjvWbPumGTNLyGj6UYYE20l6ykePIJK6k8Dcp239kxJGCSC
xZlHPmd9mpLu2qFYTMb6PPs0DckXAXV1YoDomVr72aNpEdjJJSvCVF+LzQ6g8GZ19nxuNc4SFt50
SRjkbu4QIJUPcFS7l8LsuDpk4PSrfmPPlaIYL4uN8KjBnBLfRpL9zujZ47XdXAhZtoL3puST3cit
YdqKworQjMyF7eBMt5pU7SHTilsroSAnk7Y27TqyUKa6bpUUtOkcMaRtDU4VIgg9OWnyCd8KdmqB
Zy81Oq4AThrtF9HvI2uKQ+xYimTgkW7luWrBmIG4F5sSt+1+tZM+HCBi+jIP8tU+9ZOPN3X6sbUr
opaPGcGsNSI0wEe8d0W7ZZTxNp+F2Ol19wZk4WqqV4jPzQXR/N4JgquVbzCs36RPrXCphPBAeYgE
m05PqDubDMwkFvTaizAt2URDujLIHYZ7nIWpEPsjn0BAznIhs90xd8JaHk3dOXY5V2DKO1wIQiXo
Sv7YbjyH5QhxuNqmhhNljnpf1RXOmacSR+qGXJBuWxm8T0SJn5nEwDaysl93mFUal4sEb79okPku
3rYAesirOVxrxs4h8Gjj29qDaMRuBnB7WaSaDRxURqEWDNTRhS5H+kfBwqZZ16AD3+bU+jQdbdnF
5gwsmRFSiIZsT8sSvB0Voe1z9jcaswMUJsQmpsyvUOOPWQojqbB+LWesN45C7rehJrFuIiHa4AVN
/S7zdBOqnBsWpJxuNJ+zxLXNDwSXHzKU2+u5oGtt0rhfiCoqTOMeYF8VYpVhgNIyQr1o7MsPbDM0
4tA0aex7RSRsuLSGUnvXmD3qgLwNQM0N0FPG19zowFGP11rG2db0YjOU7VNe1owjOVeAMcO1oX6W
o0+qLyLFxinTSJI4DrVzPTtY2FvxvRj+V1uteYiRreU0ne7cWr65g/yCJLpflyVwTOO9UZkNLVmC
6GX4Ila9DZ9E1gF9EL0VD3Ph3k2Dx1hGXp1mb6KB0uk0sv233B5JtK+sx3i8n4QOqhuGKAliJO7o
bhyqtD6VtjgKw+HSTUbynOhj9Lp707LrmJtahmmm3xI48mTOpGL6U71L0uU+je0ZL6B7R0OFAJc8
htm8vnr+vedomETMC4uvGlUwjjkFNgUm+LokzM0mXKDYEnO+mfuJfkMaaW19qssnsHk+zc54zzkZ
9G1qbVVusBObDQ41s3qrmY4VeFdDArAT0Q/vAtng/oTnpHa3stNftbKk1TKZUaxg7qmYMLwSDFrn
TkEyj19ph/Xetg7UF0NdUmBId2NTVbL7kjd6caCStqEOl6RUZX5gNLPDy5CHUPpaEOPNrTvLCDwv
/17c9DWlT7ksUxVoM2zA3DeXg7u8NCIrt7EZlYKGdM0cKjOoydYhB6YR02tRJxeFmp1/nPOp+U4f
cEOgV9IbKK3k1WlRzhDp4hRPSnH3tkn13rWSkmN2RtqEA+3hlJBo3/VhKH+3MRkZRdqexyTdWQSJ
7PxFXbeF+VlqDOymOeT3C2+oG79wJD3REG92Gh6VTccVv/U1l72hz6Uk5XCul50PBXhZkNvxc3Vh
XCTQ2RrGAjsmEUq6WvnA7F8Zo4Vk2XcTl0fd1YCa5y3JQrFN6ykb9imAjQ2mJXfTN+a3tMBOlU+G
49YkbhnvrqHt3VWhn/i4eaz2u2lAncLr/oY380FFLXedmZ5XkMOQfYsiIA0WCsF606dEuN4q7qZc
igwc1h9YYrB+z7/kW55jn4jljDXKIOi8mt1n31DXSw+MBM4cWfJWfzP34qPmwwKJcpcVvhlpl8jl
tF2Opa1Dfc/qaZdl7NN0av+2lc9co9hAMNVflkNn2ydLxM/RBZ8SwLfpgVihp8IwtZAErOiZQdJ4
I7sY99C3r146z3pB2350q4lqE2OqveI4I7qa0YnrsvDZprJExRYFL9cmJlu03q7HXvOmO+Z7Z+Cl
qvBMINjeN7x5m1pad1pZIBkK63Wmb2kkcg5J/7nwVPzkmNriMVmdvVFSoIuEUD5WJyoASHvsYT0T
dms3WRiNIQkjWN36aXLX/rDwxnR+JJOVKp3vSsFOzemZp8klsShCf017ghoWsyEPSj4CIC13eLhu
c3c+0lZg0E8rz6JMxpBN4FFeyK2L9WB8JLX34U7D86BzYhb2M9kXD6ZThyIhp5AIYCjgBMkuV0PP
1cJYFw7x/WDpr9Nof2rujK6M022wyK7LdcSYnPu/u2YWExPzoZvORQcHnAUAG9wF3my8xZfNq6cl
xxVSIUjtY2E6K8Ld8NV2ate52nNJJPHGTS0ZyIbCW7dxM8ScLVQxU934jIoLfWOL8qqJx89aMEKR
TitQSuxP/fTgluLaqpwhMLWJmqrGfq8DqFa5poXiks87+caWUXCi6PPmK63SPeCKqz5Ld3phf6de
j07V0wUkSZUoxSwyl/ZcOASK9l15aGciUye93eIK/yiMAbuoSUK3nW3zgsZzPuJ/i2vAwfaWX+F6
Sm/crMYkLI+1ZsB3cox0w9BjLK37eGSEIo5/11p7NIkSUk6TPmrFO8zE2l7NQEt03FjSPC+wx0Jr
NL7caTyYfvbQSDrrTAB+j/HlzU7L98WYX4qauWrSFqBfNfzNmTwvhTw1Ofa8OPmghPggWDXduM28
s9vlfWovc3k6N3Kt8nEErg3scRO3HbX5RalUEV28NLQWpFk9MwmAN1ET0nffJpGiGOpjVRKn1Nj3
lScFHXTtbU3kUe9ASPv1yWQJF64XjU3jBZUEcleP20xmr1nZi+C3s9sv2yo/47bFa2k2dxW0xtGt
WFycnrQlewSPd73WchuTH4/LiVlto71mzujB1GbM6Uz+MmWxXyRYwpRs0DzXEfWmeuZsxHO+CivU
6anC4EqYBalloAfjqnKSErNitybuNROUH47o3st1vZnhfNFWc05cIS9OAa1Nm0K/bvBgeklk9nng
ygnDsUZaVL6eGV66glq7Rp1tbW3wBtx/DPIoy8AzubrmVZ/3ZDpA0ccGrrwJyDp/VGv598pFvHHR
UzYWFR1ncX2yyudJFCEBqrd9Or6mMy3wyym4LkRMYSzRd4nDicL8xHkt4whF/DV2xzPK7U0MKJ9d
AnNoZWdsSSG6LkX1MKbmW6UcwUYvpaxlnsrzoTyJkRtjnT38WQUSHVEG8bjdsxt7IFT7tR3zL3a/
j0yBjgew+WQqr3HI3Mur3R77Nn6jPMCPkVKixAj1R41GTm8QtjItdrH1KnOPywhZL18sSoYuIR9S
OzZuq53Za76oCm13ndwdedl12NiOZE+v/F21gqJZRVns6/5UNxoNAp5g6xXaF/vezcIshMhib69W
jbnJCmQlIVmJ8pKrOZNsGiEn0NvXgja3iS1e7GgZKuNKK+lgdUwi0Ilw2ah5qc54hhEti98dGI/L
Nv1CBpMyrOpeWwag8W4xRH9f/vMYGPqc63Io49BlhAMQf2tyrxoJG3erhiyDS/qTevVEBoybAAvH
VUvQ+cuhcRlJZ8jp3UFHNgT+U9eatD1/z241KFQnEaP0AbFna/O8lv0QzVToveQeNvcIkNn4QL7w
xzSWl8ku7j6rJg/CmP3IjX9dMjuDpTQ+8JFxrxmwu+W6SMg5Lt+0CaBqY1HaO9L4iWuPi4YKu4rj
TysXU4BE5IVgA4RvAXHWa/4mh2XJ664yeSnZUu06dfHwxe5X6ptf84B9e2ERjqf4AIkZQDqK1eib
L34B9NvetYt26i4vl106MJaDfUpCvve9Z/h5YA9rkiXWOpiX/Ljqzn3V3rS5mDd5KR/qhO5z6XmH
vhVImu5NYTJN7nrfvbKB+Cfd7WKXd/mldeBrFbKh6q+Fnshg6C2uCJ8UeKbKrsjHqMMu6RQ9/DGk
uJZc1tahngWBOja7t72VpALYBM4O3YFIYLgtTNTCciE0Jv02t9ubPp9fVXUJWlT5HMVW9SuzdTiN
kDYS5G3dZqdsJT432MWiP2BZWz/VX7PFPfnJrzlY9GR78tA8Npxt5tUsj/lDJZ9jK4Mu5LFHSxMr
2TBivVEjLAfVqMDzc/bOri039FSjPNONl8JntYYdy+4WiUVV5EMZ2bWYUF+cWZzZYz86evUyVF65
1XqRYbRIXmGMMMLumRHTTHqA0YNl8GI6dIkdQjlEpJqCi+y5nU2G1U0+Y/PSbV01giHtoogIMuWn
zGuLXthO95yPlUn+SiJVxjPNFRAqjLjTcZejYg+nkbvk1aUXFI5jMNE0PxolQEDdAvkyNy22KgQr
u/0u8g72Sy335YLObJS2fzDFYazGabMkNKaGFfHJdYuPCZGPu02jbWpMD0PZpIckny8FtPlmM+Ky
Qa1MwJ2o/lavKhorpv3ZXFpP8XuHwhIYhUbtOh4HNEtssv1VwmjgRDFyFzuclXWD2DnpzJ3M55n5
ugCPSrv1axtK+kLbw7kk1kwdil+2TpJ+GScMZIQi6lMoFZR3G9UX011HZno4EG90AfJfo8ufErsL
ygndRkHUMCSyJrVUe8jnDuIHd4S0E3HQTZl+GqW+q6gpN4vL5HS2klgu9Bu/FVYk9KnbQYg8rF3u
bpyi3qYmgS1rws0hScRwLdHbCw+De16oZ6fGZKqPT3TN+PzrFesPimycDflV2SCrs2+FU5s7RK/M
O1gMUCS6OjuOLv3Trke0by2lMRQLD7L0q+06WtyM5fAKomdb25f6s2E0bp0PdsFKWmbNc+2s1t41
G9zMolmuxHDpCfXYaYjfwMPnFj11bUmeOLMbW5FyWmhSMIA9IARyobHNcuznquyrwDXqOAC5UuPl
ZOq1zQMi22oAUJdL8qZUvESxcAlbZW8HQohLnkJ3tEX+Mjq8t7ExOvs8KzAwcdkz5vPcO/zFnc1L
Mk+EEpM4LGu0ZBxvfrF9G2NxUR1BfarrpLnTkVA4o+pNzKeyTYsB3PfQs93jtY122RE0MtN1pspy
6fVsHa9tgjyZ94KNO/HCFRGrk6gjmsUWjJidP5+alPAWZmU/dEcQ927G2zlfXizJ1OXszk9DzKwn
NqA+qgmiYYkeb1S2cpD2K0gJQtZJPlvLmULXm64SeqgIh74JGCVZkM2d9ht+M2/Rkt/O+qQRPu0x
ATN7xG7UDCZ0LX5aE4XOJGxkImGz5ky2Y3BrXEhM/bcnsYwsN6o2D4BKmpWywuacE63xrRL7Qzd/
Z7V+g54h3AJQuN3droOjQ8aJ0aHjD+Bb/LQwnZ1eMkFByxB6zcCQCbqHJuezpMfskOKTp/N2SLU3
vxfedjJ6AteyojnR+XO35eqRjifo6dD2CnSDSod9DsO9VKzsayPAPiKAiVGE3LYPuRUvV06s09tg
6yNqLDlu0qidBgseH/LDqJX6rvduYVxQGOrL86yM/TroqMKqfxpnOiKOHAMzqYdASd+gUCxXfvvk
lA7jW+nQIrN+zTm79djtswnmrjjPCqsR24FJ0YBOfY2afd8zN36TkEeiNYRZE+4UykH77pv5zUrI
9SrjUzHhrRTTt/QQ9NscCR535eOIKEDemw/3t3YQP6ynOWZ7mENv2DKg86FdptdSd7lWLtEFVZ7f
aaKFnm8vnHJr22warCihMbPncy9M/KGtf3RLfo6zTsXiyL3B2hNdoNuyKT/xbpBeCf2Ufi87Y9Pt
7/mLcs6qNEd+scsoBYGL2TAstHxf6QQ697F12w1+ftUMnNtWFya8yZul9bEH0gQ3Ot/epqOU59bb
WrhnQ08J0jamj2VpbrjD5lTB1ka0jM/1TY0PpN0t+WVgd2TfQWgbBvm1/c4ZsmKrkD+Yuh8HaYf0
mjZ2xv8QTsqkmW5qh8lc7QutXb5ryZ7uqw7aSZzngTbbquov172wWQRbo37AWDfzqRj6GiX+Otxk
l39s1LcKJ+3V30NO2RFlhPLQFg5/7XCJoInVvsL+iCfXZC0lWN3TfCj+/byEbcc6HLfGYz5lOeeB
/jKAlwgN03SDxNp7jmOHYvVfkiwVTLmhaTdDJbd9zEamksxB5JteNd2hU8Pj7LZrZOZWtp378qyw
jNE7pjtn9WUXcfEQbOxNBRxhRa+WThwlHGssU/pgKlCHt1Y/TOe59e7Lmje0XstN1Rr9efTHlgzv
ncdN32thsoy0N6CO3fTxgsiPzDim6lNOBhRxl7Z8PhnPloOzsB3e2w6SCxNdlELV1u/dm4qOWNiu
YggoWrcxo4MzLVaYOZegDfmT90sYO/NIfOFV0U9qB/gb52J89tfklDjsVdiW7QqzTQOpFegxhrwy
yB+gyFE/LLnAo1zv1rD6u24qkGGc5Llc6H8K7ksJBOleW34V+cF5bBnnzLbmcKyrZKeVJCN0hvfr
2ng0q/FZjXO8EWCQA3fRA3dYWJ+t9Vsob99bxGTnv67DCbpW5VenmK3V3ZHaTyPEqF6Sa2m1T32B
mWLk5DKHR+Y4rv0eh08Sp9s466F4TObG9cXXZeKEQhw6yeCbVhCb7tHEeV3Sf9nOiXPwsfxcMaj4
ZFxixpNWo9ve8Aa44nsoGbZkjqhBfN2p2ANqk5ePvkOf2nTJKIIFcuU0y81s0T2wRfyW3uJAYVUJ
YrluJxPr/tyflqkoI2wZh2WOb4gLYfQFLaIwFFYdl+dMluWlqu2fflUnIaYbqlSwxel1EXMEZ6eG
IWjYFWLi7L5UZ/RRbpw8FZSzQ4VyYu07ezwYihz0Sj1oy2qcJrxAJj7gXZPtq54Sd/StH7Owpk3t
DC9aM67oXAU3A943k8nMDtNT76XXI700NLcPU4zj0SAsNk+9ZaeNox8OaxP4IuVsye5KyAxBwlrf
9BFYpQOeSW7lhW4y39++lw5xYrGySJzWfhJ7+ihE8Tn26crZb0ay43MRGeGF5K3vnHV4TyxEyDy/
jNPndNAsMp7MxksCAaIMhYGOrc3bPPfzDuMTK+xVPuZPfP737mff9n6YoBcg0yL6D76+0STbKjv5
UYO6H0z3py3HF28ZHuhCxIGZa3DyXYKzfIhSXcx2QBgX9w59VI3UYEdgySbywNtM1dqx5dfpOrux
dQ0o7dOIpRd0NT6xSzerHhnPZ6dWhsTuHGblAH+4WqwlcrmC6qSJKhbu2NFerSn7BW5Wozx3Kmp0
bG2Mv6f9T+0OL+RMoUbXzU0ndkbMnZM1Hbqyv6/EDP24/jQLD2+62k5ehqVOFy25DMydtpf4GW3B
YBcb3675Q0PT26arf1JY0sLaAI2A9TrrdDy9fnql7NXY5Fl6ahuN1EqrOjpMqxV1V0XjYutbbHM2
1YUMptqJDKkSaGNtRwRLd2/yxBDWuPwLcdWzKU2Y6CTdMWXw2u9GVvhoafOftOku0KnxYNUafzep
nMJBxaG8ZRN2yUBb5LOxpv41ykagBrLHPTsztsqtH9O2v7UmgiDAVPNrZKGs8Lp6qOXMe9snp2Ar
1NEuD7JFJ7jKKo4w9e6wfwP9Uy0dK0UTQxHuhHMq6kat3cr2Zlx147qu5p2stSTsCoqydtg3tUHd
iiac1Rmfnqq3XrqesooFKE67equ341XiEdye6MQu4DgyfG3Y+qXGuPL8Wqp+288DJcCY3GoGRb+s
m++Ehl6XE0bpJ1oWaov54YzdjdDHfeWXy3Y0qHfLsXDQgyyGhUqILLG8HRPrsxXXicWqSU6gSzvs
18fj0AibMffZ/yEj5QPxS3TeMx2USBEDx0zLtcWmNE0oI1Ri3jCwcpNK/SaTE24P49AmZbUzkAec
yrlVpn+x8lCOth1Bigte17Y3XwaVPeKwpByFQ2WPM4MatXOuV+shtvJ7wZqy89wpKvo18lvjKuZO
zrBoMDU0yIim3OY5aiSJnXnWb8xOWSE2Sr7yEoqdFl/MUKGaM8udNWm0zMbOHUeqEsRGn8yCTauV
R6H67zifv4uBXkW+bozuvuymiYuGkb+4eTVT5ztT9s80N/D6zdDSyzYCfk+/bAGs0LFrd9JPJFka
9m3dI55pN1azPqa2+5y7aq+b1qFLKVW10TyC32HcQ+DRmbgh2oM3bY6/htC2nd5ywwANMftiZ3fc
YXX52ddgA4tPYQly2IoDou6d46LElWPzssZ+2C+riNLRePLJYe06/y2dLo74LD1qEiMFRjtSICp1
tCtyTxsTgbvynnQoblPc3AA8mnFezQ/djBYzJgzDNq5zYnCMQLu4va8YZNj463KsJz/MVpsUJQ6h
Y3K04KTQZvV2ttffW3b10Q9klWm6C2sfQ5o+P/oCednyGSuwvQc5GhRsdsiSSwcaRgI2XPFUENDJ
uAl4MdvqP2p9CjVcqh2poSozbxzDJTMUbmCO5j618f5yy6Mv8LLWhb0Rac1sOqM+cWffddZwtnvl
BfQa2XYTWrfROuu2nJxhW+PpkR7ORzVemxPd4IR2Sq99QXIg6hFtdSN7CJL4Uk2Xj1bSLy9Lg32p
e0CCZ23MjJb72hpNxvRc6UhgUJEuE+mRxmD34DsUJRSKkmmVSxsQnlQGdkJPFsQBqt94eO88Yzf1
4ji5LjyUlmTIgjUboIXbIGhO40m2YjwZTTadECBW2npS22MfkZtBa9WhGkR7nwutuGdbffn/3wPN
wPwjnCJum04MCzJOEyPobX2I/vNtDtTUvCXWsLv5ewg7AH0IW7z9+yS5THLWcU9t7XVo79Fhunvs
Yg+tDrzj7yGLeNdz5+v7fw64HFUSYLrjt03Df58IIZ0pfWlqh7/jMFurO9URX3951r9/mC3ZpwxU
0rbmN/t7bHCGMcBhZ4Nx+e9jZeYFBlCfm78jYHctuF1yBG27kDdCzf/5h73dnSdqefU/jwtqA1A6
kobWf483OgeKhTjSJzXP/z5cEq12TnAY/T3p3+NlsxA9ldq37EV2rdnFtzmZno9djHGqaeV49fel
4zfFJQNu3WYqnx79PimvzQ4tsU7kxJ1j9O7IQAhKxm/GoHbVSeosvn8/uvT+ECSY9Q5/X+aln0cM
NojwnydOYnkkqxDR7PKyfQl1rjD+OfTvpTy/faHrIk5/ryQzIhvX2EsQJDhcTl21ZzutBX9fZkye
nqRvPlWdxu+h6zdWZwwPf89j8JNIGX13/Hsiu8bU19V+vPv77pjbwYKnl6masrn7+8cuu35X9Fxa
oLLSNJicBtaFrIbg79s4mps7XjDb92Qws4pfjqmyNcV1RVPr3+cphkWxH6gjRApzN45WdoPEnu4a
qcpbWvAX50Db3oGoc8Mmyeb7AqRmOEBVeFj6zglipm8eqb36IJFO+TyivnHd2fIlXeHZuaXtvtbK
rjelNjXvom9/CJVlXLKvX7w5r75UWzM2mFvf9YqRvfSa31FRUVT0VOhwNMGstywcq34bKyqaTX9E
rcKSW0GhEU6O/YBoYsqdmaPXJkrphfzQiLi2xrX7Lnv3zsXh/5nJ/M2r0/5DZ09A9Tb4bya9202R
l8suaxOiUXyjuyNMHq5m6bIEXQKX/x5LipaRylWj+Jm77u7vG0ZiuCwScbv9+/LvG32GOJQnpUa5
w1P9c1ybqK2DxSz8+3K8PEHjmt52Vh5Evf9/DbKeG+zT9NFs2TVpsPauvtMsAwrx5Zi/5/fpCUaq
s+d/ftW/b9RDPEX1QE/r75C/51eajs9/Tun3Nx1+NibS9+tcEBdJC/SGtKBqP3V2TiRom564zLTt
qKn8AYhBFvSGPb5XpXY27VYm9IjvVi9Of7vK/sDg7b9Ix/SIQB4Zm5Vuiarid9da3VjXrim9HZvX
meu/MumLW/OrjOdXuwHlktpbpgf4gNZivavd1nlTjtkESSLXe9/Imp3vVOB2qmG+wt3vRaQ2xzfE
mg6h1RX6M47CHGBSetvpxX29mubZaitAC5YjaU3QC5yKtDtz4tAoSpriXLB1iixYC6eiEGU0dVBS
ypoGV1XI5VTY1hhZNa6CWtD8n4RRnYxpMSPINsnJ8E0n4kJxj0XBIEDDgstVdlVjOolaRvv3lp2n
d1QjlHSG63wl5RVcCed7ZB++GcZkuf87NLNXDVXmv4eqefifQy3GnO91Mr6jebRZfafiAfdUfiT7
LJIxbFNoy8gZf48heEZz18p0K4kLDdtep+sXy7vKHEhWzuN1a2arvPv7h3hZN7DASez+vjQuxxkz
k7iJ1dpRy9JGcHeOlg3VJzmYWaf++bk0R1T2zLi/ogn+vZLmB6gKpR+v/+3Y+mBvmFNiN+jtG1JU
8FhKhoGZS7izoAqHmHbU9u+x/6PsvJYbR7Z0/So79vVBHHgzcWYu6I1oRLlS3SBKVWp47/H050Oy
uqhS9/TE3CCwMhMgRZGJzLV+02W2e8/qHow+ipvUhBgn2qxOW3QD8kwi6nw3OSJRthGRuBH8NGcT
4p4HnJl7iIOhGy7GzfyGbm3gOUtKuaa6bX6No/6xUJG2O4mm3LFTJN3KTVZiod7Hcb2Q1Q50BQmU
eiWFOv877CD9JWxE+JjSGJHLUquTxWMBIMDUSG4yml/jqigR4COPex0pQoTzSTVNh9stREdmePXJ
pKSO5rSNDExXnRR3kDcicZ9KMW+CL+Z/0+gZpryRFFL84kIxUBxEBzxUysHTxeOYAx+PHHPrTRvQ
wi+1Y0v+5+QlBbAWVAO/kjWsKPIY2VnNEaowRvg4WUPBUbPS91TNnPvAg3jjFOTTRXtiOQ/IfcgP
zrTcLQpoMZLfMD7N9lmOKpQx4DbtDmmxFO2Nz46oa/IXqjgW4kQ99qohpcvEwHJW8TtpX1l8m2bi
tB5wLk37FilzQ9qLpjKM6BXx9VS03vpbB+JanEh/fGoX4ac2Q7WVbVJEy84mh4rv1bD31eHnQZar
+6Dhbx118OKJbxlflBDygZxH+VeKdj8MPTe/SVb6XCtKvdVNTV/bSugvnURD9QMN+Gc9UyifwfBI
VZv51FPQZSrj4AXHS0yNmTBBZUjLShv2Nipb7hBqC1DhzH9pfxyKInkfckQ9m0r94hmVDII0s9mx
d9Kue9moSousqEzpfiZ3mrdxk5StdQ21y1aTb7mjvOJPLl0QzM72qYrMYGCNABL6ZlUkefzSyhTR
BilWVhIUrq+mO+cGybJ5aUsv3ylFGa9kCGLbrPGSZ3sYtiQj029Kp2Wwnlx3n/hteHF17w/xcqNq
8x8s+uxkZUl7dD2qDP10wfQ+QFBS0wrBBqamp6+Rk3wLkSQ9iIOW9s2h0BvgtYaNxIHELr0AIHnQ
1EDvZ2IMXM7pFJg2HDh9/zP8dQsxPMnzlySJs83t1rEGLFiX2nrZFFAD+n7cotviHEWURhDQrBbZ
exGGJSgW4Knbzq6OFgXBeluRAQEdJgfzrJDKl6GlrhqmevFqjdStgz6uvmVx8gLMo/uORfOhYT36
XrUmlKzUw8E+G2eZDU1gJrGRn9LRjge/JelByNiePtHtE3jiNTzlSVwuswoU5lQlnwVYS69FeOuI
YinBBxmcZUu6+xQ8Sy024hqC1He26RfOqsqB+Ha9WW19rdmJSBzEEGMaJ8JiYhfpnUe+rLbug16W
tqkNryuBpc4uvUVEQYV8tQimbjGmlFx5HsfkREvDYAyP1e9s6aXd9RJVieel6hmn62D+T0cFZwmj
NKx7CEPc5NdrXK/v3KTkm8VrVEAK9n1ed6t5DQ774kVJenGnLUcgl2B1frXZVVMvIlJgQHeQhIO5
op5L2bbvCjUs7+CyvLAnNh5laFXojZnnvLKQlA3Bk1t8Ee9Ep4Gq/QIcSL6Rc3CCdavl69QC7xrX
mvcUuJm1zFvEEdSwh0cFvRPznBaqW5+Yj2MMysbJPOl9RX3NfU9blqRaWRuPCfdaApCN7npD8xd5
GEMgAinwQDZz2XOvs2ZoxsNYuiROLZUdJiQ79uaIumt6Hc5Er6VR6Rxqy72jPI/AaBDEx7wyy6MF
Yo0Sehm8FVayK9PQeC613IJT4SEHMibBSy6RQJgGWL9fSS21Iqlu+2/gRa5XmsxY83yo1DO1JTLu
VhE/djEMJQQ8g/vQddGNUuqMEklsrbvBVPchzwjgMElDRTvM7pjf6vWQyNZR5/NZWlGk3Wcx9neB
LFmP/SRZhB7vrCh0e1017jjMksmDobEG5UCpMyZxierW1JSC4D/k0+E6ri71DG8L6ecVoqceBhyS
O93FghByOzXuJYjE5mJqjf+Qm2hWBAi9LUUoDgzQLbO5sLKfWEAID90GiDYGKDrpQDIg3dZ1Gh1n
2tbbm2lcHjq/S5ZREtfPahB+F/9qRfsjMDr/R8h3lWT6gNHFdI2NVNFen66JLXIKZahXz6M2lQ86
911Pr9ekTqzMVDv5eU1hgkuJ4nQPpcrZK/Xg7Cl5Ut/qVAoSRZh6q4hnQ4kbNl2p6Pp8yiJYW0hN
sIr7ImkwKdDh8eGqO6v461F5xkd98BBhmBmyzTGdGm6HOg4wAAb1+jhCpF02PY7rVdBrd1mqRsvA
CKUXSPKnjm/hDyNoz3rVaS/wFlLK4tVfhrpJcxJLV93vz7kT/Bz66a76KOOxnhURacRvaplqT7Jb
5o9e+yEI2m9Ka6rXHsX50PP5mtzJu3VVuoBQxqLFWbySe56xMP4piMr6UpxGCoIAwXTInRCFSfsk
o9u1L6NpvyZOUzRoJTxVf28VMcrw5W7USFk7g7RLDW8PZURfx5SKd1TlpZ1oh/hO8lQ0Kklvo4s8
jabo56QzMaoxlcbYiAGVaBWn4lDYBrUyqwlnOcoZP8eLnkHxvjZO6e8H5vmzx09jE/ck5pSkSM9u
qqRnccYq9LmmmLq7tfeup2xsjcK9uPT3saBNf46t0e6doXHQIDtsewdxMBD65HuU6EurSNAuqRu4
3+L0NqYaKHd8HiO6TdlArKXFWCYAZug9Soi/79O0lslPT6eqBOJLnIlD5fHsAp7kz25trWoPxeEW
R+YYrcIEHTNxMRRHlJo+3Yd0JUWaqjKZrmxqZB/uwcLJmqdDL4OvyeFqIdfXOsEZIYP07Ml+ei7i
wYIj7moLZ1CTjx2bukXA79aaa5q1oNKqLcSF4oC0cnquNuU0UjRUHfgwkyXHGp5GgtPMy0i58YAZ
QjETIVSmbF1pKC2JUNWhjEpwNe9EGJjBggek+pg7qnqOEv1RNHcB2q21jodcOKTDS6VQ6mULYW1F
r2TIJ5w0x3uMsvWHKh2vt3Zivdl3YZOjp8RFVDyGJbpC7Eent6XEqAlmhqQdO3yVXlQXZ5K/vlt9
ercsw/wVlaT+5fZuxS0j3m1SIdBcwNJfCyX0hMfFqs48cNGTWPpVHX3SU7+FReXDRHOA0Ihe0TH2
MTO7iGM5fY2VON2IaEiKPVMlFJ9YWToha11ogUFwRtutX1Tks5d9ZQ1Amfxk7iJUcMxYCmGd5BqU
H0rks8To64WW5oOdLuzJ1yM4G1IVnMGbeWwtuvsI/4s7BOT3jdTbL7LKyw9OD+vIcc5FGz1VU3Pq
wLMpI8rpdRPZL32thXMS8cGd6K3NEE+MIXr2FNDTtY7FTt9J9ksJaWyVlmG/Elepakc6sgnDoyPF
zvMY3omXtKVWvkPplQrg9FJuGFLILVNpLcIhGl5HfGfRsKryx8pzl+IlnZramDLifN20sfqswxqL
AvtQxxoVD1mGXIyR1QGnbOvQFQa1l1AxXXCh+sMwxDpyQ7+6ewkMw+2ScRwHJlEk9g0erZoB68Rv
Hzy/aR8wWiJ1GAMOdT1CJG8wkOmGb7cRSuM+daEWH8R4XE+qtdZCtBRhOd1wquJO9xLXdGVizNEU
cdaOZqzrZihPfQrfngUAUPtS4tcqI5LZaKb3w79v/Db7gYdTAk7Qm7wGdNi2Y21D9O/CJ8Os3hxN
Sn9Ergr8xSy+aKpRLGuUCe/IRpqHfFQKPJAc62soFQsxtLCp86mdbF/GGG+4QQ54khhldxlzp52J
1zMhKcatWXxzc6CKUtGzGJMiY19BqlxmgWm/ABw4iKF1qL62tgwHUTUV3hQZHfE3ZG5XzC32UX/+
DRF7qOvfkCWsqcTfUMIaegrS4g34brtyi0hfxXI0bgAHJAsVYY8nEbZllC5UX1af9Lr62Ts6nvYh
lCO12FA0SlawnamTaFL4LOOTvpAHuTwChu+2hRJVG2ST0RGVgnhhoZv3ZRjaFyDQ+h92ta9iaXyv
C6YJRMhDCOVcPTpueazIZ2YNggudln7rksJfo5eVIH8Xd/kdmTkso6azT2GDyDM2w3o9Zx/A6KLo
BtgR2EC7dWIeY0Vbur0U3FE2sucxedelaC9sFSwQROf0TjOyZVZ3WEZ4DVdoToDxi9Pb1xt0W83S
cdVSJns9y5LvdB0s6BQVoQeKJyuHa2db+sqyLFsUCaYOMUT0Oq2a7SkgoKIfUqBCCWwVl55x0Mlv
HszpIEI/7sz9iLmkiES7GKEk1I8o+lgoU6ch1Pfp2i7D48g3kpWP681cCLDDdH3KEfp/CDwAk5UC
zkIIoVtj9WQ6dvRAOd2/tuexNW8UtfqK2gZs8/YHauM8w4C/3Hu57m48pIPWth+nD1FHkaOW5PaH
1slzBKCbbzKqTQtkHJUj0qk4oDVxsOoLqXouZeXJK6MOSR2MsobUeTFCPFRCxYrumrzo8ADRBlT7
B+/MHgMydurdQyvv7jS1Nu+N6aCr4BaN7H4IA3NSFGsOQDD38P/AWpZ6VG7VkWXFbXxTVcFKrtmy
iTZxWeuDwh+CJlmLUHTIQfmObL2xuw2zQFJZVZacIG+a93HhVie7lea3ASjLsDQLh++321SaVazr
EVKfuEh0NE3QL6LYd6FccCPRptRpj9l1kGxF2GauuUqDHDSEjDeO4xkvNlu6fecAAhBhNQz+EqUa
eSNCK8qeaspdZ8hU7gMM9VVVN8ZLPngQ2JyL0of6gdIFEvye/AcwLHkdljlbGtEmDkGQVndwrqAt
M1YeM23ljmW+rdv0FSww1HPHVReKbIeXbkiNs66+NeQWIM5gV7FFxgzK69SZlVl0kfVAXshUh5ai
7drh5q/aoCp7ESGlaJyd9E0MFy2BochbFq0f7xPGmQwqopaWpdW2EEnr6tWDQ3W9B5sL4NrF+Ar5
xZ6XDpXpkNK/Mk1AAXqvD7fIda+RmKt6VC5ufe1v0a/rxCT3a6S4jppT96B21KqnCfDXyOvrTX2T
4M7fXOf0HuhHr9t63RAdYDZGByNyL00ytBvkWKLDrV2cXduKnoJZB7KB4bfmtGSmn4m4GtvvsQcw
H3+Gg5sY2UGciUNVDGiqqHGDgdifHa4iB/2HWLeCTSZ7yS7s8KG83uZ2h7aShqUSTtp90/3FQdyL
RUE7+/e//u9//b/v/X9479k5iwcvS/8FW/GcoadV/ee/TeXf/8qvzdsf//lvC3SjYzq6rWqyDInU
UEz6v3+7BKnHaOX/pHLtu2GfO9/lUDXMr73bw1eYtl7toixq+ckA1/00QEDjXGzWyIs5/Uk1I5ji
QC9e3WnJ7E/L6GRaUEMze3RI/e0isdZO1bblAQO8VgwRBzsp7HlagvctZlLQOSxUMAmIV14Y6cdy
NLTrIRmVo87UuqM2zGeNWpJ+BJWfryXFa2a3caKDmhsGmlmAZHIekBQ10k2R2t3BSJP+IM60X2fT
CJRTUpZx4E59tiYHV1W2ddBk93kAlNbVhw+Rk8pbw3eG1T9/8obz+ZO3dM00ddsxNNtSNdv+/ZMP
jAEcnxdYP0psXA+mmmTHrpHjI+4W0zns7Yr6xtRSLI0BZzJgGz3SIdPhZ3NYOsgGFpV7kChuLhJd
NhC86at7J7BKJBRo613TAE4qtz6svj/jvCm/F3HZ4D7jPxfA9U8B1fBnWX2Oo7p50iBNXSKw3KLV
burwoLhQDEUYKxRVek1CPH+6xoB7sPTiqoS83xjPYC3i+Wil8V70pln04f59/uH+kiZvu6aEaOkq
uJ66bo1YR9UeyD7/8wftaH/5oE1F5ntu6bYC5UvXf/+gGzu1WbB66TsZkQ69GD4/8Ql7icOHaiBl
AbEPtTzxGd+6uwxZ1CpNd9dxftXAFEZHdOfrY3lHWgc+bMQXLjGHBtPMqbG1J/ywOHVdfTq11J+j
csN8bwvWXYWXO1s0q7Rla9fjt7qeDRX58BGDmJWcqM22SXT70XCVs+hP2OWQMVdzmJyueSyRN55X
rT1+c6vosSfH/Mgc8OmGMfCDi+xoAA3nfYxu6Wj059ay/Lumyw8iQiRwOP9sb8/4PKPA1+apO2s1
lB+BuWgLV78N4dJaT6+XqpJeLkbWJ5ssBOXhIx2ChH3QX2S3eBx6RcHgrSWXZNfT3+JJXyxrOTSG
/Cqj/r8BLGReQ3MIjikc1gfNxiQoyIwEw1Su/ru7TpeXGloI//zVUAz1t+8GCjumYjMBmrKiGSY0
jU/Tn5VIKSJayGvk/L/myVCZe7kNUiAugcLxem66hrEHfS3PgYeBUhdd1wGi63ooDQx3O6jiZeVj
Opik8VJMmJSOi7Vd+4Amp7nUxdp2nUkYgYtp1mwhdIveENfge8fpV7JVZkcfGsdRnDVV81RaTbC9
tecIRF9HdH92ivHogP28SIQOW5BwrC6ZmrKAiwK83uBAtcn4hex8svUBxi80rxy+ON3IU0ju/WPk
dNdh0mi1h6RHQdlNHfmuq0J55RrIK9hTKNrEAcgvgj52olzbRHgbLDpE23XwNO4W3u5sT3f+dFO1
b+/YXdsnp6+PVqWaqIVReZai7kUv2dDpkB3uMEJyULydVmRSmHyptPIYoJfzrWlYFm1Tr/YuLjMp
YL0JF2mAUe5UeadOf7RWGcmmGkp1KUIxTHUgEudKSw7ORZOHb3VybkM7OQ+YtZzhyjy1eS/vnCaz
7Jlm5v1GS3iKiSHiUE+DfTN7arpM3t3ab2PFPUmhcgPJyK73CxEDRjnJL+fmGEcXLRqURV/h85E7
RngRBzUJvo6JPuxF5CItfnajLyIQ1/gWKtTgKarZre3Tffo0kpf//AMyVOMvPyBNhdXoKAqPMNMw
P02uEdj3xPWz/Cvk34SHfuofhHcPyXkKU7njLIzKSPEH/GX386lbhHVuvFZAw/aor5JecE7IjrQX
EUQ8HhcqYpZrEUp9Q9nA7S/MF24+B/j9XmSWd9eWtrEZFBCjLlLXHWaCIG01pJUXXTmYmyJsXgJW
AOzUURapmb5AigG3AIquvdgpWRPRZiqZcwoHSbljMluLaBz0ZhZTtkCapc2ry4CBjw702dHvwe8u
xZti2k6h8Jv+kgRN++BmjX/fhSBtMq97ECNKxK3BLMbZVoSFZdq7ruCrI0L4dRNfNOgQAxnTO4wN
F7VmD0czH4bjWNQ5plK+jCR2A7zftwFKL0RXJclfndzWN4OD8byHC9kmG3Cg8PpeufhWhfCDHCsU
0AY4/tNZOLWhFKIeSGAow96KFGeHhLqyU2P/LOAHAoggkAei3QpD1PLAK4woSMR+6OxtM7LOozQx
lPgVVeT5Vi25ibWCM9aetYK59VPULWK0+EV9pVbTaOs7mGLy/PUfxAHZ3vsosqqDiG4jIF/4D+Kq
X/cQIwIPQS+NXzw6gH/Oi2Kyg17qs+/88alZhFaL8rbXXvtuU6aYRkWf2/y4zanirNAPbWWX5nH6
fYM5je40Cwi7Q+PGDI3uICtZsvLsuL9vLT/gQzXC58YHE4jXUPatSOozKVf3D7N+a9PBJKkNpDQz
R/VHVStfU9NJXz0Q6fPU9LVdrobhQp3Sb4MaWodwStEF0K62qRLd20iwjPgx0yY6UvvB9NElbGWJ
FPZkKjtPW9Vb35bffRqvMpiCfAvubQjI33+dxF54bQn/PJm6asU6ST7mwqYc2weJ9Q3id2UHzNSA
3C4aEUfhTRS1m6/AZAT3QWgYu1wGO+c3NXqmFTogC1w8HQqwRnVh9invw+EUS/a6YHFxd5v/SDyb
q2BkTrhOfS2jfRtjKyX0tl0QwWwZgVG4evOG7jySfYoXXQzdqXaWDJ6/KNPi65SHECOyRgkWdVki
aIai09F0dSaCwlK3ko2Jr8qKe58nKbTU6SDC26Es5HWnxf721tSYUbfWhjIYnxUoUmvD8pa6LvtH
an7o6FuadralEIEfhNnXraXD1MnssF35hSnPRbc+DQx6P7yTZe8oBUW4tgPIeVqr4T8Xl0ilJ2mK
kAQpTWiLfHkAYM0rw7VeCsv4joxu+p5H0LQccIKwcYeNVJT9WyQFeBE1lYsLsI5wbZuVDxladtQF
yIJAoX/AgiJYyk0E5Wzq1ILaIpPnrESnaMIyCJV4M8+3IpTkuNsb3iRr0kV1Ph+7+Cme8rRjkaeL
3Ki0aoVBXrIMMGrZ+zEK5LJuoiYgTkWjOOAkhLr4dADVbWQzRMd+DheNImS6Nde23lMhc33Q171e
Bjs/CL9Q7nFOLhTnUzudkV6k9Bblw1J0dFHWb9wSCwklGREZdwOmFbsfvqjqqkBE6iVvVXfv9UhV
ArkD5a6H4/OYyjJfXDW8iIMnPTUusF6pDaJLjd7mXhnKr7d+rYRA2uW9uhBtqlx9s7M+ZKFgdbig
xQNSap2Xf6sNuOkOyEKw/BS4ySR2c74pyfe/GZF7MgKxuf5F04fs4jnoLE3pWRGFhvchmvpYaWjX
vgwBj1s09Q1QV3DkTFykQprwDPWAEsP0eyviKl33FpLv4vfG3rC+pFW7d/VqxY80OQ61Ij0bNppY
qAPApK3ai6yk2zjOpGf8Efu7QqMC3U2jwrzDKafwIZlOvXEINtKvcmVGDdSZiVurWRyflbq5vpp4
ybZrs3XpghwWYQiHZI11fThD5w5toFElt2JB4E8HxK1a5MGWCsCZizggSnXs88xAD7E6GZo+soun
WosyZq3CkGdZeW0E0oYyoVpEeIyGPMIQIFkGkK7PudambFqk7oSqkmi5Nd+G+grejqIjTpR+Gipb
Ex0/BxG/CTKIYr2P9pyD8vI7GUkwNu67ldiILpo1oLR4MupTmvGuzxVlj/hj38xZJEqLrFCHr1oc
7BxzbJ9kzyp3rWd/aNd7LTxA/39LvES78PCZy7HmPCp94TyCK5w7QZdfRISC9heF0spBRCpWKPO2
KTL8axjaejDecmmM1yIMII+h1mCpC3E3cyiHnaVO6GsYB6tWycKlqkKXHd3SQCxjME6lpbDphKz2
xm/vvlUi7wmxPXuDzpqG0l5WHAaXhEpWpxTOpeCHFZN7ZApuHtzRo9jkDwNIc7O9QKluEPxlSBi1
kFdZbcSdxH+k9evDiOD6+p9Xk/rfLCYt2bLYpQPJMBCi+X2nDic79aB7xl9xuJyZbdFA9ZSqC7za
aJdXKKGCoakvoi23KoVJP27WIhQdI5S6T1f1krIZMqeWHgzAFuk4t3snQT2yuZ3oppFg4OipgLGB
c0DXrKu9OJB0K1aZIX8bJanap56FIAUyRdVeng5iiAiRIOc6cXq7+MM14j79UL7+88el6PLnxbfF
cwi1cdNRdKg6nz+vCjQPABWte1WRjwOprIAcmtYTynQQZ7kf81gP5PpSQt3c3op911qg3TjV2pIA
N4gCoagcJqoGVLm12AJlHptRUzl9OmvVWL229b/O/vfjOrVc1YY3ruUJA0LKwCZzYoZ7sS0WoaeH
0V7soUUYAVX+EIre2+DbtXWG9OKnwbfQq0peCNW7udwr1p2dZdnJHhBNhej7IA4w3HA9dDRtbRSO
/xCPTnoykVrSMSJ7g/croRmQ1lQPWhWtbTaRvq1H7As0DcRea1J3nFX8t3+YEcJsSdyHu1xhSjZz
NPngZqdfvIEpX/J7ZS3CtLcepcxK71N1LC6+rFHW0hLkqjKERqSmXl7DcEQEoXOHQxe2w7OWvofJ
mH4BqpWCGbOnbza3luokWGS2XO1E76BjGean5RPM857tBO9A3ExOAljR0zu4hvo0Q7XpfeOkxaVq
jWPigbA3jBBdZS9WFmVvGfskzt1zEA5gRaIieOPH8QokUXvQ5FDbmkhLrSojLL/a1ptUW/7bpwux
hX355++/an7+/muWaZIkNVVDlVXd1j7NF6PGrCmB9H82e5Ydz7pi66vKDyH1ePGiaRt3L5mau/fb
4t5H3mQtItFeJ42Fd8nUK+IQsgGk91zbdJ1OKQgN+VkKiwkhEciN4AXHaqu1Rn8pCjM/I34yR7R4
uIgm4PntqpVwDxKh6NBV58EsG/VONFlW195VOLOLSBx6V8lRSCSrAlrfWYaq662o/lnrDIgcgg65
9sIiE8l7GVyIQe77pUfYjnzK8BS0mrctQgvgQYso4FrHrxZGs2WD5GW7cP3Ji59yUGdrXS/3XoPU
qcFjaR1OFADQjj8P8GohRMcIONw6EN4DhD5dYU1XiMFpbr4pmmtSAcuBFLVeU+zlyUyz/nVWih4R
4x1t26hfWhBxnHAlBkq9fEQZ//wpDyDCWxtKxyNQhjvRkvE4OtwyCjW25Xvk/JB4gHaDKqgtPeMn
81Vn7j+JqKlPeN3aT6ijJPey5Z+wipSe1cbv9zJ1MUhzjfSsDE2wRkxkWXUKz7iCCuyFuTq8r/iH
4NpsPEghh8LvMuovYbEXbUnurLM6GdZumLd7yZUaFDuGdu/Eqp3PbrE4u42xp9EiZNt39J1oqWI4
tblu4nySFzvfzZ9u1RNxpvsNFNsMR9lrDcVzqg/jjAzUI3JPI8sDRT8pVDLmZskKSptCcZBrcLep
nt9nQE53Q2kE1qxucSgtUT34NCwsUKSXkQtmpTi6+j6qSv8kDih/R0d7OIuAbCCkDFv3n7NGHbfp
2CX6TPRYge0vFF1BVWC61OHLtLepGDDjhBeAOeCdIXyIKDeRyPHIQ4pIHJLYKVYIAxWTNkZ4EQc9
h4zZ5Ij3Ra1/SMvhR+W22hMy/baIRI0mlMYPkf9nVGGW9hRF7oe+1s3UBanXZOHl5rhDskTeibO6
68frmWiLxg7lyC4G69DExc4ybAwjMsWVl6bVoPhzPUeXKFonqPYiftiqW7sAAd8nDXLwKHmvC2lw
j02XjEuJ2uQF9cRgoad+/ZQalPPcrgxf+zZ4D9lPfjdSha9zj24O8ip46QRsOioEu6zIS+BJxfi8
FJL9ZvrVH+iH219SJ8NUJFeSp4zs/cJFMOV/yOZB9vp9QWFrmi2zeWRSZTKle5pwP1QDI9P1066o
rCe8s+SZePR2eQNIH+2JnUhf9xLypICE4p149IreJKh+9soKOuSi93at6EWIe4vYYn7/d9ffLvDV
2gMbUqrDPi1w+EhrpLsSS/cOoYKCgDgzG0yz2Qy3KtTfKYllhw50SjWo5uyXu6ccUPUcX7XuSWfT
3jTDQpLUk64H+ctoB+OutzIZxSdCMoXy0vbQTRCh6VkUbYu6OIy1kr0YRjaHoQzbywC07dW+udHs
qlgbrWo+oUR3ERvBoR6B7ddB9YDnh7GpPKSGvDq0ntDGuASSWW88w9c3CNbt5CpLXw0J+w2qr8pB
13AfQvLOWDqZ2T4DonsWWe5fQ5Mq/TkUkSjlOtRGMjbrcmlh1Kp10OELjAssIVA/zJo9agss9hrM
mw6qGiYHre7sNzUZLyY/yjck094tvzdfobo1MydxxxeX6tI8N832CXlI1JEctXmIQ/SuioYkhSwh
soX/iX5KU6BInVX6R5C68rpv9PrO7HRro0q9s3NssOSalOEc23Xy3i7wOx5M3IWcIAvWTZ9bR1QS
JdAiw3hGY95bZlnXXNIwi+HD2vVjVars5dW0e2bi0pC/6JUvgYXceZV3EsSj8Qt/SfmdBcABioX1
bnR49DaZv/Mo2myKjj+nBXp9GrKhuE/z4g09JAV/Xl1GeFApdvAjJrBjNxPtSV9b6xKb71UPiePV
94wNQmL+Y9ecen7cACqGcAM4Z7zHCBcpoaqNvusF4mJFhOVaAYW0MZscakDsrVTAk3tEEUHOekay
xLzXe4k687lzxuZdisJV06DvZmahuhnY06AvHDWXJHO1ldbI7d4Kh4gJ0cthjfv5A7avTJdIKb0Z
xbhScmAniLqjOA/9HQSkZF0PIkQ4CIZxafgL0aFYCpBCcSonIadi0PXUmS6Hu5ruo+DDbcRgO6jx
u5GzeKtKDsaLHRVKd9JcbfDGQu7DTh7xwEU+T9LTd81/7UZ//J7yYKYmmcr3ajGmG+hv9kaXPPUs
IWE7aWgXb5VXAmzjmtS2/2hUOXvKEz1aNXz19oaWdwdJSa0FIl096ehS5rEYJrBT+gfBURRKS9q0
ShHtZTM+3Jpu7dWoPIjoSm+Mg+p6j/+2TdxEvELfxl8SDWqCGdjGwpI177Fpi+pYJ/ZZlUL/UTSZ
Rr2rImU4YZTpP9pOmSwMbCrWojM07GSnhxQDRIjOF/k4c61bcljNKwj5KFEctXisT2Yt1YijYn2J
MDO1txbbEwUB13bKalFdDkErO9WpwFDyQW28D8OaoYU56bxokTVsctJ0eN5SbFYLmwq0Mfw8iDCJ
Bv5/wBoWpI+0s6tkmAkEO9lwyVeKJnTVvmqyU/9sG01+6C560ojmcQGrjHz/PyzQ1d8xDrqtGzbQ
EoAjBj9OBTDR78+TAtDFmIUpNkq1TzFmxVyb77rRXpvk3e6LCWwxYpzi2PXPaOq7RVOfGFlPj/X+
t5F/vU6MBFuvPf16hV/XBZFUrrsyHWd4ElBOcZuO8opzJ1etcehtcziKFnEY4nxYSwCgZp86KjNm
FyASxbadyAsI7lB1DfeAmFl44QeO/HXpbkQkDnqFoiYTRTlXDB/AVlvbDZof9gCnHA8r07KxpW6c
kzUE7i7QwvsgDZ2TaBJnUkC5pvFGpMN/dZDdKleIWsGfdaolDEQVN1IWrKCk8wW8cGxyrdR48GGW
7Vk/RPhfqG8led7HQLHfRyTKnkoF9fQB9Z6d4kbGEfFDf6HGXrXNs+7/s3Zey5EqWdu+IiLw5lTl
nVRyLalPiLZ4bxK4+v8hS7tLo5k9Jr7/oAnSUqouIHOt13hYhQU7whjWA1q85WNS5psks4sXOxfx
0eqIDcoiZHOdpxZqyfWQly/jpEcLZVakKrtbJc2BqgK4XhINs7nNhVVg8oL1emPepo2CdgS4o1Wf
aaLYjNP0zdJRERwTCHlEpt3nrtQfDJKtP7KeFApSjfWjjZbrFkgzL9d/7kH8En0N5Fo2tSi19YR/
8cHWs+zEHrhc4cqRfeFd9lNScXT9rWu75gxt2TG3voM3l26WFtGb1DqLtND2MZES5Ckb61VFviwc
rOyHpsDEkj349Oq+G2GFOTbpq6ZE2CXMEpbgZTm+ElIHJFyzV9bLKHodjUWkuOLgy2WKH3bBMRqH
46AGFUZaZFFapZndtGI0N0eh/w4085Ywc/K9Rjofs0XPf3FRWFuwKE2exj7Slj5/zDmNvHade0p/
ssJs3A6tqu/HqA8P/mAV28KFC0q4MV3HdRDd8z/WLXuDhPIYZHazZg0+nYxqnJaFXhi7QFXGVyy7
Fk45eMTM/fo0gMXGW45608cGyQgHus0PrqFCLu1PNzWpkG2an2DAR5mtxS1BdksSTLkS7zev9uTF
5CvUjKl+C1KRrlLbBUgSV6CPtcRfBGmnf0eFPQ1U+0ek4g44YRB7Zweevm/aOuLD6tVLgkNQZif2
jyxNf+WKqJ+cqir/09LX+keU0Pyo8jTD1DXCaaplauanR1U7JJqDNdP4rFqZB1vsi2t0PHhz9Ius
3kPZME2qtyyKyxtbabu7Hi38+0HXXmR9MiUo5uB+UdYYJZRDspMbEVmMGutjUbbaRXuoovLem9z0
6GuRWIf1gOAKiLTFQLTjzcgmOMYlWj2euystp/rd2OU3RKbcF8XVIGoILduR/Pndto16UNSG5E2H
tHro5A+N6emP9VwfgshDeNEYv/bYvCADJFRC73JHD1dEXQukbhdyvy+3/yS4hlOEdtvOTh2zhc2h
oqBlGfHGSXtWlhZKACdsyOv3YLojtKXX+j3m5TmQvFAdxFGW/aAQx2CwOrISKJ9/apBd7NJmiOzY
ooe2ytwBGK19RhW+ua9zs77vkNQEdWSflbhv7kNUx44FBjHLUtXVk+u0SKSp82ZIVUt8caLhZxvB
kYVy+ttxq4fYd5XXDA7IIolr7Tw5M3sR2XDSl38Nh9z5Ppxv7jLctgLzd40eyWSMwR2a2WLrREN+
h+goTJnAzl/rOkJTyrGzjVI3+Wvo2G+djyF6VE3Ro4ePuawevdzdpkkTruSgfGT3Z+q1f8R8r32J
iq1p+NmrBw3+QJa4RpuW4qCMj8pU3kkkeF77t05sVU8BysgHoSFlKOuDPLjztaZ6MrDeyz2k1VCo
WpttyxKclfyxGcXHw7UOCUOxMovauJFdrg2y2LmY8JbkJZa5aAB+61l67yEVs2K5ofKinJ3f4gxH
qArx4IRl4T4DuXAwuEG3Rtx1p7BGP0MNevR8YmyDxiweHlD99RelmzfPaEz7N4C7ulc1RAs3Q9X6
m+7POeCyQFqlWY/4zKGqBJLdCvC/MUb/pksC/IiwXTugDd7+6ILo0einPP6NQQfL1Tl/NjTkBfwu
uVfnUuFGyEfayb1sI6NzaTNmyPCfNpmT++dxXlKHy17k+iooYeLiGIEITQHGzZx5ujN+dl+UYY8Y
50zixRMMsnRatv4Nv8juEXvvHcv44LfDSegX0RuxEBT9lCG5Tb3U2KsGNI4s1p1HtyaLPcvv/MLp
jLsf+KdWqejo5sqDq8G0Qj052g+B794GFevNSk/Ht6IKDpGXtqdGTYyNQyTvhsBn8BvFhCxHDQX7
1beC5PKL0yXlsnK76c5wynE7GXq5M3zoqYmSIuoYA/9Pw0Y7GLUWnVQ09leAvpIXQ6RIovCZQLkg
fWKG38bE0dgZjiHWkwNPmgoOdVD3xr0TJjgEYVn13RFfWTKjQ4vVuThFA/wkcAmlOMz5SZGHAwop
NIAIej8ztXG4aS3o7+po2edetG916Q2vvTuOayc3iTXOiJJWM5doEHtPYypQZHaLaKG2ZvTaFZhg
Gvw8trLoTTXM+kA8YKnUou2RPOpzL68w0m3WwsmRvQjeEflUwh+5Jbpb8gl8FSWS4leQ1ISoOpnm
iFj+H7AV6v9LnIbEnaxCtAPBI8yYyBUYeLIM1p5ckLcxy4Yng4o6D2S87gnqnH2D3pr42gblfcyv
I0ByboXoSxHeYH1zGI0++N5OWoede2Q+q9PtZWGAqyoP6i8+ji0vZatN2y7L0RGdi56HmLqC68Ph
0sqfJfLAvv3363T7n959tmEQINYt19E8VXc+xdE1hGbt0a6UJ5iL2PT42MmP1dTfqSJL9o2oZx/1
sHjyC5Ylpp45P0twgUHLTXztO1pgV0ekciqL7pAVUfoL05uyMOxr90x136dOFbSBL33nqS18NW4a
v9UXeDQ6KZqA2OGkaXpoifj+gnewH7oi+do2vblAkSA/QzDRtwX7ji1uQRAv3TkMiuXG12yMDwGL
cjkI26aEKCg4jQnchCQIlFYWPSEOdaPP2flQIO2WCJK/8xNEtv0pYWr2uW0eB8rF+Q84VCBznwJv
swiIYfHqsQ3+meonGB3hG98ETug8GaR2l0k3JuVLaiG6HE7JBqBYc4BPNpU48HBad6Qj2/lwacnN
0VvISpE2ZCKn0V0EmQWS1J5OEuci4TDy7BMm5lNRCAs7ianFJbjlbtqZ3WxyTD7tEcU8Fp1u3x00
pXKOaEoixW1r5nOU4aUz74J+ZSW2G4X1Uw7KlIhBDr5SKH6+D2qSgNsydI1nJy1Z6qd3Okq/Pzsh
Vq7ecJdUQbGAnZL/irCicNA/esUNDKkDQ7UeYFVaqyKJ7FOLRN52KhN1l6hJeLKAC6zNCfETLzS/
hD4BtRSQzZEQHTb3cxBGySbxlAMX5F0pxl8IV8etyQ8EPB54jx5BV3yWVnhHvw8iEB5dBrFtrf4M
GiVSoMaSqIY4exmEGHJ9nLdNlyv5uiKeVN8mRQIAaNObyN4jSxhGX6Y2+KZZrnYURhLvpzL2WOwS
ZWx81rLNMARbGYOsYKDcWNXoXWKQWQQQBWDSc4l7qlDBbyqKhhFc/7tJ+/ErZKphXRNP2bpW7MzV
lREX58BMXjEA8G+B9te7ptFf8nbwb2WVPMiil6VrAu/x8VO92ej6ostEvcrHh6RDg0YC2smA1Ed5
dj3IuiToy22SH3lCuT37NvUxx2UN+07fOmpzatexwdPqbm5jJW7rz7J17FTrWHuPQT00Oz1LjJdk
8tYk6exHdXDC+zoUj6k+kARDV22rwUuGPa4bK6UbonVR1vlWEH9fyrtWc8d8641udynK1sxGNkcb
N1bZ/rbmrdngq+DrgXFRRVGJtVMF/vPBL34ao6McG/yoT3KBG2rryFGr02XNq7uYkRKd1/slwWmW
M3inrQTWc2RKQtDVYvzKLjNYjk0YHss4zB6tKf5YjwvYccit7HHub3WZ92bqx3Q03FPWqvlz0oUr
U36iKCt3LP3dpTB6dWtPFv8BWYjAUNtC503C4llp8Yeb+455V+4y4sMLkejd4ziE5aZ0jXgtE4V+
khkQzU28XfnKXvL4XKraOFMvni4gGLBexnIycCllbezsM79TcIJv2V7GbfVqtck5mGOdfVzubcSh
30SCRhgyIdFd5Uf+DlnaZhMFnvmQ5imi4GBVfrb4SSbN79xXrbe8eCAYjMHCnxPkhj7VfGyCI5Qj
hvOhT161zhtWMV9kygHsy5wjgnEqkwp5Q8pIj3DIkq19vQN6OX538T4b2av7/HcuYDW2tynmOscO
CvkqxWXurctqGOR4WWUFOhmeBlk+ZZEEENCG5AkP6Tlr+yfZAwNoNqxR+tyWSKtDIIl2Gs5gD90c
fJM9HGTyS6sfTyXPtCVm4M1dPR+EaoulGmba0tVCpLkSO6bSsQ28O5z4ORuiW0NPq7N8+RSUGFCe
5c94bruWUJ/5UPozDs+l/j+8fDzV+ef3/wy3IfOjkajTPGdmSXxI+xiWApFaHcanydvXiia6XZSB
SfI8s18ia2AfJDFCngWdzwbI1NNoGTe+Apas99dd7luA3UW11IhNHCp01Mmeq0+Jk+DfwaNqgyxJ
vLb9nKjwDCaWION4Cpo77HcxYikhF6lTc7B5sn6ByvMldxP9TpbUAJOOPH5KIqI2mp37e57b+Fbk
jvU2wgN3AMrdl16j3CZTP8xqYfrt6CkIiyfDfdj2zfcs7H5a6Lm/1UTWwC7040uMMDYGouk5GQNx
W8RWiSqMW9zWnuNvY000u5rdKd5cClyVqn8cdHU6phGO7JPeP45Vri9i3FrXtkdWoeRd99OzG6R/
QBslWowxr99+H7FAeMjMDO0zM4DJpXn1N427PddL58UcTRy1TDvf2FXZ3Yd2eUqB8r6lGaLGM8BQ
bUW4GEURnp24uhdKGO+GIbIPfg4XRR54fYJQRICVdWbAK7Qoov630HnfkqGJKu81hG++ag21PqBf
1t6REuNV2kXjCvmral0nvnlX83SCgFW5a3xkST64XogcaJc4D66PkCgwuG8agBlEUWcvEwfLNBYX
60J1X7Al6b+7blTcVKJuVvHUxRsbVvGCJ4B48WzEOmoz7H8E1ripg0qEN53x1Oem99vqlXt20tuW
7PxydGAsjIm+aFsNQd0sdDcIRnmHAgn1re0qe9SH85WG/M2U4r6pgq5GFRjjgB5c3LrwO3bgeXun
l+D3GkCH37tEnF2Srb9IORGzcbwFovzYE6Mjv0dDACi3Fd7SIcNNrOhDzCynHtpCehyCML6Xh6pC
vltJgPDNVYmi1FhIoBsk9YeEM8sWifJ1cMtzZeflE8DbJ6320jvoZ+pzoWhfikBzbvW4bE6jVZ8h
AgDpx4KDLdyvWO3yoxoFD5gxjbvAySLzpo4K86gQgPZWE87ub8Imalx2ar2WRWW079yS7aGt9+K2
s9sB39w8fzOVePZe7cKD7nUnYJou+Oe/eDihx1kVGj+TMgw2EFff+TmSY5MQxCRcM3eRZS9svioO
Lhu9Pz6TGcnvqjR+ZnXS3I7IZS1YPml7jHv6L6rLkxpoeLYhSPKT9664z9zeOA2Ds7VSM0QJ0q4J
6JlA0OdGHHvFfT84zr6cku/kGOkhNGvceVEC0k6WI93BpLnBdAvPgX5VEln+wjKmWwG957U2F23D
RpDV0zoYPVO5jrxyXIi2UQpScUZ+uJw6Js40PisudyHm2iTgBeXqyiJEO1GE3j5vxnM1xtadm7Ub
dp8r0zN+FgIDMTVuvwvT6s9Tm5WzAUC9rqO3qeY+jNnpjF3c/BbmI2KA4rlJQu9Y+RPGKbiFLIcE
T+Eu5pEeKZ2/VUWU3ZTczmeMnstzPp85pnbOeOgfZJVs7Ism2wjU+RayCLgpu1W0+juky0Mxq5TV
idrvRIPrqyw6UTAReUu+xUpuP0XdKB4yrArSuVQWKvDNoEeXUh0UTM84gCZ7P0sTo9/0of3tWnXt
du3rGWVFaoOr/xnpYCIJivc3krTufqiaeOd2vncgfpltI1MLTiKKmk1YG8ktqUQ8jUqjupvc2kHn
UEV1RgRnjzfztsiK7JC7U7sPuf23XVS4R6MY8WQdsWsdqhaldXAfD5hCIKZsCvWpTO8R3wd14E4Z
QrVxvO3Nut7FgdfeIRaAx4CX1m+6n5/UijsdO7Ndp+XN17jGXhekXnY2SLtuAVKp277skkWFVc5K
I4q602xmE5YyvzIQ43Dx5vgGlXmlq7X9yy2zR401xKIhqHgWhrISWBv+NiGVhTwL34KeTyjCpDhj
RNlt67G9dbmVNonuis1ggZVRHZfYgh3qL6rVfNftLP6d2ydQmgRyuZnPNrnnNydER7/qteZhQjd1
XSHwfnSxmvNicoJ+oDRnGEbdIm/IBFQYt+F0kf5S0Sy98XLWJDZy2GvohcVhmgzrhBiVtgw9ob2a
SNESA3FJVHoaj+x1oyJXEoXWhIylWu0JUzrAxcUvuBU8KMnasyNu7Pus6eKDESEQ7mb9eJt58/bF
sr7HWhlAy2jHrRa23cYOWCJp0XjfgdL94QGTw34mGx/GDCGRNEVCts777oXwBAkSekTzwtmtiuxe
F3gJdUOzVZ0g3TkTMqPahHIc/5fJZlRb+84zERaJRBUgQQa9eNQjlOhL4PhD5PlPlmk2Zwf1rqSM
b4SBJns1q6oObXqKpkrfkEFuVxLchQdMsbRFVO0k9KuLZ3AGPNpb2dp0KOs4lvmkqn0OXbUgZIoB
mVX36cIwe7HrOi1YTa6Wv0HE+EXWZThXHtSOwgh/RvMz18LXt+yVEtsX4rBoYNm7PurHzdAn+UOg
C494Zdf8sD08ipAI/YXL9K9KjZznSjUnFIuTN3fE37XIDe+czYdRQ1tLj/mhYtehK6jQIsA71U65
Cv3aO8uOnmcjIBqb3s21rlQw/agtHizzLLJbag322b3MfZkstbVNAKqhF9MLWqvhyi3KHKo4AUA4
g6yfeyM9erH31UkM7xQZ7K/D5nEyjGihT/pxaryDmdX+3vFcdPkgqCymMdSAnrTD1ksbHcvDdLwr
50O0zccsX7M5jrYlO4UlzH39xcZHwqiH4Tf5uQmkMgsVdtu1kuJ13XrFShD75nGZBhPOmTyoTcW6
H3iObNVRiZdpZWvPdhw4Wz/B/5SfPPerlr6CmUmXk9uw4FJxZZ580COZYTnr2DaGpbASXC7U0TkW
Vdf1N6TkHi3UDrey7nrQGvevLo2rE1dDThgCToOVWdO8uI1o8Ho1oy99XRTLPrOMc+KFbFHBQoDn
3sTGBEUAQgL4njTYCr0SmDC3J1EbbAGJUD1m5JluKoQvd7JOywz7pp+QMYbBdcbFyflFLmqJGWHr
B+5DYLBKjnT1m6ooIxTzYtqbCgtB5Nt5uo9zaKJSBAvB5BXRqvRNqCGAdeBAM3DZJQAe7kGl94du
MuxFMrj1ygZDb4URCckgw0azHPJdNOXcD6WqYKM0YW4Rev7D6IiHwA5OcKMDVMJjhQBL0m1QjS/u
iadBSVYQzFS0VoGJwaoJSm39jPFQfBqIaxAKaevnpCzcWy8xn/j9IIs5wuaBLut2QXLndAR7xvzC
opV8sIpd3LLqSQBLUq2si9EwuG3LH7Jgh6G6KhyRzBKU0zkJfJhUWjvATDCm86VOteyNnrpgL+Yu
soHdgnlnKUdZUwrktFULF99W6YBJeE517Lr0/Sw1ymRV9ORd0Z9oZuF6+lxOeRLxu0rVfp3yJjzV
FpahOPGg9K15/kke+Bl4uw6mFdYQ08mqbV4AWXyPNQ2+lAWPRSl5qk0Dzl98Mztr1jyVda1b7PUE
uaYidvVFZcLs6lKbLPyQbCYVV66iQrjI9I2zOo7WwsDq4T7kU29GZ0y3ClvLSg8m2GjjHEK4A8G6
7C3V5DUNctMrdbg4sfnWQ+o7hf3P0ShItHbIkXgugdsySpx94zesxeYzlJ+a/FIpy/LQOrdkecd1
30XtirApKYoSJqRQ0jc/CZOvlkKQH0uG9gvPe23Rxn7wCBYlWplx7d/ZKj+KKPnG5ooEfIdjjN5Z
vFrmojxgUwCq1vKIDsBro0kfHHufIwwtUv1sNA+R2UBsVO0UijlfcOzFGMypXp3ufBuz4XzSUJQv
J+IBZmKlGJUoxr08VCGUQFZb3RpXxfe6uu1gGA16tRvS2rz0Exq+YAOhKLSHvXWJtj76q5q5x0Zl
uvH8sXjSQrt5EA3WrUNWPJlOv/ISVbmfF+p+12gvBojVIwEC/1K0ygxLtFHE60wvYwQ2+0FZlUWI
jaCapuRiix845RWHOEeekXstYsdsDvcWSkBY26fTxvJ895DUypcwRr5HwJA0u7p5wo+mfipAI5UG
6k1loNRPniEQSRvHjicsRZc88EbrCc34rX+LS5I4Qd3yb/PY/qlNU/wSZHG9i1TMkiovSHCXJt1j
iibaylYYEThXhWYJeoVWX7GWRFyUR9U11QfeH8BYqB6cHt5iiM6DzUbz4CgTgMHeMraW0aCC5qs2
jKmk2WYAmJbwwO3njFDCFiS+uiSuTyu+SZuy4PWuJI5FiCWsNyYw0ZUcq3t9sCm1sltdxnaAznjb
E+ebO7PCazCTBBkvW5Oe2J+JBtmlCEyLFxayjmvZORcp+c0Bm2PZWQ0wN61xitpcxg4DjsoktDey
s9G3OhY1rn9pTe0GZ0w7q7aXsZEg8daTEpJ/QjJhw0aGNdlg6ba1HK+/64PRWWN8UR7d5AD6JHpS
mkWvqeJJ0Zz+KauHL7CovFNh5sO26iFvKsYg7nBX3iGj6sEdUiL7Utdq33CCKG8vVT1iBbcmyWZf
LXWc3dkxAzQP90hrijs5R14j1Mb+Odq4+bDInFywxIsc1Hbj9BAEEL9hvf3ICU59K8tQvwHlYd1l
vhVvo8Hdt+2UnTsree7UJHiBj4xQj6lheIdS0kud4JdErH1cy1bAA/h+VKm3l62FWT9mTdGfg8g1
vnTfmioLtnqITFQpsKBDn7NGurnClS0myYmU9TTuvRJNZAyPnb9Oce4Y9yYypfriQ4cPp2am4X83
Ej4IrAcfEuYXmz+PhCww3sELvhj82u79tNjLkmIJ8y7GIkGW4ikvbnFc/yFLNX809O0Ip+gByfWp
rrqDO5Cjk7PG7YTMFsiUZWwrxt3oq+8HU9k5igjurtUs+Mt96gfPstO1Hm1NbRWOZIo/NRRBrGLw
Blvg2ll2IR7BXsd2j+LP5fyeDaNVa9ozfPh1JNrxzZ1sfzm1gJpHLVdPqk64C+z00o3ZI4djHWJG
BgleHqpZCUSeIWrucnvnvMMdVEBknfbnLC0yhKd7CCWfGmRn2So6JfjQCtknIIUtGqISxF4vszYN
fmINMudxB6mYAMs45VgVRe8H9BTzfTof5Nm14drv2vCp33/R5Tr9BCA+wWCIC1/HyeK1z/VK/0WX
T1Ndx/7tp/zbq10/wbXLp+kb7G3eP/7fXuk6zbXLp2muXf637+Nvp/n3V5LD5Peh9WO17sLoQVZd
P8a1+LeX+Nsu14ZPX/n/PtX1z/g01b/6pJ+6/Kurfar7//hJ/3aqf/9JkXeoWR0axQKBEJZ20Xwb
ysO/KX9oIhXFKFzV30ddyp2JIYuc5VK+DPgw7F9eQVbKqT6OkrX/sv/1qtc+KnnnaXVt+TjT//X6
bGbYegszZnV+veJl1st1rtf9WPt/ve7lih//Enn1Fg6EVQn80v98+9dP9anuWvz8Qf92iGz48NGv
U8iWdL7opzrZ8F/U/Rdd/vepwNR3aPFieWDGY3PbDaGzqkHEY8BKEQdyJAPMvAG5QxGMFs4mlesv
Fbcp9E3aYJ3Y1B4ryrlZdhzGAEwc4BVEZNt6rxftYC5lc4BjvJl6JzC/MOhkVT956aHyWAWWeqlv
9BF1b5OkEj7b1YI0A9BLgtMHi4DrQQxo1t/gL0g+HJPi91NrmBJlIWvlQXfeB16rLqPncT4ul8qi
btJvfoQHOQ5w1iLPsmRDTop4lJoVD6Ayt2aVt7eILeUPCtGXo+W1Z9kme1XcuZhb1cMSWnj+ILvp
KL/ehARb9rILRh0skXKWpswqO6RlAYbLjLWb60T/5dXxpzk7lu4TRP0XV/ZGlJd0/3uQG0TgZsHF
CSQWOLBZbFGWHd0JEaHz3puvDeafLrap0KUY6II/3GWYHCsPsp/3ZxarSrCRMyHvaiWMFqOOyQLI
U3kgSujEUGdouh4unRLXPYG+HDcfxoA8/av7h1q0FlN3MRiquFGaMGevadq3PWZ6t/IsbdKbvseJ
5lM9C6JoyfqU39CnAUMbHvskQK3hrzlkD3ko2d6iAmX3m2udPAtTp99Cg/z1qV5OUjbuoS4ney8b
ZZWTinWmjrOos7DATJIntOaDUaN+b9fepV42ynp5dj0Ar7MPsjhJATx56pJM8ev4fawc1piRv4yM
Gp/pLBvWQACwJokn3btBX685Y7NNkARbC4VfLRBqwnb2sI69oj2LQG3PtVY6e6d3n2TVtR75rSck
oV32GnSVhww48to2g34xziNl3eUacqZrpbyO6wTj5TqyQS2nVxSdG5xVoOnKM0Sh7t/5up+ou4jw
eeXNpe1yLjm7kr0btiNoh3bpVdEpJIe7V1vDSFHyr7Jmr1QKhvA3vqLW/3DeYlGuLmR3v6374dBq
CEEGTY+7TWy8c6cTpfNcohvQqK8Ho2yGtUU0X1Z96PKZeS3bg9iFjv2hq6H4Qg6XRGzkC24iv4u+
Er0rARlDlG5S1z6EMygCa0P1a1agDiQqKA5/eoS2puGkLLKFvvsE+kkywOdrWelMYXGE/2oRAFkW
f7BBaBodMHMiczRHALlTHiKyqAcZ15MHBwGtrZ22/UU0r5zw62FLkT60ZMMu/YBaiBWqJw3ScWVz
PysUrKO2jpehFSNjClIwBw6C57Lwvfq+FGN9L+u0ua6D1B0uGmK0a1mWzZ/mGdT4DoeZYNfbjTj2
cJ+PnphllGU59kPj4OqY9hZDvrw0EHwCDzA43ffQaCMS93q/UJWgXF5n6PL4fa5PddipGwdfv/1U
bauRslF0nIXnV4N8XXx4r1zeNrCJpgUxBO3DG0b2/DdvpMtLRviRuggAPS1g+DkLXyFjmmEwhthq
gRt1nZBe4ZD+ORuB2zc317Js7kVyGfGpXhbZQfcbkP+vjehcLK1M9ruKB4k5MyPldD3kfvNeNIP2
pgMmcpSNsv4ytoeNswimelpdhxFV95d9WWkL5JTQacW5GUsh0OlL3TSiCBCwhnGc07wZIyqj+zZ3
xDGPczamUVPt4imtdomRuuqDsIgdqFiyLGSfeu6YSKrCOBv3dGTdiEPeyio3xESSxahAHqTR1Gzh
IXR8Mw3OtOU1p91BZtXv5FmGsLo+YeR7rdctEHKZbqFdRFdPBVR7ow2ltXH42FD8qLweCOvxl4D6
XkaKN2cG5ubIxNFZ+3M1WdfMlxwKhZQMV7t+gLBGNbxv8HH8xw8W5mkFOsZcwGDVd1MaVWh85Ljw
dRlClQrGkjpa1GGXie8ungiLGlL/2f/TNzKc6VNf4bzWXCatwls70EgBdA3iaKnXEE7Kg62BXpO4
NFd2REQSpMN7XQGxqhiqdC1HXAbLeTBrJKhXhTh5zHPV6JhpSzmjPYRb2eXzkHluqLXRQY6QrdjH
LVPdcQYbl7HZPbDBu5X/OvunHcIT0ZLqW2jH6HpYTXpX1UmzH/QQw214Lk+yr5Rr+ce+aj9ZpGmA
Pig6tiyOxitJcgYavVcgwyQUZ0KBitf8pVWyDWSr4wJ0kK1ybNGRh3yX4fWZZ2GSJ7/BoEyHPGwS
ga/AT12LsrVCguTSmhXlIapNAE2NtomBeCDWjFMjQiUweOaza8O1LpxbQXBoGzuGrSD7yYNonfcG
uBs/JzJ8kxAkUa8D5CU+zSQvMaJ2ciMbZOfrtdP5Q4G+ak4VsCbDMbGuHYHjRfYQv8GD8tpRfQv4
AkgWRuYKAL72VlkaIKtyfBwLAT9PSRA16wMkg3PVIfmp+qcgndQHLeIHOw+Xs+ZtXu8G4r3/3aw+
rtzaoCiOs2DxuLOEa200v4eZDT4Lk3OlP0Z6FLzgPbALKqL9rRtPT0VVLIZZGA3+XHGrY85yE8y9
IC2ydrbx1pWtHqYa/ClMKVvllLDyxFG2Rqb6Ycp8zEkUM4fbFj9JKaRkGLwCBL3TPahK0u46N7TX
GQH7L8oU3cr38LVHCvBzV0aOtQ4bC8cME3UqTFYnq9rIdfKE/fPBdPLFp7UypEpW4JOqGgcrfm99
r5MtUVN/aBkHXj83l6U6CZ+tUTR4UaO1YKQosqdms8ebXhG3f4okRYOTPEy5s4McXZ5sxQOrNrjF
ttHc6EEePAAeZQIWT5bQttAxc2wPRm82CTrL2bDJOtHzkGXAxP3/4OCytmijSNsUSNEli7FV92Xb
OSfZZdR9cWu70+Y6QMcVassTFFa9HOCrhbVorSq69Llcd0ruyqIIL5MYyDvehSOJT/kpHGD4W6/y
rRvZVx5ATadLsE1ibc7TT4qL+raZBI9KulRjtF2LrhGPY1Dri0hY4VbWDSBuj6CifmIQJx5lVVWY
SAVl6smZqwTodGy1bVaRc7Fk0/dgWK+yTXY3sYtbeBmUnVb1zf2Y+W9oh4iDh6HxYfQHUOjyVB54
vCtKe7h2+NwLH8/3obKPLPpFG1Q3sozUWbTSram/zHntkxXx6C+uo+W8Vj2+T3aZQpbLzHlSRR1s
PnWxG5U3auA9h1ZtIpPsmXu3VyKwg5PKqTxcy7Jd9pTNDlJZ7z1l2b72vDTJriQkxoUWoDMiO8k5
5Nn1kjYydsbiX15N9mSPGqI6CDJR1ZvhzkFgcImlZrKSxd4LqeuN4Q6ZdedGoEGx/tTgixT/oTjd
fa4vhn1YZtqhzuvUvpGTDO6jPpbiNtCDFnBS5qw9dpb3tprVN349iZ0sykPSufh39PFRlircb+87
a1jmSRjeFXPJM4PgHmLmdUiFCsepw1jOH/H4WXhdi8qAl33ToH9HCzReJm4RHbE/OXy+8GCGYt1E
GTilqkYavhX3taOGjxABwFX6j/JgxHYLgsjy9+lc5zYAVacJzX/ZSra+u8sDfV+Z3vsAvQfCgKEv
NzlVUNGylTP1yMbOw8He5se+cH5f+0MNBN5lN/eyQ9VX4yLow3Eri1NbdoDR7Gghi4qbGg95+SVL
0ver4eJWEb60nZ2Rtgmom8IgaOPObhloieJnjavPEon14iTrIjyUB7byf5X/H21ftty4riz7RYwg
AY6vEiVZk21ZbtvtF0ZPi+A8D+DX30TRy3S7e+9zbsS9LwyiqgCq3RJJVGVlmnuORrkzGQI1iaJo
SAce2TFwNEXof3IsQ2homVthQTi6fuKGW55HycMLuopRbAIr/9oC8NFvh2baogovroEbiYseuSso
0GV/eGmu2Xkrik25G15pPpr7P8+nCAFy2jliucL79cm5rAFQMLh8AUL3rAj9AQIcXkmdgOjfRvPO
2dXaDTozQhAJWMOPuo3DQ6ww1iuK7uzIWUvBx3s6tGBNPZdBs2F1K+9zG00eWRxAukf9C0Ex/TVo
rPo0j1yU0RrNGlcJ/TnevfTpsr94U6TEPszt1FxoCotrDrHCG9SqQ3Q4pWi9Scr6ALgguKUAgH0Y
xTqNVMFfWQo99g72mP9DrjlI6XWnlRttljnhUKQr2Ydv65AD5Kr/H9dZrj3+z5+n6yd9DU34alOl
FpQ4G7broc2ybwOO96207/lJVlgGr14pP6U2jw8jWoBz5SDTQN45hsIrNOVsjNZDL4maQpG0Ng21
cdIBEQhB+NQmldyQkdzzFSl8RBPSBs1XEGF3o+TtLl1K4HxWpcnlTTe1G92sInONpIZ5iKrMAnQb
9/w2xCPvRGOP7u/kRy5Hupuyatubt/eaYIz2yPJpt/iBhHdul7pQhWwhsfNu05XDjmp05tRstudg
3jHn06yYXnpmlXuaT7NogoGvj49vCmhR1HxyDH3mnmwmNYhKjujngFAZsBLVaXrXLfs0JAfZJFit
Id+I1tr/OZYWTqPwm2ODEa22r6XGtTWdmQCtzGe5spWpZl3p7H8R5zquBlQwkpluuvnEjUVDBhiv
lkcAzL5zZpG9Fn34gUcrBbQgheZlAoG6s+GE5TN6jVemmQHjPJocAOb4ypUZsq4JRHqREqWhVaH1
HhxJGgDMU/HMDCThkQUC4agKxhv9vMaEd5r72BHXEM1Kzzgk+NmaeI+BwoUNoXF9V5TOQxPY9f7D
EM0h+z4EoclOa7zZG4Ks7BLbpnUivRIosV4sybsjSZgESqSkiTSwYFcR8x3SMBljOzlB6XeeQLPo
4PJ0nkojmj9aSbxxAKXxS7dKkevs5K4wIn4p0Wi16UrkyUzLgqCxsgUalOvKwm7mEHJILAANaC8/
lEz+6kLLOCA1zC8gNT3osdDPRte6UAp/lugVu7TKJbtWOxv2eNNyx4vWuIXKQ6Kxf+ZIE81aQKeb
xZquuXyYNATXdwxYTAkM+5Hsaeu16woSH7t5qeXDkJs+YOyk8wdZliueDS9x9nnMQhAmYMfI1X7S
jbT+BlB/9G1p2NKvFqMhJ+Buab9I4cB8IxKk9XPMssTiWGzLMpNaZsLvFHLF4xNSaM9oqNQe20Ja
u6Izy5s2q9NHbQJnGYCPP34PGCMIXtQh0jJEBSR19MlwEHkRGaAubO7bVfZxaKohBZOXgpcheT/N
LWzA01tgrNeD0mvLEuCBxsB9Ab7VCA6hAbp0NPGA5asuod9GYm3I7fIzRTcjpMhrPhyL9p+0sMyD
AMXTEZ2k+K+qtBIEO9pQQAVLWV2OohJSQuSVKoTO6FA3aJKaPZ/HdtTyg93/KD3Q2rcUR8vRGEmk
Dq3QUMuSIejaw6TP0AaNA58Mod2MFRL2E54j696CHNY/aWpmR6CBS6Q+oyw7NkBEraEDDFFONalx
U28TdV2Ed6vc0cxzVeroWh8kOgCVlJQagjVK3nki6MTagRgweS29ry8TqMrPaMB7xq6zeOmyeFoZ
RRQ8dx3gSEZfyOegiqwVBPXy58BJ3VVRhB5UFBqo4Fro2e04OppQNvAOhsMh+ab6tM04DuahQVQP
oKH5MFy8FPy/nZumYbR2BmzJW9X9yTvAY3gNKfAo8pyzrdhOUD4Dil2iZngcwmpDthGQywnau8qt
pmR9ATFJtYKJhq6NZ7B649ZaeQP6FHeToG33K0vipwYtBhe9r9gd9DLTFdnzrDf9TAeM3FOgXrQ/
49XMeAmmqj3gD9BAqSRLvqK7rVk1oRfcAgs4PZRaeyF7yLJqmwamhcQYLhI17bYzASdqwbP5HL1y
EY8/hymEXAFua5e+bKcbqJ9UN7qZhQ/YDgJDb+f2z+iVteA/oUjQm8mLHYMW5u3NGnyT6HzKpfBB
YZGiBypF1qhWPXxkRKtBupHSSc9A4zl3eQWFSy208DR7PwtzpErJFr2fLd75LB6Lc5eDHCsK7YvA
2+se30V+Swc0sZu3VhzoOzvlhRKr/uigoYyDS1lm7p5ilwjwvCMTZgFz2qfhA8j98qtRp/Em0AH7
Lxo0jsVaWa6t3kl/tGO8nkw5voZxHW+mGtKuS0SjSiT/NYJ4otI4WmeRkK9mqKHhIwfV5g7sNhl+
RZou7gK1A2mE5/gWtLDWtmgFMrG0OXHUNoT8QYj+Bi2yjh44QzvIUsNBXi918aOBwLzUyhpNIWpP
82GaWhs14PHY1Oc2SrIfrEfCl1de+SABTNwPrsa241RqT8hgzREcTT+rTIJ4yI7REpWjPmwovnXI
z31D6dk4glm3fQCPorwF9/kNz/Gx13ohiy206wafYunA9fQbKOwgDqmmV100oacSCovYlN5jc7nu
pxplySAz/VY640vbIA9XcGRHpqaVXxyW+9QCDXpUbIchp+JTl7PLHGPl2jbk+SAYmAqj165RIOUG
rPuFjU4Z0OLSQdi6ftAsdQDWPMNdBKfA1poMLQXd9wz3RlQKlIfCVU/7fzrNQwmSF7TDou+1kuMl
UvdrkH1ZqOGkFrb1aFzIf01Bm2+bMpQgcMVhAu72OEFuNHWlc0MmzsEiDv7K30LymI/HVApzNYGF
w1/mLnF0FibNLn5f6lNY4t5pnpFBXR2UKyz228zy29bO760yxUbTTOJdzaBQ3LAIO009ReN8p097
y6y/D2XmbVmvT5AigD5gMmbNhWyt10/rRTjwP9p0NRcdfmhNXWJorbRuhnUH/TafCo8LQfRctvxQ
xxRQL9oGw/CFqpaze+aO/vN8Lm+anKNJmJbsis7e9kX3xY18kF+uLDam50H2vdgkGlo9ITz4eZio
LmOopWYnaPPtaPQe2qr7GN3M3u20Io3IThHv8WQ3BWvu3uPpkhTqvdoVCJhKxVpNh6IM7E3T19Nq
sdGZ4s88s8IDjS3FWC54CdGv/zavdQc0BVHkkFTheRwSZ1NUSlj4PWZZsQXx2g7VqJ9QPrAPVWXd
zn8PGoL1Cm3R+AMs/yJU2eYwMrm5g/v5+9R5SJ5PNmR8vwVhXa0MNuibpsWdjdgFyob/BKC+vwsB
LQaGFYKKiqy8CasM6svgCaUomuSEPdgXlPfPSW2TnN9KJUZkjBvPzNHuViYSGlJhIVdJaY9QQsU4
hDzOtpcoJZJNU7aPgei63uBupcRT4SE3csIGKovIvwF7zUE8FP8yUXnba7nk93SY2t7xnQFS8out
RnsdSoh6uMpy3cS2uA/9QQmH0QHZavCt1sh552MABkclHCbshN/W4ysFfDB3vbEFnW22JtuyBnJy
wD01jjOvQQ47N7wzC/GqqS7VvV8PKKB0O00m9DJ/d+Cd4wdKr/1+Wbzy8DMozQ5fPo/dgEEJlDCK
Vg2khvWFswJ91o551+QgWavUQQWQiQLoEDsfTRSqJgKsbM0Tf19rWf73tWTRvnhRbBxcJlaObTUP
dIiNwtyFRtC96dq0BUiR2OSZ+05J2vR95t33mVA5KmjJDOFg7gId0fMYiSvU4nPjLdpBO859ga3M
5+jlejRDV+uTTZqjdz9ifRp1pfEcZeJ5TCLnMg543asSLvY0pNYdb3KO6EJrztTDk8UepLCNIw0o
SICZHr2M5mNktm+NPogOdkkP1FRtoRls3UE6zzca/HJoBs1FB/LbpZal1KUcJHHPFGa0hbgENfr8
1Bo6Oq9OAy6TeaqypQc59MAFQBbA6d+LrIdqbiqPZKJDCVannTMlDGSOCEPmEUiLGHG61cljojnV
oRrN2Km2RtHbN7SVSOgRR6d0AIdj4LeGYaxom0I22pbQ2WJbZnyy0QImqn4r3S26jUADKCBDoAX7
QBqGZlFnX+splBgUnRjaXd8IwwpZbyyLgSKzh7jgVkP/5LZWBdIpKbMt2gySbaWqqYtXhuzHaABB
g5JetEafkrP5BJOnIXlLlBxn7wKTJzg9qrRinvvJMS+lvMmEbzK0DZHdQhcRNI2ephJMXYEBRn+3
N6ynoGOvEGTK78jZtWwFkjz2WGVQZpVM7MgsMgjx8QF9uCOL7Kex0Jt9rpeJT14rbLRN6MWoo6kL
BE71doF5ydH5dAEUEz9cIHIbdwsqU6Be0ebSniyRrDFE2oWGmQVAnzTYOk36gyZz99QFMvIbK4q+
V2jkmBj4TyEEZ24HVtggtSiSL6NWXygAAEoHZBchv1tmQh5QfK8MbIK9wHxJp8zaQtwFXysLrPXp
mIEfJsLXrldgl+VAthzCK6C3zXeL3YvqYVsBKIk8F8TBPk2loUZgSjUXfbrQi3pfWD7EEb5MVhfW
5apT+hR0sIsOiSo6rWNAsFp1WNxkk1Mo/GlAIogcn5eY1ylrFIqRhfY5q+3Tchi6vjn0JaBL7/YQ
aKQTH0G05/97ipbDfmo+xBRtNO6S1vtOysPgSmbnWptVimfhYVupQZO9ynYURBY6I0VoCEWzM95t
FnMIQUlw2qHI+tuiH9Zb7L8tGkIQq8+byHXWDJ1Tak9BGxArcO3dOCav8xZF2ens0/4DjcIvEP0C
nlZFAF/GtlE8Ilushkuso1arRPQ674DIO+9n+mrwAXByjzHPKqR08vrapGjg07UJzShZ5YBHuHIe
pY3OdBDW/AMJO/eLgfsncnhGcJriuj4yDiAk9Iv4FX/zYSW0Vv+ptXek86XmWBV7mxMYWnBqwqg+
TkkByfVBrmVWYFeMjPZri/vzqgeJy13d9KDz0EPsvkQ2vTYOuB/AFynXaQMuR2eQhY+KSnwH6PG4
t12p7ZjTFBfX8CrsfNCHxT3QLSvyMBkN92PfsJdPk4y21sC2ahaXtgbvgSuZszcHT2ZQncALJPqD
amebWDl/SurxNpVu+iPhCTop8fb2AH7NGj2miBCazp/qob+l/NnfIt7X+I8RaGKDODu6gH23S76A
lyK7J6BDt9FR3XqyZFOjAUw8EqCiELp9GMGxNcMcspID6gk1jC0fwV7VgW93V/K8XxfQej8QEiLO
o3lRmt/6tKgEWpIWJQwFGjudedHOgKh7DNESQIvxmqI7w32oV/kJ2gbYgUCcbB6ih765EG+sARNy
J2BYUSayK1Md6/mJlnhfh0wQ9Fw7sWbgzwz6fhugRzRegeQjPE02S+4aJaTXCZH/6NQ+vfW8V4gd
B36KjdYcYbV6vxIA6XhA2m3tJkYD1Xs+FXQAzV1RpgYckJGTlD9djBZ4sCFzqWHrQrNRtKlWDJwP
6oEc2n4xTkivySy7y0pwidaK762r4hGAqj8dta1hL6EcITJq84yk9/AtVo4wLs0T4+AhPo9IVWVF
ozfXt/zOwJ1sO6JATXp3ftBL/VubPEMpFBxEvdDXkSenWwP4phMa2EER9haQ99GmTjXg+bTY3cm2
21p66xxtGViOj3RJss1BpAiUkRHN7khjzjHCvwf0Q9CrTNF6t08ZmtjpXwaY9YYD/f/cjWD6WOzg
xtmYaSKe/xJvKzuLvALIxgZcZAXoPdKkxq9U5SRprLthvULZ2IKgHXIXXmmMK9POWkjGVvy5QeWl
bpGERHLgVtRduSKWTekmoLTSwHdIQ9M2//ukyjABzsvlGUmqAvS36qCBpxLwQuhntNO/NuWIIVMG
RZgBsCcdOuhgNy4NtzrFjZQXoQ75aG2asgC7uxrRAYB/M2rw0qksXtbpdx1qxTQCpSP4OIDsgyRy
eFxM8Vhnx6HXv5KJDnbnFXtXZ+08s4lqsc9r6xckerojuD8hY9SNSQ9x0KJbgwjdQo1pKJFvV0by
UCSdzeE0NsPsV57qOvAyyXjClsnYVFM/rAhraQzovsF7OTw0phg6owNY0sBbkJwWM+h7425Vdt3b
hLqBxHY16XcJcyBlpLWeg3uyxvCX6+pgI6vQ9eOEy8emF8ijWt6F6cByibEEe6htaEdyToOuo6ES
QuvkdV2ruoFodbAmr4tHzdmWzjd0FstHC1zQV8gBFHVdd+ui1u6qAdxiFFlY6M6uZK7vaR1W46fT
WIPckJc13XAw0O8KNkx8IuA44vuYlQdaliKAhARhn1Y90CjKQUSJLWd1otWQs+pAYl9J0GjZ0Bs1
oYdnGT22YZNgXwI0s6LgEYEmCkqkNwO+yHsOGt0zurJxa67D8rECOcZKH6DMVuCPFiDhE0IuqPH1
MB5vujAH4EKlTrGdNtZRJCqw4mGYsULwFdAMyRkPJfC1lCaabTTT8eM2NtZpkP0WKByIAARVttXz
CirAFqpvmirBBZM1Au49rL1+bG/JRE67AYGN7pnDliLIYXcgcqL5ZFsWMawOGN2suyW73mgDJGmg
mYV+feNUd1V+U4rgEkyaCeovorQKMwYiKwMcqVMQ/8jwLAe5ivKIxsMptGCSrQ3t4BUZwd2McDqd
Q0FdmW+6DmUpyFP7nvcsilbeLSkAqZloCwgi7YYSB+SIGnOEEHZT+7jB8ntypKxBzbswnkGQkR6c
oshx4/PYzsw677ZsoWuQWREEFYJpWuu1Ez+3g1usnCkLvlVudTsMSMivxum1xIYPf9WiRQdJX/1K
zOzJGpL8tdPwX4v+ZfkF+4HMB8S3uXR9gYSAaRlnV4zTjQyd7lDp3gBVXvbHlYvR/HhlS11ZE+Vt
KQvkWYr0FUX7j1fuu+QpLjN9HedmD+nvfAsSM7BxT6a2MwupfeMDvudelzCQYdfuBhT/3gk9//0B
dXSICg6xfp+A0GztNFX5YjXdswJtY/4/oDZCpXNKvmmGpj+HvZP4DD/6+zANtB36t+NDlMTNeWzj
aWN5U/HoiACE0cI0vkNI4+1jGPgYWhCG3zuOJOCnjyEn74+PEZlu8dvHqPFic+Z4T153I37P1QD5
ChQhskdQwRYX3uK2okamp+MALF/uyPyWTHjbanyv4d2OhjRdTMAq0bDl4zwdfd1Os1ZT0RiAHnOQ
IjuTGfk9FxYE4o3sgq0WgAmtdYWegHXtQ5WEgQjSkWx1GCrUr+K6AsnxFQij7GIHb9MhCYZ6YmQh
m2B2+qlrzbdDo84SwN9trQe6VI3sqJ+QW0k5EqfKA3IeqPYY+l4HS6VPgg2mgewCSiDTCWyw0NTT
f5AZ6qKQilFRpFNDUfkk5ams9AveW4J1VJbgw5SDWZ96xaBCB9b2Pd6PQQYdgf5xvzggjYBo/T1a
jvWmaIMbyHV2a4782Z6Kd2kC7iswTLggQwXOmrzgvPb2VPjL2AQ5Xhf0snYQbGbgwDQIsQqCwd0V
kVFzn8TfDWWEpoK7I2F3EounM/IysLitWuWtWmBnuqGF6jpIwu4mwR8ZsdSqkbT1R6KwJZ8aLT4V
qb9H/j4PAsNzZMlrjkYywMKCwZKbpAWHEr0Czm+DZByjEjoh6mWRSuV0mKPNlqPLF6X55eBJTW5k
ibffQdg3salxgBQi+Qpgl1+mXvIso7pEqx/sxE2bRB6YLKp0trtSMYy5gXxV9iXeYOYvvL4NuIch
9zIqxnY6tAlDt8jQRUi3wbZ4QxWXOe0EsAPtFvM0E7ehgQdX2w7otFBlHs8LQn/kGTtQdccp7qdJ
Ns+fogYnVrXFQ4od/EXDf1rHbRQu3MgxfTcXKHAqYdaBN+OlkvgvpbJGz7Bno/LayDXnkpo6v4Jl
Z6PheQPNFKs7aSn2a6RUw1IDr3NMoIlI6dhA9iUHNF00R/K2qXWQoK14CENh0hpk7iEtehIZ1qAl
OfJgwCMl2SoTRQIFq05cS1lVoN8BUKnikbgWIO4HWYu7nkawz64r3kPTMAicbWXab94E22qaSqa/
zVcR5HTQYLexoEnj1evaaUv1T2lmAnOnMKsT/inNzFmuW6I+kXdSlXHyojqOYFU3X7z0a6KhcNjH
uX8Lpt8a7mrJaTjmkTOuc9vTHrVQ/nEmR/ZmG97PPsVpMbTcx6Yed02e8KMYXZDuqC8tcBAPshzl
1epbfiw7mULVEF/OGnTfHLuXD3b6Mgf/xg8xuECnvhhsfVPaDhJEIDE5To1gR8la24ckPF+RbXH8
bYhcAqtWNG9x83yy/VZAIfuTw1Drp3ji+q3LIfGlGeKODlmRPqJ/1QHi8V8TnYHXzVuDUz7dFKSX
ScYybkCbYrugQPs9OhIAu6f298XMZRgtV8ic4u0KjgXslmKN89YsFOmGZizBtpZdwyHbaxpYNtG9
FK+qbIy3LVQ+oSXnsn076dWtrkq1msi8o94BYqAqvXjSNg+NB4o3blXQbVUR5Mgac2+gh2yehPbi
zm8gbiaNKbiFHGm70lKv/NqWKEdaLBPHLOjLZ+iRzfZaQqUIgkTmpkrq6muJd1XDKIoHngdgK8ok
kMbK3qvp6IAKl+kVJFevod09QeSi8KG9l1wHHekWOiPboGxS2ejs/02cViC9kOugLh9HYaw9PoFu
X93RrN3Uy/bFZEIepQ7MMlmTNDPW44A7Sik49Cs23QQSbA8iPBoI8rZ1Exs7ErqYHH5rGYX+kGRj
ch817CeZKcqNXH2Xm6Z8UVG65+x4BjxMoZlXvGuim9nCTQD1eOtKtkIIf0ST44Vb0CeJIdTsO0Bd
7yiCJpgS6U4lAHslm5rQ22BvnfMALgsjgPiSDVi7xTPg0vU+6Gu2ESr15cButdZHe4Ft0auK/5t9
mFKoz1bBSoyiu03ywd0mrC82RS6yL6Ax5DfQpfTWImizL4Oo0bTshM5K8zCMpwBJCaVzRMEGB59P
nw235EzKeHpIQEIW4tVpgM6Wn4UFe2TdEF0Gpx1u+sR2daTh7PZQ4mGZrgYjDPYm3xlW0/Q/yaEV
oLs6ZmxsD3M4ZPugNwMRKoCxKrCwTOV4a0ZF99z69mgOz7rWtBCcGlOomWAYlp1imNQgA6uGUCUt
Ia6AVhYaZiMUzEJruKIy7V3czj6TGX9dMBSFALmXSY0lXaigZRCCuSGvY8jXwJTtNkmxv1set8iO
pHIVIUMCLYAPj2F62i4P32DcqKbeDwHkE6TAAucEmZf5WU0TGXLQEciQTibY3bGHNIZtr6psWTe2
D9EUbNtOhHdk6nQXesei/kk+Mi2TFtvvk9pxqo5GN/yk+P/bSVEHtBjYHvDRusZFntQZ77w4BNSj
bAZefZd1eNRivG1e86AtHvMk+MdQb12VU0crFy+TZ9AJ8nlo/z4k7xKMjFVzXoZDgo4zIw0r39P2
gak6i0fuTvcYhdRn3P91xJ08Xw2pXT0AEsLWVibYxWWG3EJWuj6BCK4/DA3EcjzHbe6QX+a+BsDE
l6mCkIYsqvq7W4l9YwBvuyoA5wZJAYRCM/4dyjvixWYOWycot81L9pqifXTytyWHCYClbrDelkRL
+SnEdzdqm+FFK1gPakacSfTgraBzMLzkDa5JZ4Oy/TWu4BNoYj0Qlq7HNhNb0gYLkFY52w4oLioQ
J29oWHc1hMKhyElKYaQZVmbMOb/bSVrMRgIDD+Mkxrvg2c0hG7zCiRng+bOCVMd88tH1X2J0AH4O
/RTxbdjxzheTE+wjz5MvDuSsu6EonxqjiM8pGKJXI3Q9XigsgtLjHhzB0Nk0nVXJeu8mTliwE2hW
9NGYbG6iocT/dZlOnc+LFLofNJat2YFWxDQ3I0SFoAtqTxuuOztgmX4Glgz3xFsP0FV7R2fv9sVE
9sky5niiuCeTpQAjI+x4qoZ7spOJnP+j/dP6+I5/+Dy/r0+f0yNEx/vaA7O2HrratoZmQy38/dCD
yFay7q7LE/C+V4OL0kUef6+5EyQbYNuR/6k7kIyoCXMMn2IIvcQOVGFi3KX/XGqxvC83T49B6WuP
GRTClRqCWVjqW9SUa89w0y3ZSDuhA/Pp7ZDqK94z8GLjUcrN0NijNKrPuLHBTc2V1bjd2QHL/Jeo
4m8P4Lh8C5thZCrMa4vuDNYQ+0vyb9jUjn+s9nsYTS+CEP/FNr79fMLGGApMd21pQZOeV84laiLz
ArTngP5hfNEL/ZS2YLagyMbk7Y1tcxdciQybEhVfTxGoDkUNrluKkZplr+oGaDqGGssco64A9mXr
wxV0fw5Ph2A6gTbinqJp2dHDfYvPxSG9GQ+jA9SKGWjZTQodzCe9REkicILwTENQ/e3qrI2uGhTp
rpnkvlQ9rknKGbqemmJFw2ky+A3ImPXZm44CQJgxz2/IS0sKCG6caaiWlCk4+WjJHPQ6aRe2ZysM
QIuieUhWiDWjvIk6NHUGmDjk4E6US+nCcoImXhRuaWgkYjgyHZpFfSXyxxB1o6uZzqkUCqgrUD4v
05um0tee022MlkOlMIy9y1ihVY0ptdBy6EE74bQAGnc92B/+jBjc9liPeNR/igByCmlxVfL4yxoO
9u/+GHHow+OdJWMbIHGQUrG5ieOkaPf7WNsSkf5sm/0g1QfJflWDBdbKNWNnVSaqEgyspugIrk4O
DVEymYeEsCFMjRis2bRgat4nEVqHot5NNKLQ94kM7QgnEaKVOmbFXZcmR8gPOldAg52rw9gT2rjq
M0hiHUiWV+4G+e1xQ87W0byzRMqqVU4y5Xl6WzgpAystZieRFW/QUl9vabqrNwZ2ovX3ebaaBCmN
HeD90T2ZdLfHSxWIn3f0Ccbe7Y4CesAr8tIaDDW4XGf9hUxDqaGDaHCSG/oIUNeuDhazdQBA/v1E
YPaB6pf2QJZWz6D6NH0P4qjfUwKuAUHubqq6ck7gDRFvb/GgvZCTvmSoxkL0PRYX+oKJpEXbx+/T
m6wsfWEz0DfnibuP8BwAdtfdt16VPVoszh8zvCfxMRnvworjO24xc20x0dyQEwjp6YaDKGFNE96n
436VgcRVOhvXLuJbzq8EmmB4CPmA9E5g3wHffVKhqFwPY/QdNLjf7A76PiAa8faZgBqjk6bGKyaS
nybKUnN9KwZoJvc1PWZ7S0HwDa2SNyiLGwp60VxQF7ZWQVmnWxesBQNkkF66JOJgO01RwVCVxVZJ
uSg7kLXsg/33eNQMz8yrRbdH6/IICGsCpILK/H3KAZZOVK55hILG4viQLKwpE+gMYNXMI9zD+74A
l8YQXKDiFVxsA1UWvB57ux4ythdwBCDnb6P1a3C9E0WwIDbux+7bJC0rXqeesBV9+K/AGex4bSl2
4FotSbG0Bi1pVTU0+9QVqp4hedtBvTvo0fSmdna4L9mQ8QvbPQ1rpvsCrLBfIuw88NryZxg9KnoL
Ctpe1v41rFKrEZD5PUztY+bVyE4X1TqzWS5Kq3U9GJX7ZABwAsJku3ZKkiN0wdJjZmjmTgKFcCeG
AjD2wnCvXYDUdcWs4iuLxNdIDOWvKobeXeKMYsVHQKBrUfzqvOqr1ET+NavyGNI4iXOVDD/mUhPp
HQQq3q5SGePHq9hmFG9QB6tBf/xacf2NNQZK08MRmC3iiPlghjbkTCvzNxtNUhQcbmhAYsNzNyly
b1eIxBQHCyUbCPNY5pVsYfPSDmb/MBh4HHgWZIfrCVxYSzykrwBpbHS8pdZGfZkPz307QbS0MO8t
OdoHrl5WbWA3tkYiY5Sxp+YOxfYRaNffjbN4PBm5iow35mFsXPdnkegnHSwny4ljG7PF+/fkt5gi
9uRT1Fav9I5Mb8v0oix7iM03gb4n++C5d4K7wD6k09cuhOzAkt6lNLCymwxi56YdbqnzQA5PZQil
CkhFGH6EOiMk5+LplgeNvqYAy3tK2spcixzN6nUTputm0sPtFFnmrQbE7XwwPCZOXmNu+ixAeosc
FDJAbmmd40e2JVuP/j9ft6IQwnRdc9cPoAtprWTcFnmDv19VaEhANvKAl0b5AvZcBxKVlnbo1JCx
beWNznMJWpqj5UK9TyjtaCObnHXXgMJ/crQcTFjlr1Jy7VWduEn5dmKAHzdpIAhiGagu5kZqPFVu
2/qia8y7wYC2QFJH2QEFAzA6BJO3KRlUEWIjyNdpCfKd0JxqfANx1rlAewPIg7FuoOgXj7qx+c8x
FEiHOAbbiVDRy2J0JrJved562G7xE205+0JM90ybTiRDlsRM3isf7TDJVzN8W9Tm9N333+aBDwUs
96P5WkOWYQXiI3EVPHC30gXGZgCN4ZnFXrTpqsZ4KrTuW1aMwS8WgQcPb3U/QPfMV6OapLF/JwF8
O57R0BODWVPTn6ZxnCdBVnWeVBdIaAFuogV9cowqS1un0xCvkXNKjmEwgqSdPG0Qy7dTck2JjgSK
lU0HPqKAlqu2ykJDI3hkQHgdWmDRyQvAoKFlTf2gmXG5LspGvMpsuHMs9Hqt+uFb37jtL7RM/SNc
y31yUg4eZnc07xJHT6D71IgD/rLlOZGcbRrTda4sbp6jINxNqn5Eh6GQHrA1An3jNE45ysWJNR4M
qkB9iHl3C1fIA41aHYrzrfSmHUGCihE65X2NjN6MEFLwIVCy/N3W2GCgIFFqCqa48X0uoY5oPYr7
j+uB2ys8u0l7Av8G2lN0R/OXDEtv6o9gSQfmRiVpchOgwMKyQVWm0NHqQJMCaDttFtsUe7eG9lph
232IXK/ELlnXRvwNQ38ejkNm38khi9G5G3lIF4A4KVIHcoDJLlhxKxe7D9F4W/ZrmfbnJdhyFLF3
Ul4/hEHIPdqMVlaDC/wZBDHeuSlKi69a5AP2Hg+eS8aCW9lg3+IDfr+1OcjH5hD0XE2rOAo03F1k
5gNPBFGD5f40srQEmfWGbkwt2U3Zmbd52mb+oILJE6SowK30BgDBuJmDP938aPWMcQNki2hLV2yH
tqJHDFmOvkw61Yn4cHGRcTBiE6g+YDPUFNLA+xAneqMQPgVakYH2IF46fM/MYbbNK3BZ3tSQaTPF
KiszyE0YhnkfJVN1Y0Vt+n9Y+7LlSHlm2ycignm4rXl2lce2b4h2D8wCAULA05+lxJ/x13//Z8eO
2DcESqVElV2AlLlyrT2znOFuhBAkNOJS/tpD7tHTIu2XL/nOLU3vrfWKfkmDCjflO5kbYB4JxHBn
YcppUKG7Z3oi2KzdIUbkToNC4NquQTqsTSj0LQpVqeCqSgU6VD1fImgVnC1bGsDVqK09uDZi0F+h
9ACEjB9+2DWBuaSpOPDmCPksPgfrZSK30EeDvDHSOXfADPd3RSb52XShUN+YhQvxHfCo6Ek9HMpA
v1HLVSY6A29JvhOuKk9QQ2kS6mBalG30CvA7L6zZxyxBnrcrUyCSmhh+mKyZjY1mn5kgJJwvhdwS
Pg0QNDuarR/SXZimzaUBqcLa92WypjuqVLeVnrAHKLmZJ2rVYdCeGRfg/UMfHQKuy7ULxMU6LYMP
GypXb2Gp+dO9iKpadq5G64786VYEeXyzjmLJ1/NEMmyuFmSLzzQPgsOg3xi8FEEmUKpUiv/KyJLf
jUy9q9NBvLsJwVpP9sZ1vKVRG+axjlj/ZKbxth184zWXBpSsWT1syS1DCj03sLGvx848/LdpR1Or
Fq4EDRdNW4SSHSyCBdaasHaoGgzXhTO2G2Iho2aK2PqXZqyaRFmm1zxcz72hRFBCZ78jvBaeOmgK
HZoM35Kadoxoeen6KERQvamjOCLjCrhE1dRTYA8bRdNPTaQMknNWtdnUjAapn6NK+zXNhIzHJY3Y
d2pFjeNculZ/9sZxfGpZ095p0BGjvtiw4mudBxfq64FcvNaDBc4AXBGMGvyGBdYuBMHKU6KNGjBF
w4b6is407l0QBtI44Yj6YWiTJfVVY5Q8usXvCr+8rUyBdRch6x5kwTLQcuXd0VXkToANW7vUtCto
6YAvanJBNQ23HOdGrZTlJjCAibGhZmf05YVlwYVaNIhhgb5AgKA7UpOm9Hxx87L0cVC0J3lXZ/ea
itqyKra3WGB0kLuJq32P2v0LuSApE1+gQbGfB7RFo29RCAAEhZqEDqJImmmSqODd3gJ0eQGGiQCp
7MpdpDwAmrmybW1hak4Mka0mWNliDK9VXoZXVEvmuwTyRgudfLiJMjtWiQv10oGchwMLIvc6OWU1
Hi41fgPTvFkApiTdyaLdPGi+FlOXMVJQ2AYZc1YouAKGJIh08+jgj/O5FihkArQ2tb+8/ftkyNfC
QxC8avVtKvJu56Ja6CGKnZ9xOhY/mB4gc+CVTwXo0v7mkNXeUzCU1eSAF2+3qwZsutQMOTZL9x54
ZBaJC017ZkTV2cs168VsNmNYJC8V7/mlTyLgtJVZMBlvMwDHN0hGWS/zoI8mVuspIlnjWB6nN2Nv
BrhHkrhEeR/kkb4cRAjAW9wNUPlFR63erXQGmXfvgg1PYvXBiiyBaWKdk5XlNswZ1PAcO4Csa96s
ncZMn5oCS8GkjdqfJWJVmmnbvxuksSpvSF+dFkGNHPhs7LQFtodYfh+MqkaxnRoeQuxmGj76ev2E
lEe3TnOs9muFhXAVPqKpbbwuPXGhlqeDTWFss2ZpDAbwHapX+PKjN4pQLs+dEogpNfRzfOD3bKMH
YDBNQGGNWAAK4TtVo5JboFXBDfKAvL0PrijsBTrP1N+EfKT+ENxuK9MKxiMNzNXAlopbxv6R58lw
8FRZBW99dnHUGTUjN8R9GnYnY4TWNlg4wM/IS3kiN/IYtajctgJksXuAj8TSdwqOjOegTbUBYZ6W
i8TQ5dXo/OoC7IsGNCtSp66sSvw+KyVO+s8IK8qCGwgBwWGe2z+8xm+O9HISdRJcIIO2bWO86Ze1
GXUbMOnVq3mppwa4Mm+PZJKg6dvovgWQNMKjTer2b2Fe7UG8o/0yHOME4dLxtQGzwNJDvf8deLO0
nSP0bofyUqA21SDPQd1iqvP92Mfl3RjabJENLD7nquI0SwCPlpAEmlqfdqdxWLMqZHFgFrgUZ5IZ
wEKh66MJD+yqOjtQR46f17rMbeT4zRBKrkIfzhwMaS/idyUN8RKZfQSOXLCiBTywXhrwf21SQ/Yb
cgJr68cY0+X2i/HDjvKd5Cy5CW7FD2ZhARif66CvqtPkIW/K+oQnzit1jnFcnUFRfWa9m5+sIctX
UMaFwKJqBgJvwAWd0iHUUjzCVM/QZ+jxINyphHrcNRk75x2QuPxmDx6/5MCPLtou0L/Fda+tSm6y
PTUzZCygjimfMkNtwYCzXcRghvkWprwHtkL3917sp0dUnbpLLIcWImua57GI4rOuDQEIdAEDgJBs
u9JKPzqUqqncGuWmRzw+I14JTbSoRjIMKKwVqGziAzU/3Qw1G8Bi4EYjUMFYv6OyAwxbVfk9cBFT
VxHzVK8lkFbCv/QBK0+oiHNXnx5ISaAEIJVy6SqPsAWlPHlAk6j8HvGPOchDg+IcuIjAkYwHkn7f
Ipm2HjlqQPqSG/copTfu8ybY1IhS3pFHkaQWEAdBv0B0Cjy7XuqOCzxthj052xYKs5uhBuYKQ2lE
reZEOLJe26Uci2Xlapu+c15NaGrtM9AxLVrFDOOMYXWkJkRqrCdHNB/NqB+STYJS5VXPG3dXMQiG
0V7dxbfeNaVMVrSRp15q0m59drZbGR4R1EkXlNVq7RZUwSnrNkntawApF+LQ2JZ/1IHamrJjWQhK
rh4ZVhpAdkqd1UOfbAdggKaZ5gF/zolIEVQJV1mMZY+ZA+gWF112DTK80frRu/GQwQQMwbE3/bfZ
1KUuJBHsQi6jNhfp0ouLZpVqbbaZ2lU0Ks7yxNpPbSPEy5eX7EJTlIWbXYdeYH+oBgNvN82fo8QW
JHX9IU+ORSSzE1Y7H4fRTwH2+bMdlxWY1+sj2WlEGwYWaFR1opqxLp4Cm49dCMFgD7WUVqiZC7I5
qgP//nLJAIpazzQgdIYwOtKoQNrFSfEwOoPz2DeAyQzJnQDl3CNZLG3cgz5CXBtl6iydL9JKeEfy
YMhIrOoGSmi1VrtYUaFUsuHgkKKhMaRkDyjGChbUREmscfkfruRZXFwTQFxqZOEDkTuolB55cWzV
IekttMUQF8AMjcWRzqi7tEUPcmKrB2/j55iI3KmfPKuxAp/Pn6fUr9UdX0NKK9naeZStSDd8X6jq
sAq/k5VZ6/IsAMA/O3merXLdtI69W/5qwkycDCk+DlFqixPZXB/8eo6dH6lzVB4CbA2Io326UE+P
CjpQOoNXrdBuc5pq7Lz4qA/8tfmsLLeRZiATpanooLWgqFRe1CJXGjjG7TRwymj9M9c8/b/nIvvn
Fee5zH+uSDObjFlH1GLj8YmHEc9QeUsIXv+zie2O+ZS2eKzMvVhOfG1SLxLicW7WZ9vR5Lk3m3CP
V9uhNVMgdsg2nfoAqOxTwziQjQ7MrVDPrA4oMwBJ6UvcYgcB3q7GG540wO/9VHupWl6+M8t/8fFD
eAcV9HQCPOl08q8uPey9Z0hlHFQ3UyP/hyn+z30gAYYqL/B3rx3hOCfeu/aCiB6KOI83NXRqJ3YI
y4OyS1XpzqXFV342/cdkNK2Xvw0KfbOe2CH+c1CfVtZLZNnJSTIUX4pC6690aBMvh1bmcraMCMRd
3UQtyLNYib7qis2SVcbWSLBHdaUxfBmai6UW8jKcpuwMcHXovQpKqCuomN6Vh7GxzUIQwZLNRoZy
UbceAzUoq9Ydaur3odfkz4M2bhk3AWpVdt3Kgtkuo/LD7oGxbc+Br3t2SuwhP+2z/7/tJUf9GmWv
psSXyl6B8hKazMOULOOgrT2JoH6c82d5Z/Jt5/j9cs6fSaQwEYVN/M2cFBN29JpHdn8k02SPl2WI
ijLKuY1amJ1iq3qcLy3wwNlyHg/LeZo67L5OTR2DkU9T00Q6qJyvwjWXo4EKwcYdERjMAUm55JXr
LrW6KVAH0IeXqQdPqGGPupanQtnIrzZDKCgCQbKlGaaxNMHnLBLsPihoUpN+HrA8nWaaTfOcPMm2
eN94R+oEDuw+dXJx6lDGv+oLDytutZCZVh548VWDjdSsMvngmd6V+QCqLtWk5YrDIuTaZJgdyeb6
IDgAKPyOOic3Na+LVPhmtjHz9zytNvhfp6VBgYZgViqbDPsoLINo2g6M1tRJh/Zz2rDBVmGosKrq
W83ZVy1WdrSe8SPgIKhJ6xlqun4nUYiE1MTcpF7UsuF+yU5+hF1PhwribdiP34MWW6LI07sTCMWx
xqO2p4x0RockZJCIzeotDQ3Bso7XhhpC7XmGsATBv9XV93/Yp5m/XGTIg2Th+UxuEOLo9r0XPZh2
p795EGINQif5UYi0W9Z96l8gAdyeQOOBcsKhDL4b/EwODlSJl6UHTnneV9WZQUdkRR3u1oLG1DuU
nfnK5TI5B3FUXOIR2AOktpIfrvnYVcb43UJR+go6tkwtm8MtUsSIPTQQ7sQ7d3grdLtZJJkVXRlz
7Qt1YAuA2grVoaHEbuqoNPAvhybqKHp+8IwY1IqOgkD1jbwnm2wdoOyGbrjniAxurEiTd2Eem3dG
rd8atahNkUqilmy1eKOBMR+KwBB5jDzPPCCqsqeilrnQhZpQd3YOID+fOsmf7HQYkFo6OIm7+9Ou
pgU7tHYojXb3xV/Z6QLZqMVHFORMnX8MR/Uu8se6nD7eXG9DboBEsuNY5dt5WhOY+nPqyyXXmv7s
ukjo9MDk33UhXtcoNEvumywA7LeEYkNfB2xp2Eb14jU1yvhknb/5PlAAUrIfQQbyJOaK38Jmqywr
POiH3iMZlGKXkjfLKrDC30idAcadZ+998hM1evzJFmJYx3g0nrjOyqOB7Opm9G0sKkE+sIgKv/1h
mdFSG/PiNzi4n4Uz2C+B1iO4j8j7xdV0fQ9VVG3rYU92S5nfLWWrG2+D3e2la+S/dW88iCHgbwBt
QqAL7IeeaBax7MYH3WTpNrR5duBek93ZfhytjKCTb0DSb4cqy3/pQ/xN5Onw3Ml+wO7TYKfAEPYJ
d3a59jqvfPEEwoHK1WrHfeL58ZHXibOsolSAAttpjolvjA9tYzyAp8N5g0Yz1JxCuz1BP6y6B03b
O9nxZRCV6bg8M9DW3eomBpA68VdagOI6EGBGF61gyZkbMTb7ltW9187aTRP2A+AayGQpB7Nxhy1q
KON1ambsiuIXdi1DFHgh4FAhXu8UVwPaa/6iKvCJx/yOTKjh0pCZloEVL3qt3EVam26kAn3gX63d
TD9PFggby4Ol3ntTR4hqgTEsr9SK3bA8F2Z8ngflJd76Q5yAxPNzIoaE8Qo3U7rRCCKCBfXHxOTj
xUazKPz6B5G9jYqPs8rEcGyLBXMU5dtE/DYdyYcOX9pVH43HBlhXYfgHSNgsHBcsHmVuXSbMwghp
DAQH0g1hHCJmNmcUaDxTJ5nc2DibVvfh3wDhjjRZ5By12neWREdhl/W3MrGNexNBs9Nf7B1nX+2p
2X5z8ubDnwMAtCT2CvxuvgVhat73EaqppkgWC7vmg98VSZCT54IblDAJVKpWgH+hrVtwT4T2FX+Y
8qmDJNOuRQn3ph0s49uIB28kvPgdrzDQpzSZdhqEM95BpdoHUQYKktVI5HTLp16NbEoEhiK3mkaS
gxOiCIxGWkBU3IkUouPePyPpmroHiCKNdGJf/9YAfEQOWOmh9iJaF1Ft3wMhnm7wzwhOMkvANwzx
6p3VWBXyArEFtXChQ4/aAr2qZWY/IF20GSpvjFCTGK/B0WX8SG1UFgIxmz47oy5XgSnNu1JG2rYb
u/bg8nY4Ic8O8XGv5Pccj3mU53XsFcuIxzADuHcR34+iBmNY5VVKVcR+bTSdLf/22UZh/cdniyr9
y2dLNA0iu6r2i0q34r4plo0Vt4epOEs1gZpvD1T21ZjaPepImn0ls0wuEFkFhRyF6/za42srAWPA
ZHSRtl37fawtkMZm2LW23qaHmNky7kP81cnYlAne0ZFzGpWKV68OTOjepokgdu5V/dbqPXbQAAk5
S1f0Zzqjg0hLMJSFrruaOzgP35NGDxdF7fUbK42sve9V8b0/qJK2AVS/QJ6cUOJZvZDHYFsm8pvW
E6p/5BJ67NGhx6PEmtP6X2L80yk5jXCiFICXJs5G9jG2/WCjGxDcdTwfNShhvuYKVtxYTbswWiAD
O8CCHl0HEGk7G7+RW6iD5tSpKkTgOuw1kqRtL61y6yLU8qnhf3PrcedvGaCIkLHyxFNdFFuUciOv
hztvYzrxuC1UU+bVMoVuyEvGuH7ITBey49qov+pO/2tIA/+KRHN/BzZtVKwrf8sI3GUjPGSu1LSF
YFvyH1LvY9oScePdWKCyHdTaYNjd+MCMLZFdTPa0taVmpafpftr4ql5UbCRfmohlJvuU68hEc1SX
+gRcjRKnWxhG56wDFugnh9CueEl07gblGdePK0Kd5hi1iNPko9meUGQCeokCRNUnCHSG5iaqUFRe
er3cUD8dNC/5nrqVue2ZKVDDgkPCou5cNrxEKX/ugEHGd/sFGZOy+fCxXCGWVdMg+6u8qUN4UQ/+
SygtZBWSt9BaF2chQ4AJoS+1bEtINMoMaH6k7nGKlVe7AeNbu/ARmuwXZKxVD535QMrsS+7dzfbK
MEH9MfUKa2VUABr2WBk4eI0fG7rRcAvF5zazcc/Raew/VFaeQuEMcXM6IEeVS4R0/2m34Bdi4PUn
y5eR1B6zxIBm+ZLmmsdASAiheHUwC89a233u5hfQg7UbHVzgl8oIrbMungwF96IDmelsjKW1dNOB
rROsVDzsQUL/NEbFklwysg0Bq6HfE9vreYY60Z+wO4lB0+cLttCgSnYI1IHOosxpGZgUXBixnwvW
ZG3H2gZ8V3k5ng2l82bYkQ+ZbKf8ZzRNObfJh5plWTj2cu5xDa9cGS4EJWuJhJFkycchRTSyRr08
2nnvcxAORb8mW0495O7UXrnpCu03RSC/BCmzJIHKTwzy9BZo9hP2jl+jmX8EN2mw70RPWqI9AwVt
nU0N/IDSigcoxQ/pmQ85A/eS0G4oQjOXvI1NxHjyaAHGSPazj7I1QIoM2I8EwjVOGP8SKX8vI7f9
Vg/I22turN9jweODe7LR8X8ssz1eWh1YcGpU83vZ2sXLFfeDw/C3SOVwmk41S2gHo8aaimUclUSq
hw6uBDJrAC1ej91gm5go2gMdxiuAlzeIddYP/lgFJxQL1kuyawLki2Ud87sstMZr4PRYv6gBMbgC
kDEqnaON+uJHv4ScrtTZU1SO9aIHI9+JDoPUipOuDrONmkKKZunk5qYcAQiXrDk3blQ+BUDB3jd+
uNTNOgauZVW7LH9y+rZ8QuQV8MZK3JNjVOYXoKT8O2rVaf2zZ3yYJoFeHWhV8xj3oZqzVBtaPIjk
npr56IwrYIHsLTVbv0J6EAHuDTWHJGywG6v9laUuCq7QZI/shrWkXmTitQMvQW9Bvb7bJee2xQqV
evXerO8QMrhRJ5auyaJyBn1XaJo1gm05q1GQUR9aLA4QSiqy8IzfVnimM01W38CXLXemUTrjwuRh
hwD8ACZ4o8DGsIAyszqjQwRVgEOY4DA3/+Y3D6MR5ELD5ub/fqr5kn9M9ccnmK/xhx91eI0U+854
CGOILGtQCSkXdDofQPzhrEqr6hcQSsiPc4eXgJKel8U/Q6g9d/tqxrlJZ39eIG+RkTQ8sBz+/6eJ
+ecHo6vQJ5mM81XJ6NbcLheubdxGkWDvpj7EPISakwud0pCqSl+gvMn3mpWU1xbSkA5SQSemGDvp
UA0OUCBaWC0H0/qwSTpLs40GUaPzoO4AYKNFs6lFhlqJz7E0okyBlus98zzbRx2122OOJxFdde4Y
QK8jXZldmB9jZS7izl1nVRIspyt+TowoFQq3weEt6dq5YNglcyNdTVPR4Fi85p6M76apcmFU6zjR
+OQSaMHFAgnRFgwT4uAKXRymMy/vPs7+YiOX3re9HDc2xtGBfZ7NNldNM89KHbONgyV0mdq440Hv
FtxXnQduqhhM6tQMnSy4FyYktGVm3sXKg0NebRe3TrekTm77wX2JeEvBpX6eBkkBpUAU8SDyBYgo
Ew278y3rApoU/rManYvm6tVPW3iX2MMJg8UP0+bkJTm4mQI93Ht1/0SAdIKhRwqLjkjAZJ9N5EH2
go93qDJf6AM2BLmTXkGgZ9/SJPUueCCtqUUHbQSbc261P7shypDpa4HIqwLeLH03BIuBV0THOrfV
fp67r+3nWZYaHzY663LbfY3jIV/oZeG9Tr3RVjeCh0yI7OY4TnYD77V7atrxSCaIQ2S3FkD8uxDP
Mqjm9dGS3LruFoOM6UpedGjrZpdZpTxTq0/S7Faz8qX0GJg01Mxk6htwVriaGe1nW1da9dJP9WxL
LtSRiwJFFyWKeMhGc8YccqJRa2er+aqRJ6xt1oOBep4vsnJz7xk98FqGjw+clqN/tN32RsPoKwEX
wSFzWn2Z3eCg4U2njzB/hQw7Sgn2r8tsYmF97QMvPs2fTHhhsjBAk4iaVPzByLdx63Chaa735Vtx
MwSM1ARdFbnQIRjBAdIYjTF9K5rU6wKI7hWFWM6X1Vvm7zQO3Pr8Tbu60w66L7/NfzgESMH7L/L9
/Ol65gR3ZfRKc03/w6CvVNR1uJuaY2UfwLAhVTGN3HsmRBK0sui/p037aOZF9phCsvHg6ToQusoO
PTtLK9vLiHU4wJ9+s2lBZbT3i8p+EiC6IyfdNY1l6+r1ObEcbaU5ZbEQEOB76HrjWbYDO0vVcqtg
3AArAuZkHhgPtdvXVx+kV62fGQ9k6gxQe0VFlBzJ1ndRtSuSUl9OAxwzeuiNTSiEASZOQPSwru7S
PU0OTtzsgKiIsaAmDQjwY9Fco7+RqRsRSsz7rt7S5Kg2KU6pxX5RJ31cLTGOSOFGd9PVW0sCbZa4
a5rM9zJ50e3qQv50CNL0e5l5xolaPZaH29AzO9CJ4AuNWh/dgFRZUSeZSkhkLuw67A/UzMbK2nkJ
gnXkQh9BojJOHx/IoHnQeAn4qO/oA4DWQz9EosdWEnsqmbzoidXdRtsT12qUP0MZBN8g7T6soQg4
7KIezVhoK5BuAaOZBsGpqgso8KGC+ht4Cm1Q4hbtseoSQNfM22TuoMAnOAdfCGI0y48dNyjUdhNO
b8bmZ0h9HDtWLb4A9ay0gZi4Yd1r+NhVFL5Q/jrS2btoRPlYIcm2Ew0kfhClDR6VA6W2sQZ8t5s3
DUHO99QBADKT9u/Myu/afDBfRdoO0AM12c21km7rc7M/hNzNEKfIdLAG2v1jNkAZl0Gg84caDo1S
+3eC4V6BYDB+ouEmtHL8NHIdJQmqjjzxNTBbGBmKz/K4f4ZGBbicYZ/dpKo+zwMPaUQE1CY3F7X3
5IbqiI/ZBuU2z5akP0IiOoDk8QCab5R3aIti+Fl4MdClgfkC2WEOUKJR7Jq+zZ55Z5+8yojfUc+T
LyvAoy/CM/VzaQxIrVlD8v45UuYQo6CRpRsBtm1Z+kpLUySIIpY/0xmL3Gw6k3+x/c0v0g0dz80q
/5Jn01xrOIIZbPclqzfl2JzhQXNGd0/ptanXQ5Zs7WgcZSafOTpyplly3uzI3qf5go1I7F6qrqq2
LugHXsyimvis3Nw31pnl13ugkCDOm5cTnxXW0rCnLQi0zUB7Vv4+4mSoUgNMwSEBcbOS5lph55ex
G4AHm8fZf2nLZSoWYSLCY5BBdgRQmay8FKODhIshV9SBPGF5SaAhaK3SsV8BQxUeZ7dwcOLNEOXe
srdRzSkB1DiKouseY2myNVjK+s3UHEHEZrs1PpLpdY9CGiMIXPMTddJBeiAMQ1HXjVo0W58ZH7PZ
hvyYLbK0aNMJ1iLi5ZvZgjizID90kr5RX6jV6HmzS4OiXlKTDgjygpgzai42DwDYVB4NCMSWtpIS
Idtf5pg81IB/z/G3q1gc2q9VB+7JeLCrBy0zjsTNEEKddJeh1mrdq5sCGn2JikXLOw7R7gdbjkcd
4q9rPBy9Y9xE8bL1R/vUZKX1rIMufaKtE6w8gIWyWkVAzX0jtzDn9snQo61vlh2K6t13umOaBsIV
HDGLW6vr7bGNOn+lR1nyLopzya3grctAuzq2Y3LQi5w9qIHUX2clNHRMwIWsJHP3WY553MZ0f0YI
+MRxK9+RLZXLzg7ia+YbBsRcR7CMWuUIEeXsw9eBIouAHCNbGUiedmDoBfeHra96OrOwVZVM+AgX
4GzqVWdW/N1pe6i4+ygTUgeQYopo2wDQu3VaG0lZgSdRi2UE+P29cRvgOXPjHlLrii9t+mfE7bBq
XARd6X+Zx116g7Kc0uC6OoHuvOXg2oWYonwzx15fiiyV0NKL5K51O22nI9N5J1ESvkRebnzlfX8i
Du2Agb0zKeWbznPIQaL+QpNp8chQeo/SbZxFdQXZUDySH7VUfNjmXjpjut6sJavBDGTjQYkSjeJA
Hzl08/zk8vr79InVV3ErkH2RRxGLHRQL0qegqE5lqQWPKQifDniiqLtQDm/Knut4W5hxbB9cD1Qp
/7aPSGQsSqPhOzz++jMW/P15dFwJfWi73GZmlSy43kOEgHq8OBkXLXfibSkH6Jpp0EHwAxXUUs3Z
5mX5sAO2rb516tCAWB/ZC9ioSR2zrWy8ZsNDs1sSyo3wbtgD3zzbDfeEb5vtmpeOWx3Y4UVONK2z
slVg1Tfk1po1E3h6RJph3rHM0daJOovc4eOMbH/rBbAU9DnASm5T/HoOPlIHm2b0qqe6Zj8tRBl/
JrzZIBAn34wizFbATw0X4fuI7Blls2G55y5NNmqL0C+Mk0+MCBQopraDiBzWOdGBTHTwVBSZzpCm
gJZrNUKIFuDVTeoJVCurgjsCcZENBADQv7HcMwI55SVQj18mzFcTynK71HbwSK60Ptvbuoa3BM+g
gd41kQ0xHSP9GeKu8E3X+V4FcboyHKe4BJnuH+OxbNa9YAK13qgXh5rnT7spfg9l1z76cdJuw7As
9lHhQClNTUYeowXF9aRxviO0n65Cb2QrT/eHHSgECaNOh4Axvg49x1xTU6J47979cLAtZ+sWBeDi
Q/swshCl/VlS7JHTQIEhFB5uUAb5sHHvrIXpnsXu+m+aFaGFV63qHFUq3mOxvgJkUWoPiK7hryCT
qFpR7X+G1NUOuV4TrzCoPIFIsb7FCMZMNmpSB9Dt7c5aah4IEDq7M59QBt4dbLNS3NQ+woc1pCHm
pgsCRfxdrXNqRUBI+26wzBTDOKRan92mjh48p81P3ZCFS2L0dv+xi9LKT6Wl5JkQgV+DyzeHKGG1
wG1rvINvQwDzb+ZXT7gDuF7wj8idpHvQ/RqEQ+pRO8Qfvl0MRmPLFPF9bIC8WoRIZGFvOL7ZOpR5
ejG8QC7mw05ADHBkTnbyH1kariNtRI1B22Y7WybxBkkO5PX8Ec9F5MrBboOikCzPd0ZWtN/II24T
e5tCnG+BxVaxnKjnW03vt39tE/E88mWoknH8YGe6oIaL3QbqZ/QnFfXXJvUi4i/39PfnifyP3j/G
zs6dmor7mtiO0XiQA5KukELnxx4RgA2rDeuBARIGmWM2/izDu6qX4S9r5L8tx/efRG5gZxn14Qko
8HoaI4pKW7MBlUp0v+mDXW9TLS4Re1JrIKEWPFId8mC0lrr+fa6ZnuuqK5BJ7AsOcR8bldfSLRoI
FA/ioxJ79oMmA9bmXfFk642O36mswU1TWJvcAbg4yXh1RhE8WwP2xJ9rz/hBpY2a+wOPreznPEZP
xnilhc6rcPHPpKo1IIz5Zm4GTc83kEeON7kXRSdnQOmV078Q+r0sO0jTxeFw8W1fnkyBjUzCQ+N7
k00OVv+g98YC2QIOhAhuiRIrTISF7epEMjSFajqqSb1Wh9pO6sVe0Xyi3r+NzdwYmYuCgUBVYxcs
E7CuhACtyXv/yIWOpaayy9oFYcDQvnLhl9ZvkXn+PfRoV2C4jYpbHKkCBpGcwNTt2D8YaohXoNWw
77QKqn+D5mVPUV7WayhJjWeUfOUHt8rc7ViV1tVKK2fZOW782pnsvshL+zcK+4FvDMTPmP8z3IsF
4BtdZoLIH+8K8CMECMUExclpuxDogf6Zbn+ymzZzt15VT+pDwWAWV9R2HxmDMNIsSFRUcbt1RAwy
3BGCRHOHUdkQ/NCuYLABE1UF1D6CKwvuJPJIzXYoP5pUeoi3w9fe4d9N6k11lIf917HlCIwOZ8UK
1LYnp/HYPlALLKARocjm8yI+U5sOyiUsR7ZPMy85GVh8Ep9BKuSv0Cnjqyt7+14fswuRIVhMWlvA
RtMNeQ3F+AtVetEVa9vJi8zmYMGrz+GlVq6fc4G/YvJiTeVuhN9Ya0QoARDua/0lscANh/s6vLG4
AR83Hv5n1MggBxV2MYIu0jqPgIpDHLGx7tuyaZelwfpvaWB97wIv+2XyFsNVHsrJObZKevbTDSC0
2keODkG2CPd01IAbRQ5Ik3RGcg4N7Xuuhfa0oOwyoziVafydlmm0QfD/H29Xths3jkV/JcjzCE1J
pJZBd4CpvWyXXYsTx3kRHMctUQu1r18/h5STqrLTNjAPEwRCkbxUSbSKIu+95xygXCeO2UQXarHm
UjyDAMNnc8XmpXi96s6LN1qBV4Vk/lL1VVcD2iHraetMj6aqHjKdMV4Mbj4BYe+wBGgmubMhLy50
J/ieeIBB2+Biuw7joL12AKBGqkEVfA8hDcAIuDcMm3vL856RzoetSMw7gZXNBhRMYoNVr9hgBxKu
WKd9cUzOL82QL3wjyQ9xHDZbK7KR0NJCGbSDz2VaeISsVKvWsOrK951vYyvprR8lwB+XWBxh12JR
DZKX8JApW3UAcd2CtUK7USWeu9bs44c/Pv352P3bf0q3SCP1U/FB1Mk25aIq//pokY8fsrF6/eOv
j9R1TIcxCg4L5oJ9xLIctD8+7BEEh7X+r6AC3xjUiIwDLdPyUBkzCBAkP0Lh+cCm+Tlcty5dma5k
VQCSfl9FPWC4dW3/QOgc4XPx2GizcR/rt0F0CcTKMlIrrJaxZoVUMxZfW0OQLB3FKwe5VDoJ+pwv
R5XBiFdnZeCIrwMkwhyXGWHEwhmiMQkEQsBMpA5+5J3WKeM8iWcEz/gF5ImRPSsPTCTdxpSHLqyK
RYpJD4xMP1vjov4KMv1kxRqCFTtLrAL5SE4zmqi+ylidAGoKZPL20FPj9dBbFrXwZDGGGLRFz4ce
9Hip1pa2daha3q8QBPaRNaUP84Rq+X0RIWgilxPtABx07tBiqywsYJ4A1SZIE/u9VSE87SIJnJPz
tETSbJhdDbFi7YKxMriPeWHMQjNqNzYkMS/zDDwZPWJTXwaQPmN4rR/SFPzTyPGWpsSD0ogf91fq
Z6YX/U0dhOYFpQbmXEAa7HeeS9d8OTiUwOuL0aFIDbGYxc4Hp3Wi3EHqvDiMi3QrY8Dlp/QLIhTp
DoqyzQ5Q/c9qOuSl0BZqylNFaYV0LbHrM2gVG4H7AB9wPbdYIsCahokpECXEGhirvhp1sbHlGhEv
xb0ISXrHtAySQVkL0z6ll6W9DbS02CLRfoGAPTukkk0/B7ct6A4i71LVgTIsWlYZ+B9Vq+pQ8G7B
JC8/vGZQrS04BW7PTKZwToXrwRZg7fcEII+dB84Ms42KaekBRRhUB2jXs8MLW6pvS8tYO1DueLG0
VwpzRs3cC9mo5OeGxgc6qYXTA8tfcqVT/lS0bnJbyQM8hVnBQhCAoZBwq5k0gB5eJG4mbo1aLxaa
PqRz1ap6t2089k5B3nsz+htpZpC5QavohFy+qWw5K+vVQjXkBgneeSKoe/ZEMEIcHf8ZFLNtwJBt
U/6cTmYqzCxGDyoZ/8DwioJ8HOmuWx30ygpnyPMvulsaD2oRRrWmu/KZ111rgYslmlZACjKMNkoC
dlSJVeKxozys+li4WZZNKqn2xpEECO2dPIS4TJRfqk6qQRX/sW48mU8ib1mWDrJsetOJV3Y76JeE
Ovql+kS7yMwngvfItkKgiKyoE66Pza9sxgpa1Mt35p7zaV8OJgigLEosxzVAROda54MZBQXR44R4
e7sre4RiE3eiA7+wNbjmIuk70edN7Ir7lLC5Wusqi6IIgNJraQuGWxDPIoyYOcAeN9mqRJxBzrOF
nF1PDgAZbZoa4m0wUNXQ+IDTSQ/gTvMHMS0iHfSuBkl2uhvxiXK2qAaSaM8NiM5weAlA667RWkzD
LAOXjefGOwt5Lm+Pimu/esRMahNm6wYodwk1X4wKVlTUF1Vs7QnkcjemFMwAtUmEFDapcqs4UX0r
DGddtuPWEM9OqJdTCBooumRVB/48AGMdUMkramXP7pEH11nVrCxCDVzcSTlVqYApAz0HpJD9SyYz
BkN/adeZfXe0Ki1kp9kE0o2tdA1lXghSDK75K1WsZV3rAKEU9OarOmWXSVfTaCztVF1fOlhqU+2+
kPTeE9sf6AHTMHRFDD8EU5eVr1ULz6Gx5RWQ4VKtJ9YuLUsI5FL3KqgN+Qj03/A4ZYvQKIeVYEhU
kfUk7SzMEXAqgjUFO34Q9jtIxmfOpCnd7mBIAEkGIDJCt9gpyZJsa3soKMUV3HKQCAt8AXrnVvfW
EPfOruuKg2Z+qLxLJ7G/xqKu9qoqxatrFiOGsVBF1aDHgFAR/eHtZ8Rgr346LvQ2XB3iAi6j2IXL
9pN5qHcJXne9me+DQJdeZ3EXlgX/LlokHXqdRbaI/HCk5yEBGPx6wfcMjBiI73v3GcJKC+imgiXD
tvjteU+3aAg2MP2Vm2gcGFdwsVhtWMAnBbpaVXT4MA+yejg0gQ1WEV8sOJhA77JUSzegiUWqqSxi
h1GtHFuy3MhiUoB8NHdYt1JFAI2eT6mKkEKec6SazR0TT7lCBHHPKOd8sKoT6DXQ4lgZFcUIHIKj
aljHFFC3EXrNEhBJQAlMH6HXUJtLbzyTnUCvM78r53Wb1ONXqO/pAcxB3rcR2feGYdc7y3D9m6gB
/rUDiOferA0ohROSXCFDwb7V/XztBZl+D1aRaoE51VsqszAE/3mGWFdbOch3arCDUPUWrR6OpzX9
AR5g2V2dNqtTH6747Kqs6YC8UUg39nkT3IJznSI/B966wi7XfYmIAGAF9hTsF/wHlk9ikgy59zlq
BmPmaV18I5AbuqrTxlirM7EKEcDjmVqS+Hs36wBOhk5W43VTA6JxcE4Dm+zIg6pnRdXPS2bWU90a
nutUg7Lr0MskxBzP4fAlRKzKG8eHB0XQOvkGAvgLpQxZhdUl6wb3HkmM1jS0+wD4Ccin2lWhrzoO
h71umCauwEm+Oby8KD3xGWCG6IZgOtz12BhB8wIC1yxtbhHn8iFn56e3aTKUkAnImqUqWnlcr8sG
ieOqCBFmc1uWZBHWZrqDh12fpSS290aexjckt5d639l7VdVxr5p5hjcsTFln0LyEcsdo7rWxuDYy
sVbOWogGgd0wttbKYRSoCJmsqzobudENASAciyUH1G33mtB3vGBw6qXl2vSK/O/GiB7McHCAeS29
KbbpdJvrZrmkcakhH2gAXQNQnIuM1+n+d+eJo3WXZPkSDotmnjeQxBM822cSjYI0SKgkSyCK0FKI
NpaxwE8KderAIBygbK0Bs5TDc8Tku/6rk6azoU/7z2EEgIaTWzpiLdixY3VLAdBI8SKV5IYszmYA
FnUXbVEViMC1TRttyjDNp6VO3B34SYOl6WQcijNpfxUZ8M4jJdE+WAYCBVYaON+BqZrHiU//9mv3
sqkQkVHdkQ7g7qgf8CUSmobF2zOh+fJtiVUDJSbBi8HSdR1zyvlECDdUXhmd1kAwXoeLtfUQXlKQ
AdBNbd2g1legCoNHRNU10I4KquZ2qKwcgjdgybfsTN+FjcB6oM2TxxRPJZLL6N3RAjn8PgLVHl/Z
kmJF8azUIFnF/qdx54pUpfZBfqQ+QcIRwrhTvyyTcR1hIvt4WtM+uq6DytiqBoIIyPbtYdBfrkvl
MDCCdYP8Z1lqh33yPrC7DnneDqmvn3PabVciSfGTJ1A+BokX3ACmMYAv8/ijj31zRjszfzkZqB5Z
jCR/9esPMvDZIVIWTt++ZKq/WOfYuqM7Dv5yDiYP+mrnCaSpDqFBHl6PC/rBswswofv8G3zCsXTK
g20nWuauR5Y/q9U7vtCRSvW62gdv41hNzJp/g9TG0boMK3vGeC7A0TRXbs7Edvlng4HLJY3nfVCC
OBghj5mI9GCv+fnzJwgh0FlbA+YhfJ3OevnpaCcgkffOdlztH46eEIZ3OrbBFBsL03IpQfn8cW77
oePFwKJV7wHqxaYmRFmaAVLbNhaacCDZ+3ZoIagrASdtHW2R9FZ8OVp4Gh0QHzK6Set7UG00AGXg
XQcppwAE0zHeOUCBpsGBkSS/aGWrKqqDj0Bwb3X+VUAJtKp+9Rcti4AT1vXvpL18+xkwpHfh/Hbx
43VssIRQw7aByTq/XUAtkh6RLH81YrjMbDp6ZODbdzeGLxC4BIdKIQ/R4JfgAUd90wtg2kBQPYks
sDj6dQNiPmLDbe0b5rIHl3OA/QKguyflY7vChDnF+DT/cebDKpVP6zHN+oL7QfWi+Gn5lF4/JE/l
n7LXL6vzPp/wusL/N002/LHAC//v6qXV2Xnx7c9XN3uoHs4Kc4EVaL+rn4p+/1TWcfV263gf0lX3
UDwJBK/Qmz8haver//sWv7x9r0/xAefE5UhPn4HADKaBX77B8UKfDeTY/fURmqRV8OE/yVPBH7Eq
HvsCTommxxQnEqg5OcPJJfcnXwRfoI0lMb7o51/w9XX9HJrnP/H/YHDyhWAVO7mq39zXZ8Grpx8f
DtVD9VS+vK9aVPJPhbWdODnLP9zbcRD/T/d2HMxxqH5zd+c3lMUP4mn8K71/ie9ZPD/nj/HTQ/Hp
vwAAAP//</cx:binary>
              </cx:geoCache>
            </cx:geography>
          </cx:layoutPr>
        </cx:series>
        <cx:series layoutId="regionMap" hidden="1" uniqueId="{06953F92-B14D-4248-80BC-E29F20FB8EF5}" formatIdx="1">
          <cx:tx>
            <cx:txData>
              <cx:f>'Profit by keyword'!$C$50</cx:f>
              <cx:v/>
            </cx:txData>
          </cx:tx>
          <cx:dataLabels>
            <cx:visibility seriesName="0" categoryName="0" value="1"/>
          </cx:dataLabels>
          <cx:dataId val="1"/>
          <cx:layoutPr>
            <cx:geography cultureLanguage="en-GB" cultureRegion="IN" attribution="Powered by Bing">
              <cx:geoCache provider="{E9337A44-BEBE-4D9F-B70C-5C5E7DAFC167}">
                <cx:binary>jHpZd6U20+5fycr1IZFAQuJdX84FsCfvyUO7B9+wHHe3JECIGaFf/wltv73dTk5ybmTVU08VmA1S
DfqfF/2fl/Lbc/uLlmXV/edF//Er7/v6P7//3r3wb/K5+02Kl1Z16nv/24uSv6vv38XLt9+/ts+T
qNjvPoDo9xf+3Pbf9K//93+sN/ZNpc/986rqRT/fDd/a+f5bN5R994/a/4fyl2/OzYe5/vbHry9q
qPrFHROq+vVVtfv6x68+Qr/+8vtbF6/K07O0do+V6L99/eWhf+6/dX+x+/bc9X/86oXhbxEBQUQi
FPmQEvzrL9O3RQOJ/xuKEIlCgv3Ij8Lo118q1fb8j18J/C3AiARh4FPoW4tODQsO6W9R4GMYRdAn
MCI++fFoblU5M1X9eBiv8i/VIG+VqPruj18DaP+b+sJb/jsUUusdRCEMfBJGAfWp1b8839vnb+nw
/5Qwbys4FfhbE6gjrkDwqJvST2tuog0cQ/9xQo2fStNGG6cF1IMXrd9WwUVblsWr9u9snStH/jtb
GD0LpnjKxrrZu4GWZVPHVznSc7Mny/AOy5mp/0v0ukNY9XrLkGkP16Gso7eiQNLbq2IbNVHwidWl
PARhxBJvEZu5Aqtp4mTjhw365JP+a1H105lpE0POV4q0+bow0/yE6yapehh9Gple4yjv+ywGxKC0
zEy2n+cm27tZWEfZvspY2MZXuchgcDOOeVzMgK0Qyea4b4OcpXQycK9LSJo1RBTunczD4eypDPxZ
FyLfzjmqDrnh6lAuA880SUpQo+SdwoluCEWrDkVdeF3spvU2YlNxcLpSa2/FuM5XjM3jWgeGnvKu
HdeszuiJLzOjtY7bCKu0hhvVBd3HCDTebV+qYlN4XMW6HtVpXIbMK+xAmjnGdTXFfT+xoY6RDGVa
NyzaBH1/gqw3J1Z76AEq0a38MWPrVrf4gbN6OrK6e2ykzFLAAR7viyLvbjRPSIi7+wGU/b39P8Zt
JYS4YE6xfCtxJHK2c2JofHb/T0bOUYnHbdAqtZt0oJoYi2HeT7R4Ozis9ol+o3DYiOrH19+cBqc5
H7cITuW5DQR/yDIPbzoUwqRFIX/Q3Qzjcep0mvtTv2mKPthD6A83NZnGLYWNOGGdh6uKGnXvaxok
2Cv4p6IkVTzpaNzXVQNS5esyyacu/+hm5Y9ZN3nigl1nJPD9bV7ycAXLViSQVHgT8WzgiZOnasQb
JiO2HeE8pKPhTex1E38guqi2ph2bLdOA3tfd2MajJ/OvXE+rvuHyqc9mmHLkiSPu/ezAggKlWT9n
azUgHMs6YzAOAMCxfenVui59deIzVydAWnWal6EhE4511NZrp2jpzKH9bqzG4z2OaVO/kEEfm6x8
8nM58aSOGu9mEatqHHmiiPFugkE92c/T/kM/xLZC7V1ndjAwcm9wHzQxKhDc51VZsLQvVL8KJtNe
wIs+7+CfYS35lkgsVop7YTKMXk432HvxeqmPBcmCk9RRQnNSmo9jOZUxaASjVUxZX8YQ13PMcDHf
Rgbry1Ch1FqItwjTNFZNazYZslRd6kQjf96UhIk7lSk/9udWvoiJbXU+6E+4a0+kajbFso64wa56
2R4v64gTpVtMrrL9Ac+ZqURMWpgf+hHKI28RSe12Yz6zDBzCzg+/cmEekMHik6TRtAI4yw/KtPIo
ouiVOlbmkCOpPr3ZCv9md4EweLe7RCDyUYRDFIWh3bDAsvu82V0IlGLgIaffilCUOxEVeRn7kahv
vDpUN33hW9lN38vvqW/kv0zf23azKRKv12iFAgMeh4bdN3jWZylE/qimJJOdTDI1Z6ty+ZndAEOD
7Bomi0NV9hdc+ooHsdPSxUJ7bbZyvKvZD4srjn3DgthZ/Ps1mqo9NtVUPcy0LeJuVNOd8Nv2kIU8
T3HY18+sGG+YDthHGXlih2gm16yl9fO47wUrnjupunUvFN2GZdF99Dy5k3kRT6Z/0MxUt17Y43vJ
hyObyfB5xphvTRiiFST98LkaGxnLtuNniTu2bRmBCWyhjKN25k9j1s2JBEAfxorOD7JobsmCd1Tz
FZAm2zUCV5/MABKHD1FO1nOf+5tMFvwJ9udp1uRzNlfedhxatHIwG9Guz2vxyCLa73tkijSbmHgK
/Dz9l7eP+u/fPkICu+KhgAY2wrGv4s9vn8kD2oUgFF9zWASFSOzWlYPCPCFgwmSafRsz1FlwPxhq
t3I1P4EyChOP9d3BdHNwz5n3abYf7BpOKk/nMisObQCKg6zb15nDPCpvi8qw7TvccfUQ6i52vKs6
D5vbNmjtE/8bdw4DXb6p+XBHMFIrPQzTAfQSH4qW5iupDPvch/mZLB83zvBtEyLwyVF9jl6po/Hf
UBUpyVflBbd5LeGnMJvVCtaQpy3vGeKxhzxTV7d0mHb2k1xPOcpZvMxAiQoWs4G/zn7Wvud5Wqx1
oazFzzxFO3jjtwNKaBWBgzebt0NUw10ehO3uHX7lFlkNDk4MsTr0WmZbUczzEF8pV1uHYVWd/anU
W2fqlA5/byYjcO8V/pRqVawzU84f7OaZJ5DC9nM49yIWPZ3+ZHV/NAXjLM6LPhbCG0QsRR33OGrv
oZBt4uHqEeY6P/sc+I8/JBOx4FGI5tEfZX6Gi7TonOTbnerK/P+yM8sVfni5Xo/ZKzjph+56vUV3
lX7cGa5KsitqMcQ5FPxIa4YSjX2VSoLY0WFudh0Kp2AlSkKoX3l/R+Y6y7b//CXj8OcP2eZOwZIm
+T4GfkQD8u5DrodZEfv20q8eKyH2Ygwbf+VSCgU35eB7H5xQFNsJ196HWoTqQczPoyT7rMvZMQxb
G0/8EOsM2Hgin7KLNhKkvYvYnAK7UmHT+IcAlWzb1cA/4GUWLJibOeyqVXXmba48N5vEdA8rIw4T
iWz0iny97pu2OxeGvQ5OoYZI23Tiv5ijGLs8J05R41LjuF3s4AI6N47tiFExR/E/P2NC/vqMA0Rt
DhhCFC2J5c+LpebC83kbeF9FDh5609I7SvL82BXZmLhV04ZdL0MV0DsbXopj8wOnFu9+4KMRU6Ia
f17CtBdNRPSG7/CAkZcyexZtdB/1pRliu4DCQ/ZjZbjMFgyYrlnlIkRxxDtgicvC4dRucF+0mzmi
jUBQHAbIenTgxTmFWZU0hoPUUzbxaMqijqsxqvbNknhIFYANB4FInQgqWt71ML9IamEEGatjoaXa
C/xk+jKh2Yz3ZdN358mf6qQXhXxp7E+UZ6F+kjYVWV0ZIf6a4ZtupOGOBEER9zC0L95VroN/ibjC
v/6KxCaHiPoRwtS3Of3PvyLDo/CA5sFXXPUs6YSAh+HHEHbCPkUn9z2y0WHNVkEvupsr1FT28yrF
GKyMwOjkiQKdiq6M84B3RzQP6OQvg8NFjspVNEOUvFM4rY5Km9n6YtUPkdfvlBGkPAE15qnw5edG
C7jDCnfnTg/dOVhmC65QOG8v3CJHxRkNxX5Eo/9ofBXdEiL27VQHj0Ex09tF1wD6RtctEkLTB6XK
eaV8r9l1U53v3Syf5tdZ+WN21V5nbCL5vvC7dvPPXxj9yyqG/RBRjGmIQ7uUBe++sD4UIJ+LKnsp
5iqFkIQqHkxjcxZgE5cQUrl3YoMzGOM2N6kyNkqOnfodMaeckORCdyS9+HDMK925dKJzSWt8Lv1A
rkXezyeBgtqP+6wcTvXeIWYK5lPhYFLn2ZpNQMel/QT9+Kq3dawhJqQsNgaK+XRRv3qBNq+O21bi
lWKruqVDb3PIoT3AXDUydVM3dF6Z7SVbOQFMqD28IV9p86LhgEZ7r1yJurbuHHSZZoOwCysJsnXW
lerYVdW8rm0UExNbjTg6zA3Y5lo6dlM6kUMN5nYX8p6/Ylcij/pXDw6Lahzd/PMLAIO/vAEBJTRE
IaYgsvVABH7+OjnhWZnPoP1a9JXp0IrU0brls3csaXNbe3rcOekCEZiZuK2GOWUBjZLyIi9sp88L
Md9MpN3NFfWOgeR43MyReuPGKRxXhD5KezX1cVa3eZIr433BfnWv6hay2FbI5p7Yvyy41X7VPE1Z
zZKyr8AD4EavKuVlx6YG+c4XVbOjIQ+OhY2aVnDK24dAVnkyd5w9LR55QcDiEWWsuKcBbzfIq4O4
nxr5ggDYNHqaP4tRZivjkekGlmF26xhlG06nMs/zuHfr1bI+aTSAA3GL1tTMdYwDVq6HH5orUflD
mQZsrJJqCrq7SKu4bDR/QE3EH/xp8FMR0W7tsB+MXjdFCnV23ywFBGx4tfazTKTdIjpMlESum8gG
/8SVHNgPubKp+p0jOsyL8jw1MO/unOLqS7rKReWjGHZef4Mavmp6Wp0Gpm1BZJkRX6pTjSu8hw1b
vcMdwykXS0e9GuHFsl0sf7h1DIc7mi/0xa2D3pn/7LaL1L8EbRC9S/4JwBFANv2y+b99QQP67m1n
kclxVPfen0VXrHpbuwhir6VNCtWgU7dHXPcSOkb6RJ8cIKraUt2eMsugSQtjXvkOc5ZGGH0aX+yL
tHhddqmLr5/9Xy4qcvKd2CWv0LK7k8swknsOUHN7ifyW8M+m4FeEUVnc1vkBDX6i7Sp0V/Qlfoi8
kaUdUmjDsgg/VCbM92HjN7HTaqjxw2KAMvsaOMhWXK3BZOKy66qNi1C9qBhSu0OorROZbIbUL6Ha
gqWYzrP/al3l/ap1lXenBQv5nS0sQPWo5CR3ptbfs9mXtxzw6jJ4bPxq6gLuHOSUAy3HXe633yXs
qtsS+CbVkR/Y/0SqaljnAUvHJarJx65IZn/G52YGw550uF7hLmNPHfGSNuPBZ2OylLFGbTI98NSu
LfxhbAL+AAu9iljvnR2khVY2yKp5OuHcLnHD5K+ifqjW3BNjgqGKzg2K6JkssxozFttqSrm7KnQR
oWPjmcTRrrhzMvTV+EZha4UmDoBngw2RIbMf28ZWNwobk+e1ugVe+NLPRH+eR1WtCcTzJqzr+XM2
qHM40Om+4PxfvgNiezhvOyzEVsUAQgBhSGzbJgjf1cCGKaMtaIz+U7e20g/iSntVHCKNjzZOu1NY
ZnVCevQ9GHm0NzkYH2zZttsWRE6JE90w1h/CyjT3TvCFfW8QIdnaiRxW+MhyfOekIavGh1Fk34uy
Gfb+6NUnW1tFlzrXPHsrNU3e3tWwLrWqkkZ8zceySK68wFWxoiFbNRFOvfLGBWEysvlOUZcgdXGX
+lmM5kimPanXtu2Fj0GpHlxx3w11IW/Z2NYnJ2X2J1iVAQlXl25A3oZXvoJzkIw2QL1BuQ5SN5Oh
ph+auT1MS53G4Wgu0E3UZ/RDT+v3eDABuxvmok0mCFj2L5EcxEtXzIaMtrvmumb2Nw0JCgMQRhQF
yNY3f97IaeN3/dyF6s9unmhaZVm76+VwyvVczLGuuD4y1eqjm6mi6nZh251srtHhG0deRDll+RxH
wX0JSnKMlJDbOor4Te9N8khyE65IJfWDjaOiuBVCPhOp98VQd3Z/LWlMxsL/SuY5jyuAT76tCR5t
Eb+yFS46276S3ZAaAyiNw3KubitSxBExm0FmfsxHvxDffNvZTKuZy8QsgdZ1CLnoDnQZrthY1TGA
msXEj+Aqsrt7f6/GcFdl7Vb6OvgU5Fylc43wDpde8KkP6SHzo/p+KOfpPu+zvV0Ci481ORNiioO9
leLgZm6gpp27OB/7vepKuHVYG422Q+QzsLmkdLbx9KGsu2xzTQJd3ngVXdLncsIfXAc5RujVqwyP
/a6r2by/Dmas570s5VbK3t8GAaub+Kq9yITbhlWYmR3OJ3Q24ZQOlWyOwSI5qLe7zh70+ugku8a8
4qMCYj3nYEqumKPYHs4THOZuM9kab/tnHoBqNfU63AVVaNOvemZfZFAFia1dzns1y+oTbPMLrrJM
7Wae5ytbmeNfAtXZWlQIozOSVXgHUf8YLji2yfu6iHS2qTxS2SbSzM0UZ42G837UU/hQBUo89mrt
Ck+og05w9SPEKV80TigXGhvf0JhYN3nEV/8cGwfAtrTffVJ2bSR+SKhvI4cwXD65N60CHUxVHVUm
+FNy+70QBOjBDR41+bqZyz6+Yoj38xj7thB+4VRlCQ72y8M/rBz3nej4GMxVXEr7L5Gmf+CemW/y
MbKF0WWYMUgQspHIFQpFB+K58att4yt0ofEgLNYh6GjisGAqYIqbqFmDiOqk1p3cQd1EH5rQA6sw
qG1HdxFrg9pt0VNuo04r5nNl+4Gq7mMnDhTD8wjQ0UkFN+oDwxdDh8hw3GZ5Tm5ZJF5yIKu9DG3R
eUA6i10LbF7iz3cYWLDiZ94V87DtXF96be/shoDOezz5RWw89mUoZPGxG0dvBX1ut5SZZcfQgDEt
cQG+AMN2AA7h15+pBbG7D1qouBnHVGg9bWjLie28jPxEl6EBtpwLAE+4KPkpxI0EsdM6eaL6ZGN9
tPNavwSxw6IR81PrFX0S8LlavbFrPJ9sSmrPATScl+fA9E+GROBjHtowDUlbuHFiW09oQwperZzY
+aVYBXTKNhdymfHEL8d270TmNZ8J5sM5ZC38yIsuoQH+NmSDbSbiAD/MuBHHOoSf3S7mINub29v0
RpyJisiBFegezcr2OV08DqUBcQ1tRfAaqF+jcqf1G1sWfBeuexlQOw0FvYlMZleffpjzm0agHddA
xrlPbct97vbBMjBZd7ZhaGdGFcqudlF6hdzM0RzDiW4APen2WQa7je26izhnA934GQlWSgnxOVRq
joWZzbGYWPYxms+cjOIzyHC2N1lVJU70I4lSEgK5c6Lqq/1Ywew+b/MvWRc+F3AmKQszfRNxJR97
Xu7bcpyfHC4W3Efgb3Fia+o3wgtM7NqhOoyKlRNdT9R1Q53i2ja9YoPpt7UBO68DwTEDXK3t5gds
09uK1yH6IWYAyxg3SGycltnUd76w28bPj0bssroJjnmUNyumUbUKTECP2mZhMZum5ovNG00ieJjt
R1tffqyHzH7sovmCCg9tcr/s150B9ZfGR0dhd/YHinh0MTcL7Z25HLzU4TZUQiss8oNoqPfm+EOg
6jzOJQlu3PEHGwnAc2eg/R3soYm5In2CjY0S6cCKMxkehc4IjW0NyiYHttmYauG1qzG3DSyH4RDa
DgZ5jAb1E63Cn4vJZj4xr73oDs33xhb3VAKjyksLPxBrHAz8AURNtiib5exDNobnf94hYICCn/cI
bKv/1AYY9kwHCGyZk77fIwBoKkUE72zN3wZ/g5Z+Iifh3YAJs89CRrZ7aVMhSlpbOERaxA5n+UDW
YBRw7YmKf46AKmObmYYnW3yYH2VbJo5WKVztGY/0RVQYDGmXT2AXUpEnve7rGwOmP5Uc8u+yPkUY
tSyubMmEDBn9ImVXJ75N5+5RZn9kCZrm0JcjuYFdM236Fplb1UCW+jP0Py1+xj4T34159eN76FaE
scfq2p6S4aE9N6Ly8ZQF5khZoeynAS3WUDTYggEbjsZ7bKdhODmWg504D43ZohE8O9xBTumGeWzs
y9jjMLlcwYHd4rKDeoyHqmIbh725GCX9xq423f4NJsdKHnrQpHhqyOtNuUvhagAbv2zl5UYvmON4
uFXpiMsxdeC7u26n0a45tmS2qTrW7BjoboNSk2qdIyiSiZY2fimAjw957Y/7poBZHTeDN+6drKhi
Sc+gWNFgXpV2qVG23l/MyRRRsSVhLx/IwMnRoOwcIm6lBRpKW2TteoB3IsLyAWiG9h6S36+MCYPv
TZWTlT3gUth8zVr6oSS73p61iJ2PaHFUank7hAM+OgYqm2Lb2L63/Uat0mH2pMyqqzx+e7mSjOa1
nGdjv1HLiESzy3Jjm7ntRnSFvneo39FqBSNIVhcPKmvuAlsNvDol0IhUCVRvnFdk6uwkSnZDsd1T
k570eRLV2by1qZoz6lmGDrqXnxzdQdrY59jTcVk77J1knKIbD2pbQV1ENzTMHpMrQ//grBhl3rat
7W/i7sphgV/dVATQk+MLJNqNLV/z1D2bWWdPS4B6oLaFfW6bJYxEdkdchsBou7bBIFr1IeaVPV1R
xEQQeeconSHBhnjLWur7auXnqN9E43rGXflsz+KUa22QPQ3h+fXH0mRbaPvbz6jNujTslb8PplHf
e+P4J2yy4plVk61m2gN7J8qi4uxnJoydogr197Eh3p3IVGFb/n2ZuguMWO5tPerzrMb5REpv2BFt
fwp3kTL7oOoo+KJ7XW7KeorseS+v/mzrqImt62Zrv+zytU3j0L3X76e8MU0y6LxM7OqS76Atjj54
s31k9VTZSEAL0NjTKH6SQVbdOS0MxZiGwmMbJ3IvQodOlU8XV619hxtbhDzRaAAPPpjFOvONWjnR
niUB51zg7YXba17GDTTKFsiDF+eN1MTbRGjCiS03wQff0+he2hh0ua0LYvPERDa8uNwq9frqxq7t
IA4WSlAau0xErbkJOpho0f33nms0pHlm+Mbdx6AAsh3U6vWep5Ce+6GsLve8vA72/Be25w8WlyVu
zNkQsnWSu4q7b+RP0+W+/umenZHuvL/cMytaYLvzip/7Sq8nr8CboY12dWHbkStvqMMbz7MFoNhN
59IeTkmG3h56FQRvbZnPaqinlH1pSphcZK+321+OqS3RGmbNFx8T6Kt1JuinIuD1qzNQdT0/OPUF
rUcfxDaOziqvSLmwG0BQPORdA9dD2+i0BXn5YEvr5UMjP1H7Pt05wkD8YAWoaldOrEHh31tjR3Qm
spxpOvGpWjuss0V529hL7JmCeafGMnk1s3473hdpODRyI/yxfAAM9+cZhpsrQzbzYP/NQW2dLxsy
RUf7RJayWl3baN/esDNtmSax7S52O4dVGkyHGeVfTGOGHQ2aMoWA5hvUa3wDikoemW67hOk0q+od
LVT7aEAl45LX8zdu1mVFuu9zaV4mIP2PVE0kzdusOtkDRXRnuyNkA/2e3emMz/ZefPlkj1bvq8Uo
H8TGrgj+c44D283ojbx3V9azwjd5bvNoe6B3U9Ow3RS+Ifs+59+CyW9WHHtgO4YUH4XdNdaoZnDl
VRlO56KJEpBR+uh1qwahzvZAJ/hMGTgpWfcs1uCWU20fcq6bNRe++uoN7KUBY/g51KBI0DRnDx1j
XtqbApxpYF6vzSq/vnl3XTEwepdhEyWE8+njIGz1w4fZu+tNjSA8Vl29juYarkNSBuu2x1OalVlp
e9iQpHge4bM3wDgb/e5L1FVkzdtZb0Gh1McIhTeNXLy2EUzsGdPhGOgRnitR4PhiuVQ+eTM/ZBGs
bwgqxpUzkNXGnh6iT8jn5Rr2U7dbipgfTBTeOr2tfFdJC5vpxGugT8SbZXIxjNidgYh8sJ9dv9OA
F+vGb7OnrF1fDAM6rvzBqBsIBvMw8fbz5UakwbFX2QdXzNN49EkDE7Xcupi8GyWG6qOhfN76dA7X
sh+GL4U9fukIXtBS29mHcjkg2dxH1B5ccpfqcNfHnY0abhmbhkM4gjJ1Cg9368iump8GGqANrdt5
wwvtfVLI/vLLNetGNanhtDwwZvK70BvtEeHlQasgEPFsw7770KPDPoNtcHHZ5tJ+cB3/0puQbbSp
22040fmjUf7OWRYywDZSldKmzV50rorcj43dkh6xrB6beapiQRu5VazoL/1w1xTHfV/FGQ/l9too
h4w8eJr6u2U3bb0c39fLQEsb2zVB7q3c9ilsnnxf0xduD59dNtRaCrOxyUKQOCPHGkv+MNtw8uik
UA/RjaaT3YaV8jc2zIU3pBxjUtb8sUSed1eweg+zkX3SRNmHU8gwFr5gn9oW6s0ApF45bShZmXpo
HndOO07oe1lTcHLS4tGfKHusFo+jsYf6Fxe4sdc1ssW2CWFrAcUK0ZEeIoDpYcCjjU7HRvvbiQxn
f1G0GfWa9I3a0/XWLvqh7YDktjIEC2nrj9j/73TmIUh6o78y+DQhlm+zYZQJVlFQ2OSV9/ZQRxds
GlvHtwdHWbnxR3u2u8NK3psWcNtcBedXcuXZ9FwP/0vZlzVJiitd/iLM2AToFYh9ycis3KpesK7u
KiRACARi+/VzUNS9UVPT9s3MC4a7SyIyApDkfs5Jkd5tt/am2G3b/oD9Pgbr6i95YBfPFafVy0hI
fiKM/tBBhZirI7Fx+w63mbkQNlR/66Z3Ni5Fmohrjqy3DIqPKreCjbCo3BmzHTOCu6BszsacPHfP
gQB58WW2FqGajZzr8iNnqrx4jT2sC+nyIyJRtFN29itaVFMJdFM2H0x0sMO/fMnUk+lq5ZvFs6d3
BdrFDamHN3MdUfvt0XwosY4PMMi/fygTFcq5fyjLKicsFsp2lxmszorioSuyx5j1yOc4w05m8/BF
bEX2RAYIZLy5laE2vzYK71ie/w50b5StY/K1ERFiSds+38zLlGhBiy85EcsbEombsm/0i7HsUWKJ
xsmzsSLHOwATXN4tJFrPXi7Hm4llPX2qZhk9GQuZ5y8oOMi7lXneh55C52pidS6+O4zwa7gsy5ud
oWLVVT4YDOvlI1tVMZ6N7GyijshVXNO5P98vouUUc6eKTiZaY56PHeGr0z0akAzPVBUesWO334KQ
VkDgXvpAlQegiuTrEoQFmBe2kxozr+z+EqnsM0SmGHdxW8b5nNkvJmj3uJT0OnqsO0u+TuUgt3Ux
dSs+Sb6OmSfOQLkCO2769mlYRtWraSrqugRMO8fCfW3K9DhsPCAGtyZKu1YeUVmp1NhdK89naVUK
JwUYtbuSVoLzoNfTgkVDjBJMtr07WwaoUNx2zq0QwAC7eT2DMbOOYbd5LDzxCYzeYVpQpajLrP7i
0FFcW86utuVYMlHVgg2b44UHEyW860/ZHPE4E638Ynwu1slEuPpsXJyO2d5shGYzwOx0+86VHd6+
GH1ymmCbsUWnxjQ9XDATysF+MR6HYa03kwqw0PUCbC7Hmx7me3PTYpxC3HYNKffGjFg/XAo5vCzh
9K3Ohv5s3L214laWaTgaM+9a/5hhhomNaQ6jcl+9vqou5kp0qbo9x+yVPFrYJJ1GkeJGqW6jP9kb
z9bDBm+adlv3MkxNx0E61sv44/7Xdi1d0hk5s60ZBVBo96msip2LtOkX05zUS5249uL++vhR7mMP
RD5Qoc6bZFmCLXDGiQ+Q120KPe9WIpt6plZ0fLjMWTkB9e2CM2Gsu2scrJg207Rjrf7VvSu5h9zX
PCRTXh5YM4Wbys/1PRllUlDmkHXRi83r7HjPQYkOpfJpqn+186getzoM9YayhqdjmTsXh1T9hZRM
pOVUsb+zg8GaPOK2P/yPcdMfU7PA5q+SWzEgTdly6Z80wOmxKY88TAPofZimRCLXxn1go/EK6X1E
Td9ORzJV1J4O0dTQp85zfrbMmz+DiLGtpVSwI2sBGqu2y6wq+tJjFWpaZUX4No8O8opipFskw9HH
dd4Gzftn8Azb58qr3llVzp9NkUfbsAGWSGPq/GT4soIxi1loS6Qcy/rWegPq/JYSZ4ZtS1ly1mwe
TbhDAGCfWJtObJg28yhRSQlpfcsstzgQ1CAvd19bR+MlmPoudali+tBMyt64zWTvhsCO8KUVgDAs
vr2L6iFK+2zw3ky0DEGkaSI3rpA/3k7gHyWNNcosdlxpX1hJN47q55u3HmbB5xty0t9nV5VHYxl/
pN1fXY3PHOzAmlBz5OET8coBIE2gOuewG15JqbuVtdRtx9X0LSc8BEXOExOVfgHAgfIBnkLQuBoU
KKhnO8/Gyho2xHQG5LPo8t9Hs50tz1XwDKxoD9j4Rbv1+Ox4VvcygiB5oFlvxyZmfEFu1QnQsEgI
re2Nj5aXXmn3PBTi+ugYzJMdG/OPjl5N7CpBp3G9Es+WX1cyHQpRZ3vpRlF1rbFsqEfHQQorD/eW
VbvgHY7B/3GGFT6K89n7YvfIHiGThiyFb78EwLmO7UDOxtKTRU7M8f4yljmEvjMDBFx7O0+Mzssw
RPnLgHzq2tkMk/HeWp9ungIzsohkHbFnhJwBNWAvAdsSq6rPXCzvrvmTitkNUp8F0cZevz5zKJQ6
VZ5nXYyFuro4T6PzbiwFxtxZyWjZVYBQnHnOsAZYD6h1/jojnOpdX7ZfTYvKaX/5jTlXVUL8prgA
N9vHhsW5oEwb08oKr2Nb0Sd7DYiV3in9zI8j2w6vTI70aZicXz2Kgv5cGnc/ZKQ6DKAov3jO4j/7
5S5b3O5F1Lp/CfFqB3IcaRTTwPjGqQVGyW9+deqAQ34O6bYOLwGZkqB0+Zn0tX81h5FOgNcuRb4d
1IwPvQZYVIKJNK8Rf3A2k4eUmmlnotbYvQ51hl+blNOlpgGIaUF0GgOQ6agDjlpsAsZeo1aW/x2R
fHhmDKCdmo7ul8dZbs0sbVafBdZH6pf09+ij3STJWdL+O1uLHkjOTvGIn/9KHe6+tA19Nn4FyDXS
Zl2zt9fiBsM2SUxN8D5oLHhmSbHlXv2P7nUz5AD4huWtd1WEDUGWf2AjEWGJhDO1+syZ8ZmoaTcO
iv0ZBdXtV1+pMpXQkbk7a/HyS9QzdqmYmo5zM2+M6+E3ZzLo84uO/G5HSbm8+lV2sZp2+mc9KVGA
Myes/eUJlRfFtMgH60uGX0IXmh0t5dyqDHsIbn45c9rRpY2baB6RIMFvGqwHE/AWlx3pf3pE+Euv
gRCATIOwrfZR6C2pK6d+N0at84qf0tqNVV6nxqw60p8J0jaxMbupxDYNK4VccVcnnuVux7Eonk2Q
WlLFLZ68k9V7zqsZWBUtEquryQIMTGvk2jNkeF/dBQBrAsBXw9zpanByBj5nE4DD/NiqGrA/fe/D
Lorl1JWiQTWo8j+soEa21qrbfZ+13odquq8z8apbjvzn6790spzZTmvpBpdap5ZlgbqGzHieDzix
/JSbk3FJMWMF+8ALyFZYbr2bRSaQHwedxphe52NntU6+xux72iaLYO3zPFf+0a2olaD2P3/atpbJ
oIkAJn4ePhznUvv+/GlascYHqK2h0yeNZmTQ11beYJlWpvO/tfKs1klrJ2DIhpTDhw9o7jpC0+tf
lzXmH5dFq64a5ba1RiedXVdcH4fC20nkVC4Pj3Awj8dATSVKkeZsAii019dOS322mwE0PoFnGfPM
G++rYC/mlmxL3yafg+rSqlP8exE6PAWJKToXYeg+TYMfxmB68+9rz0wV5Rv4DL96Opm49zQNADr+
1bN1hXfvKZ2IfW+r/nmW/Z5nRfsX0I0TydhPsJ6RfWmG4I10tNvIYeQX1VrlSVmTuwVMVH5BpgW1
rXAAlQQ8DdOrlPNXzRb+0SMZn9ZkZFfmZ83RIcjfZSFwxEWHsnwuqvY7B9oKuXv+s8wwo1pN97lw
2qYFAYdR6nA4REp+xaJfpO3kIxcFKFyS93P0DQvOPZ81/+kQTBqFcr/WwlmxCITfnD5z91FUBnvp
OSgSceQCiTtOX/1AXijF3OpY2VeNCUE7hF6z1pGvQ8izpJnLau9QKV9tlKr2mC2WpPFZ8zrOo/3U
D+UJj6x8NS3IFO3zZa5uxhUo2iVFFLGDab/k4GW3wqlSE0USH2T5KXw2lzKuiE0piNf62Vg982hc
cjs/mrE5V9Y2kAVJjRnkkHIY8uabaTtJoa6CEzuOUDQ/6YiLV6SurkNVy28e77LUBwz0qKKofXeW
ett1jvw2Z2DH4i7GTdHU9mdjfzfNLSfiuynCwt6YkbMNZT9+lZ5u95Ak6LbGPQ9V2vuF+KiVcA/S
Ze3GDDpY5CjxMALI2NNN4fmHRsnypZR+mHC/xgIiHIYykUOGqbDFXI1s8kvTy+qJzcMGWfmxTIDE
0PtoGC0USFf7/7Hzfaj1av86gJMPfVz08oCEB1Ki/ZgU7kDfCqfuLtppSGz8tTMtaZOP3r2Zqqff
mvVR9XuzAIulA8hs6jJzD+uNGEXEf3jZ07gLHX3W/eJ/gKeDzEDH322bsqcgaFm8rC9RrA+GHS1q
YORXM2gJiUskCs7GzLy3IQ/6d+Yp/zqJHLThdbAhIHEI+HDZFEMciFn/3XUqtd0ayQks/08FFEW+
+V5YrEx3+6UJQkg+lL11yihwOgo5ua3HG+u5mB2VMF0W38igr67pv5RRrEeu/mlqAs2HsB/fJk/x
TZNRANibWR8szud9kXX9k5gtnTYly95RIPohioH9zO09cT18jtZx36Iqmj7D9dmzGundiqJ1dp4f
6GPPFnbphppsOOQwXu31RYEy5vTdCrqt1SIn5ud02Jeene1nC8jqvnO9VZ4l2jctkhDGnD28AcFN
KO6m5Wbe3qVdeTfHHE+pqK0qtWXhv1X2hGq5V9eYX2H2pJhgBvLeOES5et8GRXuPBirv95C3wHe6
NmYyxDqvYv092gSonkDuQd/7etkk9plvDfeoIH2515E93aOUNnyfO9Z8j1YrijYfHPseXaoi26HE
7t4vpEIUQnjrefcoEMZkB54muZuM297O7oPgbmJuc3aL7qJ733oal51LMnqPOoM7Qf2h9eNq7g5d
1PR7kLPfnH5V+WgH0V3MAT/vr7PCA8d4mc5/tjDNGAM9FoW8amfMrunspGakSuWU0Sfhu9GFLn1S
DU32hMnXC2OG4ua2zdlyd5p25pDL4nvIiXMwlukRWBlSv2LcFmv/R9OiQi6qKlALe/jMWe/ar25d
jUfT3bi6hVuniIGAByR4GBtfVtQ0bVUGTY51YEfg5RNzIq+C5N3pcbFM9vzUWvJWYkP+2/XHEpOq
v9TFxrR9XCx0ywOJuub88OvcEscgs97NlR9j89qNEiTGnPsY4ZcsdBrktEt9P1jc12dGGXRaGuDs
/+OuKkb62NhuYz9OCUppEhMvKBiWSG3AQs73U9O0byorZn1H75H/Ybi+4gB95SgtrJec13GCXGNX
ZGx/tqIkrylYP0WEtVm5fNLRoYc2x11uzICUIfZNTF5ADMnfFeByxu9A2eTQKhvL2HFePp2uB02z
i/SFNdp/E8gGGH8p6HRYGBDf98GhfoQaCR9j5ECwoAVG+2wOTV/Qs1oPxux7AtxlBuKX8Y1tiyI1
avzAK0OOApmpIrwUYR9eyqpLNfWWEyZhH7mxNRBk4bBB4gvzSlljnW0amogDcLRpzda+D785o5nz
q5sx731VTo4gh0wV1kbdbp5d6wxIQxX5AuwuHGaf15dxPZgz4+MoGKV5aAOm/r8HGKbk37oVFtDs
diOPf/jNIKYryuTZVmG5fL/iv13M9HUU/Y4E4pqZQ+q3GrN5a6/wb8Ose3Dv7oS8KojoIcjtjTJk
vkeb0cvtxKbWuHO7sAAdm/AvlqsgwtOIajeyvHrnWfns5bP4e+myArdF/3sLyvr/S4vMavt0Xnqo
RlBXnKnukbzq8/rs2iFkPQr/8HCFVRF08cN+9FBuqfeQ+LlE6yDGf28cznaYDqK1E6J1f5sbzNC+
byPXiNwJRblPhXsJImHczqS/3Z1NDby2CxCg8ck10CnAR7HHtlMzzD3ghGEcAP26eTAxJ2u2k6rK
dPLw3Smcxv6T5/knN/S3uGnfddDc+GO4Pwcy9v/MCjX0UUMSxVOHid10iep2SoYtyIUA8aDiMsUA
zINaMDsClR3Z2qe2gNyVx2CaiM46V6c5xNVigl95a5yBCjykRWavSEvF48Ybu5eW23iXuDw8RLRE
umRU5bMbfZqY8bQ0KwD+p3Xy8AWE+zGvqxU8Q9QLA1bgRb6Y5uZQQfljL+0ovF/D+HxmF0kZsm7v
ymjcO8IGBkaICujNsbp0yH3smZ4/2kw6I+7dCEcTMW2AU+6Tzhm81Flbm0AotbOVgzejKF25R0nK
oXvNRCE2pLUDfE35F+gITV8dUWKbRkSPOnSrtlOVAyBRd/Nxbstgh4VjfoPkggIV1nfeS2yd41H4
8z9eAQIQJWMeVxDgCCePArPkO3FZcf1qZSjiDZ6qrmNoVwe7KouDta67bNnKjTfN02vTgVXEg5B9
d6LycB8JKgRIrmT9P4PG41eJ+potIpVe35w84qKOG85Vg+rQf2xzZg4d7+Te77yr3+b5JfjvAam1
/NJMeK0JHrk7O+q+muDD/0fbZWrZim371zEeXVkZDcdeuBsz9sNvzh6+pYn4mUdfHp5H04fPfJhy
ubhWVJ8f7qgGoLcN6hDFB9JdIkZlbIW5t52g07MB1Vqmi3imYU++WLKPXpvavTXhXD7ZKKS+dtpZ
4iXsq9MwCvq6ZLpLkXcJ8R0g6ndjsPWw/N+4q0nnmR4WCxAcM1IxKOdCGfvLBEnI+EuGxwVr7rMq
SXMQcw6Kd2mOGRfihAoUsAzGNqcCN9ERiNb+RKaJvoks/IaHcoRyGCxXO19EbY9Pd4v5SGxF0+1u
BeFeLNJ+NhYtkSEJKv+l9sIP25XLRoz98mQOLoCwmzrzbEAU4Ktb/1dAAVEJ0Zwo2vQ20UFcmYij
WJyDvb5/jNCWBaBnOdvVkA44P/x6bOim9oC+pGNbp8Af+pserKpbD9DNzZchNO0g+wHhowbQkvXg
IStyEQKFqgy7EaxK4dNevvPUAmmw1TJtC+67sQp4uQ90Mdy0ToPCms42n8dUILP1vUixdw6+K93r
1C4FJD2sJrzOA8pqJtASvJm8zv46jMRDAbn/QYUV7eaul0eRDZAC/O20IIDgoqzbLUmRu9CtcoJm
gw1KdlhJB31Z6VtAVPMKDp1ExawGGaz2m1eBBc5OdUGfmqgIJ3JRo3hHMrrqEw1iaKR5B7E1VGdH
zpaYhCP4bjkVOzlAsyWudW0fO9DA74eyHn83v1tLIJLasfITskL5yZxli2S/mSbwh69aezRRXcjY
dHGWfoN3C9kr1KEmxlDxmAXYxsxWpyHnxbND1BCztmu/d0PwSifbey315IOh6GfbqhmyD+hmIS3Q
qO/tIjTAWnN/BUPFu0yodiatmuqniTO72+VQGtzUQHndgnHMDk4HqSC/c7Obux6wa2qvo+enbYF0
/wYYWCzSu/FqgqYZpugfSF8XRzOGOUCLBCDwfIsyFXBpzF/e1dJuc9+bv3lNM240CumHKdTFjg9A
hGcrgaTwCn6VLcsT0FkDZCJgPgJsNYXfA/rkzYBe/LeHBYbKxQJwM2xrUEHqLvz08mzErkeFJ9BI
m49Rfw9WNzRDgoNek4OoErQxEMz53rGFdY760To3IHmdOyCvN2MOxosJGJ+JEgfb3NjYgMO2CQX3
xRJL+ER7IMSj0Off7bl66doWQjeAdu27BRJVVVtbn9DuSEwD8JXKVLelfzY9sxpQnVxjgrDs+kU4
Nuq7d6wN7UmF2a70noqAuE/ISI7bXFjiN5+JqoK1yZrO2M50HspNiZ3RME8Rbkz0NQeiKvdK5asx
PIkXRCwA+jtMMvwnVLMuN1h3Vxu/j0T66NWu/XOvGeJuzsKdCZiPkgH7EKMCzWNDKAQNB2jNjr3P
TV8+DQ1kC1DQR8JZLfMubLtwY5pFGUoEUKPDvLtG/797QT6lfdO6iy3PHW7QEh1uYCMMN5C4DhSV
pPPDr3mNQvGyRNgOopkJlJUNwYLQPZhOxo+/d97P/bimuELvCdQLZNjHKPiwif0pKun/LOgOpNbw
h5V3DNCQqHkPOytIBwp8nZczUBbraNgDmeU9kab71Rvf6CfQwz+9XP/AcPkFXOhijKP1NGwFuzCi
ooRnVQlhUfgegX6YnqCMaK+8c4CBu+hiiGOGFVYM7i63eXQxlvGvLtOKLizb3Qu/bi0B+FtpHs3s
Zs+WeDEEEHNYVlJIAXmXOykEcFFkBLJ23rXFMryySJ87p5+fyCKGV42qexIBCXgwQQ6R1+3CwM0y
UTusppOovbVoga5KaPYyA8dlgsYFpgWgtv78ZCySIceQdecM25sakrWjOFY+zS8DAKUplN2Qi1hN
iK+g/rOege+Nr8zY09qma60+WTK/ju0wmg4KXMkvUQTtAddyoy2WvMsXywbxM6LT27xaxmW77nvd
yupi2ne4ZXegeWHWWVtEgBE9D8xHAh+DUZAplJsCKeYmbHL5NQDZahQT3j5N9TzbAVaPPr+gLmWn
+EDj80KgEQn5DLw3nyc1NABXuqDkixmEe2v4BNz6M4cI2a08BnjZPIfgpFXzjGprJcIdGOZg/kB7
eOvLCiCBxgJIP7AShvLkHuXYgxUq/kwzvNwhcDd+i5Do9nt7BsnP91KJrezVnFkEcKO2cZ2tG+Bn
LUBPTpTX1GmFsj7yT5ilkYpF5gxT8mhnMhm7zE8j6SKLW65I8n04Pc90XRFR0IhzXD+uAdU9eq5a
kjeXZ6eoKKojnv8pBozt75Xi+tLYXn6AEMNXOuR/sSKnu4w7FHpuFnJb2A5jluS4i5Y3wudqF6yA
h6ibDoVq8LfSII34FfB2Es+iYbem9eiW6ZtbZkCft86r9pxv0KuMYhuIsNTXGbKdVhgryIsm9gzg
D9Rrk2HE04MsQc3Spe8KCFVq+0apDSlQ1Aljd4EgHNA1/Qag59A6NiB+pqh0QERYY162q+I0AbYY
M9lfNNLxUMXj/5SkdgAY9PpNLp12C3UMEUNhOSZgHSZuwwF04l+dQC9/9a3eZYQfuoU8eY2yTxRK
ZjEmp2FDuapjyO/8zPRfqhY8wd73RzE5+C66rzUERAtafwwCYBK30Vtvhros0GrxqBoZu9ZHXpcJ
US2mlba/KMn8v6r6M2jKrYdvpqYKdZmw+2FjmZAS/x1sgPYIyDF2J4rbsV8MSBlY1pi4S10BYEW+
udxdAPjGmpJyCSGsYf4KduSmqTHBzmLoDm1TXnkAZPWSo25Hym6rJql3QIv+ZY11/aqzny0tkUhU
3ZuF7CjWCcu1mZBAEjwHC3qqMHksYWo77hV4TPwlS1vsoQYzAyI5/qiKXF0hGjCmQ/Wqh8F588Lj
AARlYmXs1QEvJJUgZ0LkIlgznv5BqvrqL9NRQhPjZSnFdYSC0cYBRWazlPgxUOgddlDXVEeeH2jb
b0K38Q+ZVB6YL+OzdrjC4rNvdzxgTTwM+gboR+qreQQK2T86MrJiG4x9IO30l3CRKFjOckkhzKCO
rBihgAFsrg2xOsjdJIWl7f04gmMm/RrAV+C6MklR7efhWy4blIl6HR3FQDRe58E1Cpf2JfQ3TLfB
rtf8SGtuJwEQkKyOgv2ygMfg4xUXQ/fMOWJbHiWjBqe8zaB7BMaa3/YzUBz2ERzu7ohVBHc37dxC
A6wMJgWlD5y24L1V8W+xxbXhqGUw7IDWPMgGiS6gI9HUjALhV4TvA+S1ghSaG4tpGSEZzevjqHwF
PWh/SieIHh0Z5e6WaPvJdpv2CCD5gieMR+qpwv447UCK3ml3/oFJLABNZqHPHSSqEwsrgxizX34M
3G1p1XmSNeEmYlX0z0s96a9FhA3cHLY8rt3vIJl/gehx7KKmd8g9zTdhMfzddPh5GF1ujR/wo91A
Jg4VeFlXCWCz9ElVUAjtoy3Qr+y15ku7qTSAyEr/EGGJFEYPChC3mmazWDx6GlR2EEu01vxjls38
5Hj6rSagzRdN87WvK2sTZh1+POEA85ANFztgA0r4KFQ7nfzS8eFbrvx+WxEe7MoABZVm1NtsUHWC
z1uehJh2lOMLEY2gsSvIcGklviynYq9iRF3fbbF1ydiuLMR2QUJ5H7DuLIRUWwhxv42NnbAiE8cl
QnGtymmDima57WV2Vo36MkMQfGM7w63JnE/uhkjVdOpkY78BTbFh2IC5SI6WazHk7Ev/UDF7TFXf
/mSOlLEP8rWtfrqQeo0nv5iStqtSmuXPfe05+0IcVa5JqtpYht0Xu2LvrW9z6FxM2PpG4srDAKrf
3ghJpBzYVEXFwXWwSCij8rNXdMF9FM1J2J0b6CxHwRzEjNZuHIom2kqUe64akEWVd/21JhrZXNFs
swlrKPBu7JhanX5DTr+AyAX59GQORhZSTk/MpvuxSnpk6I/Smn9Art+FjPdXMoqXknjjoUblKeYM
5WJMzlMyE8D5JLQoE6ShoSJa4/4OyzZuK9GeirHHOzia/G2QBW6srWlMvcp5r6pmAnYV4ldzRNOi
Gap4LEFOZWNxMoeBkeKE6uipEio4AgIlAOMdvkQlCBbILEHHwYp1r34WHnkn4/y3cnvUwLh/Bhj7
1ICFCLkPCBQE0FDyMvXRQawGGiHVa8Q1uU6Y7iG4V6l9k3fiJmbg8Cyun5leYl+LaiOwqEtdELNS
SgoIPzsjsLQCytdOJzaty7xjI6Nyr0SUnwuGKls3evy0UEEOGVZqR8ZL51iMHhiavF5OsijHfT0V
M5QxA28Hifz5MnCRYzELWivgMe12GEcXkOrO2TRFGd5En/NNDsFjDVqPzwIUU2dNXmiDJXHdevWe
AymerCjIpC9t1M19QOIJY+Q18OiYjFArf+u6/WAFPKnrInrrUbRPVEj0uyq4FYOXzz68eSBxAUT9
x9Ji5+S0g/y0WtREadlPh4b4JAXltYt7vC4/JwKmDwev5RO04h7gZGAfgFOFIoOGuhEmMB33oGp9
ToHWMS+Z/Sk50TFBXuQzJwL4ZrmMn8inY8NWtsOnQ7MhFkBJfVLSIbe4ROozl3hFTFnVfoJCNsXO
4KtbbnlHPmOFBKF7ioREmKXGLNjiXmsLLKKJfy592STgJfnAdOf9tvUnTLK+f+QB9sRZ7g/Xvufj
tcPfepoitQXgDHtlTEBpQwWollVILlhrI6NEb9airNe+xFc2+skQ4FM2WVEmupzGuLGcEsJj3poF
1QBpMgXYb97hDpl8JwkAGd/attVtoYv8VzRUKDF3kGZpbcj72Mu8HYq8h6RVEyQtUqTx4HjVU0vG
MJ5Z6W1KpIBjD9J0rizp84TZb7s016Fs573uiuy64G+xiuAMzOJbxTN2QyJVxxU2EVhuWPaTk2uF
x365Bf6MCVuqOUEiAeg6ti6qM+xk7aHQCcgM/daLSJJrqNH5tlc+BaOWB7o40dHhi5eOzfJNarnt
lVx2bTdiRdHQd4CDU63GAsQXPP/ZAsTv3EYMf0oAbEg0gjQCtDZ0irKS53FWIdGK/4sw45UPMlZR
gDLEMlBW8B8AboFVXt311Z1XSFwFQqtVJia1GkUwcTMQH5AQSGqdkURTEca2kChEYnrooRz6MjYU
SXUitp32mniUSGpImkdpKfMg7lBZ3nS8CVLIhA9HjwTBpWBOgZtuAW6hQ7rM8fFCrbGEhvBEca69
FiBd7zxbPdkMBLqX4Ha0UKoNCT7ZkzVM7d6ZyyuzuuzU41GNw7z52w8XnRBUGfeD7Z0hlo4U8hw6
G/x/C7mT+f9i68yW29axNfxErOI83JKiRlu2LNvZyQ0riRPOEzjz6c9HuLvd1XVuUAJI0bJEAgtr
/UNSBGb21tla+xwvs+6TUfvB7E2FeUqWMwII4zIildrFypPddMN1tmfFryjXP3YJ6rs6vg0DevFn
rF2gw5LmyXvxTLYbcMMA8KcWnnmsrCY6OJqW3AvUmPwG+ruq5VfojXtuifnad1Qbc1CJ5zhyq6As
3cdCJQqMlcIfXfXJJKETGvay+FqvnHuvfksS23moeuWPmPmhZkszHs2mrcJuyT86A/yOQLdvlw/P
9SCyh2KcZl/JFgejgumpZ913oJ77nmqX51I1o3BByX+XjDClhyg6V1NT7hJH+WPO5nRB+c04zE0a
pMNsBV3CfTI0enlWkhEKqEFidJnrk7uMEySdun0wJ+2qCrZUBlARwzQDXckywLJEZElpX8TszWdU
7IWvibE7QLIN0xkVCbdN1mNpFR3Qyua17+qbgvRC4A6UHZ2u+64lhR4YQjN5wgoePg/NomGGJYdO
ixu3V3vLiQ4ovIXThl+COr/sVHYfjZcmZzhKKtWr9UfXGWDlCAt2PBQIPC7Myus8Jzt78L4XUWX6
vTOS6+j301yIy9zZqIL083UGZFgxwe4LN353ENoJZ09vgiwpwnWObTbDI18Qfg57G4OCMHGK97qc
511LyiwsBIjyIgVNWCvxdS315qGa0zXsIpao0jYN34m8Yq9koxP0ZdYHSZQeyMEV53ytTraq2xdi
fOxNrP5oZtmzoWnKoeFB8qPluQDAMZVZcuvYz8YWhWYkC1nz4ZX0bceOVRU6kT47u8aI50PZ2Nou
A2DjJ27gWNkTVikW4U03BiUIyZ3l5LfUSy6IfYqw9/qYunWp7rGRsI6ro3owfltENzEt8fUxL/eD
pYfrYNf7lMqzHyt8c9Gihp3jCh+6crFHVJCZJErisM/671puoxU5dNNdK0kLlbBvWl1PfNXzoqA3
bHJPUTbvCl3c+alccizuT9KfBaJ6zS5ejJ1TgJGJScqB1ndEOBUi28069gFGOifvKfkZeK6BAjYQ
UHsvgpGQYt9aKaRxlCBAh9f9S1s8gGKlEOhR8xczCPpiNhdfJZI2B63Y5p9fyCxMlyQrbkrUrsGo
atFj0hnfbZM6/Do252zIkxM6Y6ZvKsC5aqoZjXNx2GVCPb2MhrrTVtLhbaupzHsR1LkInFLenXu9
AuQ1Fz7Q/daPbEs9qAp7lrG1xGdjraAgzLocd2gI3CIvX/dwNOcAK5eSQFZhpz6XGUAArz1p2TSc
5ykZz/LVVxPb5nDGM4GMzcCTOTuk28G3H5aqcA/8uM3ZKNTmbJPv2vcrXiZzvp6TloUhK9m0efCS
Ank1t6cYMBTzoaXAaLreheyF65PqvyaaJ855W70LtySBUpmTOK4pOrks1D90t1jOiI0g5moMVTii
d+rXtlYiQ2NVPl+CeRqVYiS9cJiXtTqzilRsguYotIb63U5BBfS4F3B9Ui2dhQKQWQdKWiNkurjR
WTaEr8ShaX61SLvvI0UV53VAmrWYrINgOjwLNQe7mBKW+q2oX5G5/9311fD5XclX8mtKV0sjUolW
1yfxmBwirazY0bLPkK/crTuz4+D33ommmvnQNPYcTWc7foPU1DDRhdpQG+wuqMp6TvZuVHGlBZ3a
5qe+Xym4rzv8qG6a4mVhNfOPUXyztGZTgiCC77ooCpiktg/QPo11d80Vposk43i+RKWfqhFiTkV7
nBAuDqIqcv0sPU09vESFYA0Y7Gyc5SdAzIO6sLO+UbZrziwM7hrIl4ihNWx/IwP1f0CUSIVA/36t
K4+t1WSSr+lc7QzQQT8ncMyDxoHH1v5y1+IXeReXbzaauXN1y2V3TL/SRx919eQkf6tGn+uz2BrZ
lY2JmAe3+fZT/n+HowavlK+zkY/v9gumPS5IaK2Zgna0v7M5GYLOLHQ7tBUTgZEqP+Lu4VHU4YS4
6c9r7WY+Pii+8AT4zMRpgdzRjCD+9stHEmUnKoCzpvQPiEKnp0IpU99+Ghp0zYZ0vFVR85AzD5yr
0iiCoil/LiWCgIrRuX45DMp51Z+60kOXclXc0MmF4gOMppwQZ+tL1JYVc/da4qUR3xyqYlF5T53x
TaiucRi3NIFqWeV5jj1/FkK/LNq6g8LvTc59EDzD3uiClyzrV0/SIB1SiDFEynE6KbWd8+i4C35D
KaI0jtIRNZFn9BBvaMfijOqTekSMlLAKMtaFr+aEFoxi+StVZ1+ZAWm5hu7nXmzeZ8uvmiY/e/X6
wY/tBAug1ZM5Va7v6lm/SymR6VPvXadkNQ4klRtYY0HGFmJnia5+UktIjSPbqCApUGYairh+sjIq
znWN4vxQHSDarzuqMB5npZFvzIkWqB2l4zX/B9S/uERVZgYR2hq7TlnbhxzhDEOrlfeGaXbvzMI9
FT3cDU9hp7xaa/97zpODs/aHEbDM3XGS+sAjUB0j8ujvdYUBWZUpP4fIbAKE40cQo0lxVVT2PZ03
hk2RJj9j3FjIJAW1M5vfxzi52VHq/CkT8mmsC3ql2E9FRPhSxVnrC3U5tmZn/yIz75ILYI5y1H44
kix5oTQIx2VoIVqRLdnVcZefdIWaplOa63GIvPWwUjrYgdI0dqvSdyHh465upuygtlu+wyMjVZFp
7ZPBvgL0PyptMr6gC3gzsjr9HuH0AxOcYoJ+zxu13sgraaga9vrSTer3vtP+qaa+vUQjhEmq/dRh
6hLKc+ahAzRVuziH+ZtkeQm5NV+YpMJ+KYtLWzbTxdqydwtQ38kQ7dEbhfKmLlmYeAYpVRh7u2go
wjnO4jeQgr+S3l0fTYHxhKEimL+M6hS6Qwmy0arTfSFm97sgfy08F2x9Fy0XEp/xrjCRUxqpIB+N
hQw1jn0/O28yAid3tCd2AMZJNGl36OCe3VOzh/VOJfyPUI+m5WUfYuGGIcVi3Ly6aFBMKc2jh2js
zcAjK+iVpPpdNH+QFUipkeJOsgrbu4M2Rsk9dSAMt2tFQJ2vT6QYPha9P61L0t+nrndvA8IWaQWe
eRlZFopUMB3J+nfBhz3LmndOLa3wv/qfh+WZclD2ZSNP/3r319j/ewl52F4jOc9Heqmc0DdErVRJ
WVU+X9aTRhC99eUrud6MqcpJsv9fL7+Of50ux2TzP2PyOnJs0fpqZ6gNXncjxXkfSHDDorq9VB1C
GNKp/x41RpOAYDteKEB2Q307Lvufb/1sk4UyoGIp+zhP2rNsmm2ZnUyMCXzZN7vl330l8YgiR1y5
Fj1+sTSVx8EtjQAQUfwix5rSZnbPzOkgx2Sjwk1X0yl6+Bwq7fw5Zhr7elM/ed7J1IH5fL2p6lZB
fYcN/3+NZbgDatqonr7G2HEizGwbT7VZaGGKPczBamLMSZTWuqqNqV4jrC5Y+ub+p3C19xIg8l1X
lfm8RkkZ2lVi3+plZfsULz4yoPX3FMTFITOa/EhhBNYy7MSp0Haa7o27URTkUqLq0a7H7sHMioPL
GnsR9kyItObFCebYIWfLf6mE0x0Qd3mrROFs6pBqqLDtYlqJ7cepnzMifPUxn/szYijlxZuIPVs2
N0dQVGtoeJrtL0qJfly9/kwcIw74or07Cf1H3EHV7+itVbtksqtQXbVnys0DW8yhCew6nzHTaKuD
KWoqPSqCTJoOUY7Qe5ePo/qGuR2A0T7f2BRkkorSAg9vxsY/WfNhdEPHThlA4xBb7+tkNrsS7txL
kSJS0Mz1L3L5iNBuQyLWh6tXYOK19WQDUTjed1C/d/J8OdYP+ptnjeJB9sa0XqkwzY99v3jg1Ppk
V5f59FIlUQUNNp1CBW3CFzmW1gS7gKOusucNbXtJ2/IPMjT/OmGdLQc5jBEMynYN2ZT633Sykpu8
jNcggqhiguJ/nTAOzRbei+Ikx/B7TB96Jbp6OIfUCzqDsHeftbXEbEnky95x4y09wbQtx2IrvZUV
FVQ5ZNXjekmK+rec1+VQOq1LoDaafpDdbOnql4Ws+OcVqnyv6ACVJOZVglyBgz5nTeYcs475FcmW
f4NuP0/pkE01tejb1/j/nkeKvwIOaeh7eb2vE0ctvc9U49jZoM6NglP9iGSgeTLmTT+nxWlCjslm
rNX6sd+aOFOw+tCXddN8gprznwNfJ2v56hwbXX3+GpKvcA6rH7/G3Kz8o2Kh6Fci9XxXdNljrVMy
Tub0X6++xmylB0QgvLM8Q6HC9HlaFbfFUdEBw2DkOJGnNqNNvaV/i0kEhRExw152NWQ69+xJ4F07
Voc4fbSBfLZc4XZyOiXlMUsSQNVbd0qG5jSn4EyQamLvldhvhleAb8PQ5bNrUlQ/6h3I/X4a7Le5
EtMRAfh2J08u5i4/9qJZdrEJV37sbeccCYISOyc7pypagkhaYb86Y8UWzEveZc8qtfy+1QlkL3Uj
+xW1blSS+vImh+ohJpoom/VBdkFMmUE+W99bdB52+owKr5Uia6sMqRJanue+aoRGR7UiqJPdGqkX
9NcIcuTJBtPFMwyGizwYgeh4/aZzW4/BtBg8V03zrG4XzXvC3d7zqgd5YuvhkRMtA3aSkV34cgzz
zihMOlSoPPb3XtqMkGhY4ma5sMm1ydVxh/0s42DtqCyBYevr0Sm6PQqrBdjPOD1UqIW8xtOtaUS5
95Q23xfTpns52XeSBBbFX20Ia1BZb0o+kp0q1G9ogbK6L1X5ZmnzQpzPLOc5dkEsbjiXNYXu7Gzd
UZkptnjRe1sMxRsQ4frmDeZB9tpmEq+OcWJ2TEN7bQ8OqKCzo+se9K1cO85VlLx1M5msoqUkBY1G
P2pV7AQJNYEty+cEI0iXMC3MYU8aa8uNuYTz5X0ZjCow9TI+evrO3liotjqKm2z04miYypNRiW+D
rqT72G2XJz40Mhz1TL66YO+iGNAiM4rHQWw3UA11NARRzap/9tX4HEWt+prFKE2CuPGF6UX3krxW
3hKrq0rL97NooIu2Rr5KthjDrs3HuIqLzyFtjtKzYowvWVf8bmzXOHaGAVUcoz5/IcS9lG35D7F3
99s1k+s4l9ofgX5D7nUWm6UnvCl9AnIsO6e+By5hocuuoz4Vb/jrpBJ+7GrWm5l1pxQg72+tRBhO
eS48y3rR7foiNLXa1xp52krJqhAAS0PRO/1G0NceRhciQ9J7iR/B7Ho2xxpjutTGgjv5qcarffA6
bUPnV+5uUckRVmi2Y3nikrRVQcbinYuBwFS9TkO2sQuL5Cy7uAg8UnrRHmDe28/RsFCHGqYWroYx
P6fC3PhlWbcHFZwduxaNEEupjsaYV0FW2OJI0k+E5kYrZ2duvBD68+dXapAUKHaAoMJModBPUQuT
Kb1PSd7YvqnfJqV/iVdmIIOpdh9Hev04ZRWoL0Vr3jBn7p5EWd0sdmtv4+pqt77T9/IY4qLeZcCQ
xZ/tj4HJ+c1MHO+OLrJv27r1NlrGcl+VyJfHZoTgyDWrgeyp6C2+tCOZ++19+DGsL5VehbKHU2vz
0nn5PokaC330VrmR3z/IY4NnqTcHLfzPXmO2t35aT6aaq8ha6Me8LdZruTW9OuHx0Ouka+g1Qzfu
R1ex0TLS7eusaw573qX0yeigGSAHje1IZrHGLEt5KXVhX9VJ42i09GtoplhofPblIdlQwDS7erzK
zuelyrazKKrWpFGx1j1OY0lasktqnEotkUAYQjlMduvtD1AEsHn3BnumagGciO7c65y9uup6GpLl
9bMrj2iiGc+plV/LYvzHrLP6VJLxuo5j+68GBUwnbHK7Df7nwKR686POR/k6tzcczfC7WWt9AORI
i2xXSXuSQbOeIRiA9cCTkbvzPhkhU2qFGj/xJEESsMd1eUiBV8kxeZ67NPGT7OJR9wzjjizD9v6v
8bXtkC8StoIuYywI5SJMjpcogXFKU2V9BcAYiuVUNBSRt7HUZPZECCgGzmH3r6VVvTVRm1xlz/OW
aINWVmx2OTj1mXJQJjtjI10Nr6pd6Y9243wDMdIDeuGMFlgqm+O77CSCGlMp8vVBdrUeKAdkvOIg
u81SZado8kAOb+9ExrN8Wqf08w/LIdtaglQU8YvsWeVEinVCE0V20ymbQ9vcEtHb2xPbas5wMWxf
dgvdsZ4FFFzZk5+vj/VjYZfiWX72csN5zVamnOQZ7QYsWnStCWW3SdSVW7NqP6/m2SUySBlCUNuf
kldLo/G5aEjxUlimtGZplYrteifONsUCEslLy1xt1t1RtakMxbZWvDkzc3QWx85PAMQXwasEhsmz
0VnrX/IW7wuZ0O/NAF2Eonxyr9B18zHlqP2R/coVBEdxbGo7OvfGmiBurqRH6pDVsUbE80kvs/cC
ebYPzGBQaE/md8dtPqqytv3azOezhoXkk5uBviH3k36cKMR3ZPDZGGixm12LucpA4sTxhRLpIZvX
V3utDB85TuAbTWE/9utQr37ZatzePKljUT7JRrHt4olsqAGg6qeDwmMw5jDQ3QmTNRKaI4AroOdw
6FQ0NgdYLF4/XwDLryfRtb+arlCwxSmXV2toue3mZy0S+ru9Jr+r1UVFP38clybaJ3bypx3K/CnN
UnRrC0fZQ9NX3xsr0wha+73m6vZbYh8oiRXfjHWd9oayGRcqxSVWvN+E6+rZFOkfM61/DXNiUt5p
naMGYpQqmxtmDUJjs8gKFJggP3iJkf+YKBIVi+UCRWopVjo82Hk7ezs9obzUAgR4qesDGfmMkl+y
X/oquxc96sRUCbRv7Rp7R8uj8gnwvQjbBHlM0wGsNIGF77oxerB+uLC+r1OlveCicoaI3vpUoeK9
WpMRs5C7JPEyk+9Vic2FYzzN8w+9J0i61b3tHpdyQP5wBqAsAvKMylFTqKvBaWr3cOd15EEi4/wb
qId6LciA7dBXsneVXfkGapUnlkckNu34e1u64r7qLNoM6U8OhXvA3U5CxpRGMefkYfay30uFTfo8
oZ27rs3fFRpM0+vej3iIu8Aak/5G8VY7WLhGnmOrIiufNu4urlTjHeTnL0ySmr8mKpjUgv6kw4DB
lLP5qNUN4hBTP/gqInU4r8TTi1pr6XMLSkX2ZNNavbaHOE9ybDtDNlGjg3SZvUsEWeUFGRUN2F92
BBsRZvZEwKOZ6n2htBp6OrVu2bUQUryWmfcoeyPowvtkQMae7fFBDhmwDw5Oare7zs21uzcaPShP
AERbTw5phoXgW1/kZ/mGbfU5GazMxC7psdaiTe2zGe5LBKTVTJub7NWlFoeFG1V72Z3Z2VCv7s+y
5+nacE+VAoSAMy6fY/riaafRq2yQvFxNNgQlex6N8lm+IXaVJczbXAWNwBlE1dnzoFN92K6mbM08
kfhTIA2c5BmkuqdzVKMC9XXJ2C3OiK/mn5+5TKc6SL3lvmSkOxZL0+9d5KAtJ5JzUSasdHWf/bV7
G11pYqcXJ7Ffiumj8VbjlZxmsBjW/MI6Ybw2c/M7yRGakMdI0aoB4pTeEcSo+WprPXiuEdd2eW5l
6PG5xZMhkEcnlUqP2qUW9vLPrPcNYBixlPgrEEFARUtfZIM4Sh1i11qH+X/G9CUt/bj1EO+29fRl
iWdQXpGH9rd5KJLUuLv1YNzzVWHSB9Nykt1M8YaTtgIPkadok23cWcAWp0w/z686ysgzKq1He3t7
G4s9cPcIQXS4ba0yOC+yybOO2a6b5pMTZ85Ljzb6dc4UaOY6ALTajGFHlyt5nu0dZASTG1py7Gmi
vgpA/XYhX9AcAmz+1/XE8LculSiE2Q8wSl+UF7h0+l7RuuGzK8d6U+yExnome2rc1Ye1BWD32dUj
3rWWhwjgxpMcmo2Vct6QqQHOaPFdji1rdNYqHgzZE70yHntL1JzBH5XNaC9PDeCQx88hWJCnifjf
N5wqfXZcHvMe7Sx7wRGQ2i6VYmOKX2TjqclBrY31Kntz5HZXHCIOtV6kebB2WxZYtI4vj9Ypq3xh
6aTOujzbf40ZXv7HU1UWvbHpbho+yP4fZ9hbc6e+yIb7CAWPkWr111hkTm8iVecHFH3UlzGOsgeh
2f98nZCzT0F5o+sOX2PujrT//HnRbpwQrEBGKLBme3nQ0+y5n73yyhpY4olVnkdIEGfZwxzTVn35
0iuSF603+9N/jcm3WV39S/RRvNMa/OmRhHZusnEFWUIHQgAMdcYaVQGkSy1GTLscjupdZFFzj/KG
9JqXpQc5VqYVucoMiHlS1U2wtBFuPmkZneTJpuH+iGtUig0T+E+j2n1YMM2G8ZCKu1ibl55E4SN6
r+Je54jcmokSBSp0ULweposzmCNfAAcT4FM7CqkgpTRb3NVFZE9d5p7kQTmkuYZG8r7zTtoyNdfF
nC+2SEZ+z8l468ypOXuzGEAFLXH5KOImrJpQUadm13WO2GlWvAI8irq9qRjO45hD0chG/OhLUw0t
u/3WGVENH358iJrx0RpjFNsTalLwEn5FQ7a3EgQPcoudTk0EgOF6e5xTDHvcCgSbOKljDHNCScB0
q6O+64lBgo7oo/J+dJle+iso4QCvEIikEau5rPaBj4Fdb4JBV5XpDGLiTRNOeohZEEhwq0DSASmP
o35RV7Tmek0xKC7ATnKVQzHr7+y7mGxAL+waQ72WQ3FaFEd5aIcGeuw4uadyhABnGG9ZN2Vs/1z2
yaA9yzFx72tpaeeFijb5jp5kolH7ZbX0cKZ8dTYGNGnI1kMn6nZeM2K6vLJGshl+VMeblnTe8ybC
t0BisJfWhPcYGw9ml6l7ZUIuuE7f0XR9pSK0S3ut2dd2717G0lgEiQBefjXLhAK8bbQXRMu+gbCY
T5Haj/sGj1cfpEZ0HasPLpOckVsxfHSfp8AxDSq3taI9lMSqpTWrN6PgylNbrhcLwdk4ASRSKmtY
4646QUA9dtokzmKIRKia7rTrHCd+KFyx7tRe/xbP+AeAmBrCGM+XVl2bmwX849bq5puSpe0R27z+
AZlEcCWsKWHROf1DU9dkSfQJ/tYaBXG7jA8ACY6DQJCxF3lQiebglbN3qoylxeEJQJQ9molvpHAj
xDgcrXZDBMaDFpoTPlgAhH8h1fSTWa48mlTJA76tMQAONwSos5HB476xOwW4Xt73F40WnQTgWmhJ
sGMfDFZ7w4Zto/5qc32BV2eKywTQ4KRsCQ+ju8mIWtvCakIUbqOBOkiRIMxSYXB2SqdefdPLn6Ot
XIsCni/iKEGR3UAv/11doz1Tf1NZCXOB5pp6XupWezFheJjc9pR7bTHl4G+cNjCqJH0YqjY+xzMR
Rqnx/C5JHUDvxF/Qm7a7tylJWTkjmhRO+rbgDxAaOTlUuxXikNjLL3czIJtd/KlIBfYJqdBPsEMH
wU2MtnOKxwRHiBgyjYYup1aLLVPyDSJAFUxZ+tGVDSaxqXlkLR9zECvIW4k9X+hfUWARM5OGp/qA
KUffWs8kRnQ/A122w3L0jsEtHDO3M3iIjfqUCObBTDFx9xu7oBnICYjqGU1T9WHcDHalea5jLhal
eqgdlZ/ocRSaA0i9RNPZoSjOwNxrdWGc524AKGuf1vGHQuUBJYYURSFSGb9Ha2ree2TNWbSPQxXh
e+LCadJjaiDqDD3VIzx+jDuAPOuNHUkfUPdsGxMbyKL0VXKQRaYm/HnH2iDUuwVy8dPskWAX+rBQ
FY5fEFZh+exbEEoRStENylIPM8hLzIjAZpGMBTCuwuExe5LXaxHvbW9Tn23Hj9iNSgTKDOCNro5x
MBpTAA+jQ7I66O1DmPcHDSpT/2eCNJgC+w07DCwTYTtknR3frHo1QGi6DtV6AKE8KBiwaKqCfCR6
MXEcUVho3PvSLi9zYncPpBrxUhwWRNHK/gn28guZ5s630JM/eYsOClSPrJNju2clGr2zkkfu2dpw
Om02/Oxc76FJmWbNDndQtWjb44rCUq8luDHX7qEdhh94Hxhwgu04VJp8eZzwKnpwSB7XG4E4LvR7
4bgX8A8LUfZmCqdPP2Z27WQ3YuBLOAbqxhD5XQ2JosxaEhV9bFJ1a6xj67a1b+V2fwC6XgOK8yxA
NywGe8jMZ6eiKKXXaG4hHXtvrMEly1NruzzLDs3Sm4dRtN4/hfcKl2lQ++j3aosdnHfWUm+DyCi/
U2MMKquMz/ocz4Heqt2Onbp3HAGeHSxwoOBOKEkpEZu3AcK9Y9UkPVRzRwT46M3W9FxMaBQ59BCT
wUzYjF+rUrEvX0071c5n1ybyP9kCiphYrasVETt6kwWO0S0Beraet48w8A0SD/U1jakvYMvs62rM
oxiZxmUVGWVToo+PotLDKs6Xs7oi34RQ1E3L4j/W5hAFVecBEy15M7I7YyHemk08x6xm7UE1RX+b
RjyH+2ybuel5TdzfREqo24ri0MQOtneFw88IJuyk9Ow/hrEg8rDS97zQ0Tk062fLmO39XKXsv7cm
ch9Xb4CH1mtZ2A23wunyc8L24FxETrozaggAsLHTi2WbNz02YG94M3cUJmATiCvye1k4KeK26hHJ
NXIw3P8InGnlUWLA7K0iDVUYWKJpbV5XIDD/0ygD9aIRbVM8X3lUEyS1ogakxlx6PWkW/BocZM+3
QoCy6qEenZUWwy04EkOYe3Cs4xE01hJPCzvOiPeSGnlAUPrEjVpfOnN53pzGoXZE9m5GlSbArnLm
nqPuN5r8WGbhAjRzkgJeyYD05KqBLvLM+gIi4zgtMFKAK10Hc7gpPf5PlZnlO31oqzWQmLlkI/Bb
4M9CZ1oqOAWre50LTSMUHMonj9LcOeva9xW40RteG6AN65/JlBZvaoUXjNd/uHXEzS2zBM6WKhCr
zk6n4IZyPFd7lM3CEgbAylN2kTwbDfCYoFK2CmDPCKTAIipMa7cr1Kv2ij90dSqzhil7HpydsDLg
IZQUAMHVa1CjmJY6tc1zYQcmU97jpEHpFQAFlAFgVd7x95AciR4zEqzHfE3eE6TgEB/d47rY7Bxn
huC+4Y0AaO+w2WvP6P8WCupb4i/7mv7ST+VBzIJlElRg7uTRQc0hCfXwOIU4Ocn3umqMb0jIo8g5
v+h5bB2LSXlZSQJs9Fbc3M3NeCD7oQ7GMfPmhGr9zstW75Sk1jWjlBYUOrJKvVoh/GeAGLcvrqkv
D1qRvc4qu9SkjZFRTKAMbyZNbYSuTd7x94ACvX8qQMSlGPY2BW+wXI39KRxRLH+HydHuwHZdpLGV
hY2AyTytbbj6qhi7XV3Y3jMsAOdJXV5XEHzPBmAEu4q7fZvl3xoCA+QrsVAcG4qpsrsWeknM15QA
NBVcjgc3IX4yCuAv1q6KByNom3o8wo6oXwdTdEdsPq1AdvXc6cAbC8tPOqV7JFzm/+kHe6c38cdi
K8uhzor1gvDH87gC9jZdO3+KkXJ5ijtNUBlGCtMZnSK0hN0eGmjgRgw7Q8mRmCv5eBtTw52QCnYS
iow1LrzrXIbsop8M8hzM4ruyfBoSwGI/K/sV07L+VG6YmWbD1SUgLE6m85RuuFFhLOoJYESyIUll
s+jpu6IYUZj9Z0iOy9PL7bET5ybme/V66HQ4hBe0EujZ6SCnNdHGu2i/qAaBYfKadSAFovvcxcU+
hs5r9wbcomm+I1SOuiGed5+6GhIjJHFDpcmGwc0clLw37Q15YIgKSJLzr8Xt4jO4LGsNCVb5JPKl
fKKtFi7ZUb7MVzJIsLD49yZRg/Z1ex0FoUY5LBukkFgW4NAI3Dru8HqI/FzRtjwCozFYrJCqyndH
qXa5Gju35cMcJ1DM2xfXbVeUr77wiTZe62sooYpycF7LpTzKM1On55tBFjH+1/v77SLyLC1RF992
ymInP2WO1jQFWITPNle/Q9ypB6kw4ngBJPfpBIbz97D9frOZOscKNWpZDpZNLr9/+RJX5ZiSFsZ3
sluW7SFpFB3/me0zVeA+Y1w3jvJPyo/hxU9J2k6Ik4xt6DXNh3xfMcdwzLef8fMXloMSL1VFVF2s
jTT6NTY3+nBAagVPJkAfn9hfeTdAu6VCPS/FHKq6+CnxwLKZgFEPAn4d+VQkR8p2sjEj+j/Gzms5
bmTZ2k+ECHhz25bNphUpytwgNBoJ3ns8/fmQ0N7g4T/zx7mpKAegGygUqjJzrVU5KXO82xzF6b3G
eYVq8L0HuXj0GrTuoXEA2tgmzYs8eztxHwfsPqe5NpjWrSGCb4+lO+6t4jZ12P61IZxt20Mjdlgn
hLoJDvK45GlIrtRc3LqSlVFghbqPX7nbeUWf36Lr6BF9JtklAYjA2FDOlcYuCn7BZCYQgTDnlB3N
fHyXlaMdFCmIRHaN/HbNzmlPNJQd3cj1xqbBRt0c4jb5Mo/6rdy59S4BLd0VVjod5F7LXUnagv1/
q0G+soRYyzORIyQndetwkLIkRopiSNOFhGhC+jh0n+TBr0NTbs02GqSlxvK5q4hhP8itkB+p9zX3
pw0KfY8FnVWuVf3VLrIh0F2u99fMnX4m8Mo4IQhvMepetCpvQdqGp3wG6Nzq0yd9mTrks53FtnOe
g5lIYOT4dipwTphwG/iErCQv/p8Lv/sNkkX2CrC7Huprz/XpwSaTE2li6AeZAuT73kE3fmMTkDV+
SsHyrjd3Dad499a8C6r4eAcN3HhFBGpybk5GmGvzMXbD70qXqcftDjMJ3uqOC6R7m1zU/ilDxPIk
v6X3q8cUdeQTHI39vG+y8K4ddIUwj2UeWl5rOVJy/1rndeUMcUCYHGQk9HF6YgnD1mUZCPoItZMJ
xnobPksHu5rpYOr7AQq2GxnBY2cNN1NusS2pjrkzIHzkLsGV/3pdu0gvfkissJcbhCssASnb2Jvj
e1dfAhiNwq4Xehumt2ValpEkxa2uwPqzzEiWPjtH36kGYlbSJydQmCOlvyTb2/puiK5ZaZ8rb7jx
GnMvI2E9BFmBs/LWNjgIZC5kw96cYei+bG/4NpalTorBMgrVvj81BOmdQyc6SZspg116bMd/HIJS
lqcmufUYKa/ZD+1S/FC3Dtuysu0/Uw+ycjj4U/MSgJXbpYTHFClBbr1NhPPy4dA9gKaBzkZ10k/o
UOCnZ10gT3ywdYRBncd8bp8d1gbsD+90LBazWuxaoBM5QSlD3V2tJVZ1HsvnfHC7k2nOLCUaXT2o
QYHtpodgZoeD9yTIgilf5CLNeagPQVQ+Oln17sHLVWUcrK/TVpbKbZhsY0W6FEPa3vTID8pglKRe
pmvJ6QnwJTMG8yR3X05SEM84EbPCsOt9YPV7eUtAtVMr2Xe1g2t8zS1IlGTfMqEafARU980WLEXI
DetiJb1gBwcaEi/xDWOif456wt2hMTnKPZZEHnu8LE8gymWPPKV/5ZN+68VGdlLn8ZqYJQRlXncj
k4zGrN2C2S1hzz2ERbB+AYz2b0D52UVOKE9ecsz07YKGsaPh73nwnpCXc9eYZT+xX3w0z065jIht
MlA11blw3Pb79HbUDv0E8H67i2XmMJMmy2cmczPr4FvAhQRUAi7gK3HJBitxD/pR6YJvDciJAS/K
qFnHlcdMFlvE61bnyXUuE4E5+HPPwCPhKI7sfYZi2Lq6WndRkRYU+Nx0bZ2EwVI/1EZinOT88rt8
Oxovrf44G3l7Uk3jWZ7q9mgll3fdz9iYot1YFDD9AyH/s0HbJg5Fvv1SXhd2bE9LFGnYPhDjf9Qy
Owed3+bDPYTs5g2hadWtoHaGqKtuGQu/yzDL1ucrT2KbY7YHwwf6F9rjO3Py6oMFQBpaDMdA4aTg
JXCZwQ8wBB5Lbpk8GRnWgYrt0SI82C/QDfnvZC4dthl9e5LrgF7m++0mbK2Sky7//1OxVhtBL93L
+yQrBfkxUlzX4ltZcmvlHCH7wYIWYgZZ6CqdfaOisShd5LLrkkuyKGzyqq1Z/Np/wurXD6X8zner
jPXYMnf3hAXc4RBEHoMPvaxfcY5gupbXZBGfn/fBZH6HawV7ctgnN0UThupRuq9Zf/mCRgSDdEG6
ruNkpMqKbku2umnOcDloMEVqhIktizD5O1uyRklK+d1adv315TyCxLkfC3jdevIN4eknGy/VvIev
t8AJ9ZcrP8Ssb3VXVy9ys2VRJ7nt3m91OILgvA4AgGyd5epbcTtWcttj3Bq28304Nso/dxB1MIcx
Z8rECYUbsUVSljePO56wjV/a1x8/l1qxi5RBfbeMlEe4jrz5RwDQ/iLDNdJVh6Dp5RmEXQflhoyU
f87K0etURVBOc+OW6eEjFCQAKbJt4T5gQgTgIa1bw7YHlAZJtn5SHPyfg1bnl/XXLyN5BXts78y6
nlkHs9R6et7hP/nveye5tZdkP5bloPWs73p9vMDHoxQNx0Zrv2ozVLMyr2yrBzn2n+q2LtK6rrMl
uyXyPLai5OS4fz3ru+2M9JaOHy71T3UfzvrhSsEy4SM0V3chiL7lFUfDGV9FNa97VXnhJcGUAjgT
GBGb98XMtiVb3ZyhCQr8jj5Va5BdO8l0Kyffur5rkaxvBkQI4YJfR7S8LNsb/+Gl2l6g7UWTuu0w
OeJf6z4c9k+nX1/XOV/A/UVMtN94cFFoY1m7rIXlw7Ul6052K7+zVfxT9w91635iOe16BTnPhz7r
FYbEu9OU4bfaeeFepgbZg0pu+0bLHLIVJbctyLbOH+o+FKWf30MY0P/UaigRksIGyMfLie+d5a0M
4TUrtVKeMWWzrc6q7KR7xcs2vRNMBWx8KyvzAiOXssz8rIUCLEpWZrmr6cgPrHbey/SA9R9K1gZm
4D9wtXXSsFVsCDK7FOUMCBPyt4M8SUm26VaKMhQc2fRvfbZhsNV9GELbacagSTFZuCC9BnU2D52j
p/Ne9r8JAQaYi5LxNWiH6LS+8XJTtmSdVrey3K5/LUrD9upKMcCQ8mf6lvKHM0jdnCXETmgJr9E2
2a8L67Vdns92ZINWCZu37GJhGDEWC8m7nePWTY6VRBYGW1FyH/rJJLrVvfvj0vLhkMGrlONs3BMV
+FQDpUA1QHpgKTc0IjmWD1eJIl77IlOXnyVZdiN3pkz6PLuZVWfXZI51I094e6Lru//OmPluqbB1
lZw8/KjoseitnVYjV+5AemLEETQpOlzZw+yVuGNgc9GmB3lFVzuljIBx1uPmq7zIf6xatRockc7G
ddLgHMzz7JJAEQxKHNCaJHWDt3K3lX0rUOA/C61dufAOO7OFABkT8mb5sHQtOJu6fxXMtoUDIFLh
rpG7Ks+lzoAy6VXxWsbgTARPri8PeG4h3WlXe+aH2y839d0jWreu612XPYtk19c8wjk5e+Z0lLss
l90S+QFbUW7sh7p1VyctH8GcW09p3v6SHob63kZab4eMIVJxQe6/dUU8ng2IAI86iFmKQM8gIC0u
6EzSaun4zgwHmp6l1fMI89STBO2mOniJtOysLedQkzq7L4O63UmvucvGG2UuzYPaZwTpDUOxayJe
dUm8zDX3tkeAp0ZM0V2auCc1Cq38CGUQgsvs7I9YJYkanpxLowfNI5gsfM2QxgI8zxzUi2L1LvXH
1yWi/VMAKOUT+Jv6AGvcCCsHRanLIDzKEtwT9QgLRGxX6afYc2AWNLv7KYYLwSFs4aTj2z97lj8/
pVXzE7zjTW9q5duYm6hqpf73vGRJXqMDf+sHKpHiWfPae7P1w8Naj2fXD3A4aC3sOMOwC5q6/lLP
xPSyJS8/62pq72HUIbwqgrZLLRZZABNT8pxbFfxNqnqooAiGGaokjhshxuphXFowJSEmMKAoECba
uSns8mGekupBcpJkReHAe5bnEAtjhLeKODiUFfRD/jR8M3GenVt1ofLL1MpAjgQmjsNiAN65Pju3
uIhhvVYBfBo+QqIqDIaHNiuICfLagf1wU7i3RGrgXvMwtrewfk39FD0NSwLQJXry1eQ7tJrKRarK
DJFueBdh5SogPjMsvDVO8NTAhv2k4gl9ShVN20/jGLCDoCG2PUKrUpt7mSMpiobsbhqG7kFLOu9x
XpI6I2zPZmyBrqbH1hDqWbrXSgdVtAHvjDkhNjeOOrww/q8pieaHtUQ0B8y/DmNuO76KLO8Rlplo
X4XtDt5T4+holnmYpiaH441g+sLQzFvbIdSZsFbtoNt60u6QgocGAwXw0gvLuwqo3V2zJFuR8XlO
CmyoA9RGNti0Ur/NZzM19pppaLeSFFPwn8qir5T95IFy98IUYzOkBq+9T8Coa4/9t2TIvxq40okL
B+7Pu2WCZyYykWiFooIlpp9/4e78EuaJ/m1qEqIVIMR5DcaMsGt4sB5nDV+yNSXWtXLz/lbv4/Ym
TePigUegAflv1U/NqDC4stS8V43+tYY16N6NksfBrhqgr0r9Ke5xHDmQPR6lKA24Qj9Dv54f63HX
I9yxm5busZYiyhcTy7UchwebKkcBdsuccXh3sJV/d9LZvMqp6sbUHhwvvAEchlJnBi3aiQ9Oddh+
QRskv8NwTtbz1sbcPjZde8xVaG32PhLLfZC9IFQ4Y7QvGvbKtnkFaNF8AnveP2A6vkgJod32E6J1
gKGyEbKmpYfUOUb58aDEfVVd+LhQDSRQG9gPFoslq4Cgu4M/rb+rB8zKZQrbiTQ4MFlcoMFMiGbj
Vuim0p4h29T2UpTbk6Xq8qlyiAlb7o89jgS6VMtCLz7b4+/176RJ7p/togZzttw/CKeJyMsmD316
xsw4mDCnSFaSKphBuG9lGW1jC4Xku0pplpYOcMdheCRwhgi8AJ5rbPU/4A9lUtLrr3UdhDe9PQRw
vIfV97I8SXs8hPUp1WFtqmbFwWCtuKiFYw+8NEEU3HVLMiTwnriGf37X0PcpcjJvgW/HRyAM8bUc
MzQMl0RyUmeyyy4ABcCoFmtRg97gv3SUQ9be29HdiDjg/+WQ1B2Ir1C188fTtF0Bye3z+FCqWAP3
H36d9JaLTEWpN3dpu+AocDuaVgsCFkbK+2hJcggm7qU4+T6MhZE/AF5XY4zrS3Opwly+2zpJDgW9
Kx++Dj8yB8cuVpWwrDw0MSZFuXXeLELxYZaS1g+HSlEu3MI6euNABL4eKld7d0Smm8euJEDjY8Py
q6YyBuz4PBf21xR5UiKXZje9tlOVXt0xIuBEg3mzy/AzqngrjkkRai9qGQ53rl7/lYea+jLYhfqi
h/VDxwT7gG8apAukg3z9egP+L6du9atNaMmbm3EqnDnlfQqbwVtUKV/AIweP0miWwb1fxPaTtBEp
fEwB1H3Kl55j/ZYMmvmq+VHxWUsu0oVvTvaiNg3wy4ewTqe7PtDS+3FJIPfTh52Z1GTtZt4xZxON
txSlD0BTHDm++0tNBtRLXWyXIJfSt8yr4dHWjHYvRaNvhhsD1dRDaVow4u9sq+s/IXoFdZE16scI
QOVb0yOLoILXOy/4yjdCwcqDnfnmzYhk5lNpj6+E0HTfrPLH7DbuF0tx29usjKBOsvXuWzMTSKE6
Vv4EiQ5cumH/O3Ds9hshW/phjlERtxv/VSP4DA7bdiDek1wctscZaVjwwv+pAhb5p/FDnW45RMVm
8105ePURvbYShjmneM0Uy75t0m6Cc7svXnUQ05+Qft9Jo0IY2ysRGF9A8qr3UmX7Df4FdyjPUhxh
k7ho3pTspVjHrvk046WTkpyxG9R7Fa43HUT0NZhm4hIKKzSuNVwxwKJrHxY2O7/H6B53B2LxoPWE
WvZY+YNzKy1963tHUxssxh1qJ7PPzANhTPTWq1W/B+MT3UrRiVSbMIWov0rRRogIHUjdv5PirEw/
XL75D1Ka+uyJ+Tp/MmLie/wxuAmjQXlOs1a9j3xgxKGPXNWQV08E+hyhneifS6/9nMSteiVYYXjW
9ZZXJYZVvkrcO+kg9fAinkqlzh6kShITlqPIBsBQdzqCqwXqsZkdPEv3GDjaU24+N01xcju3QrCw
PkJjXl7tySmuUQdYbiELLq+KStJ0lQvNrDodYg8VLd2OmsdQc5ACn6xXGMLSb6pVeUd4M8sbKYLR
IaReL95Kc4SS0uiJJVi6af3k7+D0I6omH1FXVlsCxav0G1HU2Rk4vnPS8X18sy3jmruK9WKGmXNf
JhYBFku3dlJ/TURLXvi0afcs6zTUiMi5SzJrqb/HgtcQv/ufuq2L5Cyl/VX1unb+p+P1lgCYzo4f
63FuHkalIly6cKG+I6rL5Ev0K1f9z+Y42G+NM8IPlOvFXRYaNszGVUpE3DB/6Sv3WbqORnpXR4b3
tW5y9eDWsXWflh4CLHUNWwq8sJ+BI/1UIL86xsXeJWzoTi15qdwx/tFpBIhZhts8emYX3Cq2k5yj
NFRfYFWpd3J6Z/6qll7zs8NvRBiRGcPDOBk32GxLWHdL69mz4RzndXcgttTyXZLVBcy4cFTdlcyp
d3YZHnpfj29ryMn/NKx9pLncasGREPwMjf9BnQM1Pkh7SNzjnZwtdlwq7Qo4YeWYl7UozbqnJeOJ
Vztaewaa/myZiXVW7QHs9nYKyzGvNuHlt05oKcdUK3RkqQbnxiLe94LWTXOnGaZzspNseprQcTn0
rdp85m1UCf1xne+snZ/h5lF+N96rOyQsScfCOj2/2G1h/gSTCFmkyTzP6OOlzRIHkEowH+uqqh9i
va1vTKMabiO3tVD39UtkCToHfiyCVZn4QGbqJbRYfu9/i4PxcxKZyi+FSMv1QlmuQRVXWH9P6fAj
VBTnq2Y3GWzH2vwS2nCDs0QJHoFQu+dsIRVXFT+99mlsnTEHpI8uUCBinBsL+xkTme3P4Tcm4O+A
D5W/9QAdZKKTWGGzCE8C1/yVwYysd/1r8GIZTfup74hZhqe4efVa9oRdX2mPxG10hOegsATuyjlg
XPP9G1030KAanYXSQE2z66x12VVyjlPjAoQC4b5LoHVBv+aT5gzea556X7UpVu7N3vO4B9D31mFa
30qxM2Cey524u+hxDzGVxrrs0pWEuhWN630OAKTvqiFU7/uq9D9H9fxNtwL9QUrzEgHu6NajdPU0
5xpplv8kpbAPzm1app/MQvc/+zO+xMJqXkrDcT7759HPnG8xn8pzO6rt2WmH4Huhn+uhtr+XRGQh
mVPVN0MwFF+Rudv3VuR+Yh95h8hD8VD7CuT5AeCNrg+13Vq3NEQFHmeUdRcky3iG7GjiJYJ4zYiM
XyJ3aEGmFjpB93nr0Bi1cajszjoNSAo+dEvCwJgODdrIBylKAw7b4qGZUdtCsvpKsBNXDrqK6AYE
R3fY7ooHY0lsqHivrmLc5041f8IK8LUro+n7FC2BHi14DnigoNxL9a/xPEzfxzqy9uNSHy31/7u/
C+XS1t93fc5DeNq+CVwI3/5z/q3+387/v/vLdfVqALntmUczt+L9wIb9uRym+ll3TP1sL3XQZdTP
0pCz+V3rpAtEkc1zudR9OJYvJ3RWineOdb6JklgL2tKrGvXEyMj+1KnIR3u5edq6SeMYe96ursEb
BOWjkrUWgEkwX6NWD8HR4V0/9PDYHLJRKx4lGU2eV9G/6TutqY56mKh3QQUQj0lKCjC0q3ftkkjR
NhRA92s5qw492zW4Hv/TKvVbUY6QOrjtrnlEQNtWtZ5pK6dMevPoPpbcrh898h8wknnfEvBMDKoy
v3g+WFJ9dD5Ndu/9MCCgw1roDY+W6yI4msC3UqRqhPcVNDHA40tTKidD9+YvMDIM546zCuHpG7Cs
i1wjzAjn66vWukcJ23vwOw1H13JuxCsede7aZ+JGLFQHDOOkN+14q9chnN3/VdhZxXWssACcy+ZL
GiTp4eo+ugRZgUTvnYuZmiXkOq3/nDmJ8gxBdHfQbzxkxJJ5htPFgDsGEnLH3LEEARcTj/VZqbL+
zOYPWnzjd2W236EYGb5EMUrwSdf2j1HTazdq3GYXf0zNhzDQ0cRQyvktDdPfBB1mvzk4RA7+VjFN
2LGQ/n1GT+ZsjF3wUBVN81wsiaGyPAwL6BKXDoa+QJEaQjastnzQUnDxUCarx8ErugfpL90QeDoi
GjkhgAY5TbJoshMyj5ZsnzwHkHUc0aVMnyAdQiDCQhjN6NTxhA5a/WAFXXKugNbcJxmgCmM05zvH
JbIYdLx9dbIhuhRQGV89M7IumD2KW2+ah9usGseLokblNTMKhH38PrpLGh+Kp8Fx75JyQuu1xkgS
dYl/ittWRYFBrU+uV4wAXSFdhgCqf8I/UR7T2Omefdie4A0mdpAZh2igqu9f5g6pH8Sdx9fIgh65
M3d9F2KUCgr1c4MPeh+OqvE2ui5c3vCefkF7pt9V0TTe++hQQUGdp4dqCiOYsOCP49sE4MNP57+S
xj366JF9xXvdwGsTLVj7OXohlvR3ZKvzX0pi/IXhF3i5FWAoD1z9lLV8nP3BPPfLGdwY/Q7iwEok
HkY2VPYESSchJn8VxCXqnfnDI9aALWA2XOFGHZ/qxNEXNv4Z0rX63rOmDipk3gB2RuVN1mgQyUDe
Nz7EsLWwKB9vclOJXn3Fcx4cDTStCMGHZg/kzvKHmz4dpq+mzd5J04JXt+BN0aa8gDZAHb9GBAAe
g3Lob+QoPU4utTFot7mjDQdsicUtiKCYreoSGWx5CHL47W6tMicIEaWL5N5V2kuLVH5s2bqPmfAT
coHtPFJXVS44NBx4+wzFwAerbJFybJXurUPA8nb01Qz6Cm5JBt82dssBpMdShNHOO05tgc7lUtTN
CdCSaRUXKfppre1AJ8Y7RB4AydkOm4Il0fMQvafSnMrr6CUVChbkJNn6SE7qUBqnd6MTojTkRGP9
H46bIYwqAaj/r3NL8d2lHXQELqyEdu/qtkPk+mNUzrdZ+rWZwvCVOdffFbFjXXQfbEWfGy+q5/hn
YwiV/ZzzmB2viJ/sqriRkhxkGt5L22XevWUpN1AXzQ9e1wApbPP2Sz861c4YnOBHGyivAIq8v01N
O+Uu0wE84PtAy/WIDpDydln8G2PGI+wg8V9VVMd8dpr26yJ3v0+srrzHzn1VIXG/ByhQ3edaFZ6g
M513ialW91uDtLLA+tPPRJKnaJ292r0RIoNy83IGOUQ6bsXeHp2dM9T4LP97kQ+nVsYEvJDuv6XE
qEKYuVxkO4EU00G9wfkV3x7cQXHuujFAgAjpUBRflD4EQqI7TyZMjk+pvcy+WkGEgRm6ax1IXySV
UvfGwVRw76gIl8QqVP9rcalDqXu4j5ZE6gjB1I7oouEFWVq3BukndVWtZidzQBVAiq1t5McIWphD
F0+Y96v6rwjggleo9TctmIC/9eX05pRs2uup8V/yOe8PhIr1z3oXw4bpjNmja0CqEkPidj9Z/XBT
EFULg2NEzD6yVRcr9eAEWWbxwVGjhzxVq1PGXvdJhWsXiwHW69SqFQzrRfaZXxfusXm7XxIbBhRr
Ns3vaIp+9ZvU/lla/q2KITOACQdcU1InLKU/F2VrQ9+HkQGHRvd7nLw7P8+Ln0YT/1BMrNTMlgTQ
EzVkWT1qWCZUCxaUntmcDZ/9emjgNGcDIa2jE5bXMAMKKK05Ep53fj83O2mN0zBD8xJOOWmdWjt9
qBXze7KcCY9H/pjW1Yu0xaaLzQmiJdbk0WPZqspDjJIQ+cCao0fJSaJmwbdZV6vLViU51FDDQ4yO
z3rU1qo6mXOOcUTtpM5pQugm3QbcKeSg+63fdh11yO4bs7Bv/Vmn7xyjSgUS6WVMvBIXkY/zREu1
q+d22lUFRwVmPdLO6QxVjDRIMrqwBu2VpU+tKFN12o7RfOVnOZcw2/33NO+6WE4MhkxOvp2tR6Zj
3ztTeVjPK81+GnOJdz1nW1H2yGGZB8P2AIItp1eGGoggCNZ3B0rDekn5gWGm+ifPNN/WOkN+wXbx
yUsYgr7TqZcmbA//+J+23n/Oq/2dBfA2rL9huQuSe/djlx+3/iZpWS/aldljDLErUPGz1brqtVi6
SQffrDHzSFZaJJnk9kvWdDuoG4a/PDxC90o3nFhtIKc2NvdNElX7GgGLIAJqFjT5D6toJjj0iGns
1Ysd+vPZ8bpfhOVOhxRiRTX62esJ0pGmjR6FBz+YN3SXMG3/rjPfO7FmurpQmEaVHh00e1qobL2f
toJEdtztlJqJHKJZEzp818PG2KBu5dbJG/vMG0B4n82m93Y9rx28HtNr7VcEF3eftWDkZMD8YMRO
Hnq1uXNi8JcVUU8YdI4p1q3C1H+ExXCn4PWcCiQRJygYysXhVyg4HRLwvjfgiNmmesk1UrTnuk2U
JzVmy1uiZ/RU+VeTtQjyckvVMPbApNLkfq3TEHHZzcWQXbajAix5h6yGcgndVOVJGsCg/WhnEFdV
2wPlnF+a6qVJzeFpYCHUOjVc6Dlb8mEmZATyspgfEnxWSkRWUMhB9qDqHJgd2nE3AjU1PeINrfSh
10YUwJZkSv3negDHnxVXJxgsov5JCqzFezBm40kv4BqTuhwGhvOMyhoG0//UdTMLCShN9XOFil7h
Wv5jtiTQUXilUz21NnRNaQsvzsga5mlekig1yht3cqadFJlBjKcYNgoAQ81atdU3tvklslrjVqpc
pdLhJRtn5EKb4ih1khi6r+MmgrNRurxrgDHPmJr1wlJt6QX+3anIL3JhqfPDYWd7rXFopxqP9fIj
pTFK1Pxq2RAQLlUWZvUHx1EOQxDGz0V5LAAEP7WaFj3jM/89RpV/GTTjHiLy9G5ErOpJEneG6x9a
K+u01aVTnyPiBjN/oiqxAqTRN9C87m4TK7GeMPZb67FdZB/nwkf9KGybfZ67bNr8FI2h2Srd81pG
Iak61UVq7onzpT0sLf26LJ7jxn2cPVYH/VzhK6o688nzEuXRiq7BUjCi+E8yWvW3Dqvl7WSmy7YQ
vA/qfwRmbP3GBJajdGbqlRM5amGjXRE9IXjXPZTFdFhH1FxGAbHG7Q5W5OaxqLPg2cRI9qzHxUvp
B+NVuknCkkzfIQtU3khR+mqwrB+sishxOUrqQFSkQBKSe/Zw495TA+8pzQ3vCV7u+dYwuu+BX8MS
stTrTtajJBXv/NgF+S/dYMC84LkP76UHK78nNdKMazQz/oopam+UwLOfAIs6TyiIVUctdNEyGGfn
SRq0FnJPtcQ5I0VpgDDFfKhSFowobygwx4YtrmTD2PcR82/SW3db3xDbKWJmjXNO9So+uRMRE9BZ
hs8laIgD8izJ0XBgRts7beWfDM+AORz+lmeonqNns23AhhoJ9oMRe6hrpIgKLVomkrB2mVHLQs1T
n0dWG2WAHJ6CWIi/MPX5EA//yS1F+PW+5C1afmhreMTfLdIqPuLQt5JDrjnDf33bLiihbglhlJwk
gwRKLgmbWgInpRLq2u7s6Xi8xxjCl2J6DdfAqyXOW2XZXX9V9RkzS8sudgE+bAlrZKAOUs4E9dCb
2RdzAR51C5KmXn4C2kQgj2zBH1kVxG6wQWIUgHf3VhK9ascZgaN64d/4b1ZPvZ9RosOB0eTQPkpz
388gRCUbQzsD5X8S4+aAOB+nHSx76x1zJyRIEnhGYtfGhSh3cW2G7OW6WGXOcJ8gdwDCDPiCeVQm
QwFi1/2aOvNvH7aItKjOI/JfB0t7CdB1vC26/qvDbb1GyIGdWs38Hk6mdxyXqNqE0xTelRknO8r/
3e625OQJ4MMKj2bAvVJQSbuqnX6ok8C8aRFqu7WNorzYbBKSKq53itqdB9P+nPKvLWsEoQ+oQ+UJ
MwS0mjW5CyH9rFiHuAbEvIDS8iXi2lkeluQySBuOFbQgfHd77baB2SKobBxdRgkTX5KOd+9uDBBl
7pvtNVAoOtpeUTIfez8Gtyq0fppZqBwN664Y6vG2Ce1hTQwzGm99fblz2fQ90/TqFshvdevlFaTj
ks1dr9eOkhXpVclJkjh+RbSTBxvGEjtfLHIspVEB0GHR8Y8Dq/Sc/BJlEAEsGNHlb0oif3grdpkB
s4yGbqa/YJjmJUZRbkchmFPJtjMGrzxzpsP2ZGScbkXJedqAvBUAXibvAp5AEmMJ+9sSqzPDc2da
12SJvZdxIEm0FAdcHKc5au6kqvQtxB0Cl9WIyBr0omhgKz3Pty+KT6nW1KiPGjkYsAU1tmadTh8u
CSRfgOS5pws/RGUiYyCJFOMIFmItUn7XLCmHK8KQ7W5unB5VFCUer45bHAxkutpinHZBhrRuiD71
QXUrdjG66p+x/fztpeOrVi7EuqxH0I0tEJwDSj/hOj/qWQ9uNLnPiircwVGGo3QuwzubWJj7wO/2
+Nub3TBlD5nGJyL3KuvgwbJ6Vat2z5RR4kLHslhW3QW6gWVrO6vPoO/1m3lAQch20aR1vrR1m59M
nDBEsXc9WixNcIpahChRAlf6DP8IYYIHPrhMGvGjqWv2ftIm5egrLbIwvX6C+x96uvmzYaaXvCyx
3yFJFDXmt2qo0Cyc0hP0S9HRAuhXtN1dGNTqjo8jyOSwKA4NgIywu4P4lXiSGJeuouJ6DWKMKmCp
9pCyRaehWjSiW4MoXEwUOKf3c6kP6Bu7zaGEoqJxsTX24+/G4ca4vYdUCsfPvXcXTEm8jxDY8vNY
hdcUidJIw1zdqxDfGuifT4hmVv3v2AeRrRJJtR9nyz37cN0oZXvT6iE3AR66yLS502YIVrwZTOJi
hjfPXUyXCEGyHmv+dvh0L3OLpsEd49iXPDkbygQQWCHevxuUMyuKeY//8TuL5/DoTuD3S8VO4CYi
TMedWXuaYHNc6NEI3+SPB7k33STu8wgF0g0eT/WOYFrUM1wUGNScB12C0gUz3wUQBruBq6K11Zlw
ToF6CpXfrY+2TD3eLyNIj+32Pg3nXxaN+7zhQ1mxyVYc/6HQu59VBjuSziu614YesaZpwN8YOijm
qLF5wCB6VyQNCrg2ODEQ3IcUc4JhAgqfEzXd2+1CKQLX8m7U2y8+34sDLK87dJnRB81w4bhcy668
CE6Iud8TlTPB6GXdd5VyyoLGf55gXJ8r968yRVUvUIMfU6+cWpeN4KD1h2UB2NtGeCVW7mR54d8K
PKy7YkSbWBvnr16FwQIDpKb8cpBIhNfIiC6GhiXPi9VnGBfcvTGlBz/sXyfNPSGES/hISCiWYqp4
W9khKcnPpNK601yN3WEK0/KkuG+hkuc7K878Y53m2Gf6/GTZSnE3h5xwaLEMRpr2GIxxCzXldOnU
H+z8w703Of2xq1+aBKnWGr0u7PlH2yu/aW0PPQsESa6B6HHbvxGRa0B2FId7VDyzHatBbT/Dv7rz
EEzdtdOY7WInvLFMRd31UHbZsfkGkVhlEiQJzVfK+qhSD3mM+ooLY6iqdTfa/3B1XsutMtsWfiKq
CE26FUhItiTneEM5knPohqc/n/zvff6qfbNqWcaSLUEze8wxv2ElNt9bXhJ//oiTrgfq1Hzn6+tq
FsDXyvQLc24VDuYTEYpPM35Jui7QUuW1DzL10tsY1eSFaG1qmVwkM0zATmz+It+AMHHecmmfG0XT
vvSPwuSwypAnS6f6Z03PtzOpw2M7HON1IkC2XiLieR3SZet0v3ySnI1e/VjU07sxESivj8utyKn8
p/WC620QAolGp9EnWKFrIJMTnmHAhgnnRNA3E0Cw/GPmTdr0LaHAmqUdWkWRlQqjC8aI914PSxfB
n0iBa6vd9ZUd35FtOG5p7eSB6twnR1WhVU8sBBoY2rJ8JeO+DA2fhvfQj9lmGKoX/KIMOY7soVWR
kZeEe9PpCRK+5MTijFbbQSufgfnfgU7zNsPL7ECg67KCuXt58DLzu9GK7yozv4bOIiywh8yvs4dC
4Y5qOS07r6JZkBl42b0SH1G6JK8GKqiqgP3JpXnQ8+7cXYSqerk0Yn+swSV6QfILp1hlh1ls4N71
W6U5l3Hn9mZO803WOKglF6Nul6hDY3BTqPAIOcD7YL2wajpJkBuHvspuXIwYm7ZszlXR/FaWe+g6
52PI2HgpcZt6ZRUKvdxjVEEPikfyWmTMXL0nr0bSzBJQ1WGHA307WTlEHjkXoaORRm9q47LR7FqF
saV9eZCN0njGiJ5ZW0GolDm6TrSo/pGYN9rQlYhQASJ7RclM66da6TtBqvfOSx38w3hWMpvTTGte
fb3Jr+YgSb0LQ+x+tlJo4+Xzso5lCH/mMe3Xr0Y5L2az3M1OYFZOt3MSdVpBcxYO5LmB/EnDcU4N
GGuvGeAMNiYdNTEcijjGpu1EMtNCLyPr/m3J2nc/KR+ddjoqB0+jLp/TsdwPeHAKxTmRj8MOJBto
mvmYAg7E0AYYrS/tsGjZgWt9aPVcn1Dl7XLfDY1ExF1gxsGHBhpAdkVivy+jeiebutq4pfY0eIBs
xsx8G6riS4LTszr1xnzZD7ZdfLFWtM7ZYRLV48IYeVDqzX07AS/P4DDNBY5q3o8HQYhY1NAGwPNn
oR0Na0QDEpjacEim6Y5MIzIEPfRxObo/gxhAU3CHJWObqPdagPwFoLzRhCTyUq/BNpVHc6zvCtA8
G2OV9lb4fqQc//BWDQD6oA0dGmWP8PYLzPIL9oiUHE3S2K8JxWjOzA1j4XPBpptckW2MsoMqPNpf
ejUeC12+TvxSbP1eMkwYkD7LZ7/Xrln5HjCXtZtpcnnrk7NBMn1jm9GYy71q4t2wH2S9G3hbWCTY
+dM7VBt6exn1vwQF7LbnDJVqP5Knpg8Eiyn/WDSwPieroJ9S72TG1Su9+KcsiVAu8KfVqn9xpvFo
+uPt5JUBeQ537Zi82xX7RkbIiG6Q5ZvLTD180mYOaM2Q8iCI/lw5N+gIgI2vKRt6Q1LRqK1n6RiM
p0iwzzj47Jab6kz0aE8dkOloVVwu04szIiqvpac2cHhuylwNm86FCKgLDEdWlTw2TvnTjqrfVGMp
w86fSIxk6LBP9cOs+/euRRG5pJCz62S+tgaq7HaK36eR626dzJ0DzNsd5pOFegc5pQhB3DlaSTe0
i0GJ4p0CufsCgxCjU4KEZqEd9rPFm+zyNhJ5srKgG1U4ma7PwL/nbeZcVmH1MFQwouZC03emBbNh
6LN7AuDHGLY9NzgqyTv/W1fTdDQAkbEbs/dePD5qYgG76U/vYoQ0vmgZvpfpvR/8XTKDFB0yMor9
wg9LJIKeBkeJMT6sdY2LhyKsE3nQJSgCk65XKNbFvlpn70DI5IubAe/hDj7N7bcxUhsvksuzga+T
Z0ehNSTMSRiKOadLl90bLD8h00m4msjvWbPumGTNLyGj6UYYE20l6ykePIJK6k8Dcp239kxJGCSC
xZlHPmd9mpLu2qFYTMb6PPs0DckXAXV1YoDomVr72aNpEdjJJSvCVF+LzQ6g8GZ19nxuNc4SFt50
SRjkbu4QIJUPcFS7l8LsuDpk4PSrfmPPlaIYL4uN8KjBnBLfRpL9zujZ47XdXAhZtoL3puST3cit
YdqKworQjMyF7eBMt5pU7SHTilsroSAnk7Y27TqyUKa6bpUUtOkcMaRtDU4VIgg9OWnyCd8KdmqB
Zy81Oq4AThrtF9HvI2uKQ+xYimTgkW7luWrBmIG4F5sSt+1+tZM+HCBi+jIP8tU+9ZOPN3X6sbUr
opaPGcGsNSI0wEe8d0W7ZZTxNp+F2Ol19wZk4WqqV4jPzQXR/N4JgquVbzCs36RPrXCphPBAeYgE
m05PqDubDMwkFvTaizAt2URDujLIHYZ7nIWpEPsjn0BAznIhs90xd8JaHk3dOXY5V2DKO1wIQiXo
Sv7YbjyH5QhxuNqmhhNljnpf1RXOmacSR+qGXJBuWxm8T0SJn5nEwDaysl93mFUal4sEb79okPku
3rYAesirOVxrxs4h8Gjj29qDaMRuBnB7WaSaDRxURqEWDNTRhS5H+kfBwqZZ16AD3+bU+jQdbdnF
5gwsmRFSiIZsT8sSvB0Voe1z9jcaswMUJsQmpsyvUOOPWQojqbB+LWesN45C7rehJrFuIiHa4AVN
/S7zdBOqnBsWpJxuNJ+zxLXNDwSXHzKU2+u5oGtt0rhfiCoqTOMeYF8VYpVhgNIyQr1o7MsPbDM0
4tA0aex7RSRsuLSGUnvXmD3qgLwNQM0N0FPG19zowFGP11rG2db0YjOU7VNe1owjOVeAMcO1oX6W
o0+qLyLFxinTSJI4DrVzPTtY2FvxvRj+V1uteYiRreU0ne7cWr65g/yCJLpflyVwTOO9UZkNLVmC
6GX4Ila9DZ9E1gF9EL0VD3Ph3k2Dx1hGXp1mb6KB0uk0sv233B5JtK+sx3i8n4QOqhuGKAliJO7o
bhyqtD6VtjgKw+HSTUbynOhj9Lp707LrmJtahmmm3xI48mTOpGL6U71L0uU+je0ZL6B7R0OFAJc8
htm8vnr+vedomETMC4uvGlUwjjkFNgUm+LokzM0mXKDYEnO+mfuJfkMaaW19qssnsHk+zc54zzkZ
9G1qbVVusBObDQ41s3qrmY4VeFdDArAT0Q/vAtng/oTnpHa3stNftbKk1TKZUaxg7qmYMLwSDFrn
TkEyj19ph/Xetg7UF0NdUmBId2NTVbL7kjd6caCStqEOl6RUZX5gNLPDy5CHUPpaEOPNrTvLCDwv
/17c9DWlT7ksUxVoM2zA3DeXg7u8NCIrt7EZlYKGdM0cKjOoydYhB6YR02tRJxeFmp1/nPOp+U4f
cEOgV9IbKK3k1WlRzhDp4hRPSnH3tkn13rWSkmN2RtqEA+3hlJBo3/VhKH+3MRkZRdqexyTdWQSJ
7PxFXbeF+VlqDOymOeT3C2+oG79wJD3REG92Gh6VTccVv/U1l72hz6Uk5XCul50PBXhZkNvxc3Vh
XCTQ2RrGAjsmEUq6WvnA7F8Zo4Vk2XcTl0fd1YCa5y3JQrFN6ykb9imAjQ2mJXfTN+a3tMBOlU+G
49YkbhnvrqHt3VWhn/i4eaz2u2lAncLr/oY380FFLXedmZ5XkMOQfYsiIA0WCsF606dEuN4q7qZc
igwc1h9YYrB+z7/kW55jn4jljDXKIOi8mt1n31DXSw+MBM4cWfJWfzP34qPmwwKJcpcVvhlpl8jl
tF2Opa1Dfc/qaZdl7NN0av+2lc9co9hAMNVflkNn2ydLxM/RBZ8SwLfpgVihp8IwtZAErOiZQdJ4
I7sY99C3r146z3pB2350q4lqE2OqveI4I7qa0YnrsvDZprJExRYFL9cmJlu03q7HXvOmO+Z7Z+Cl
qvBMINjeN7x5m1pad1pZIBkK63Wmb2kkcg5J/7nwVPzkmNriMVmdvVFSoIuEUD5WJyoASHvsYT0T
dms3WRiNIQkjWN36aXLX/rDwxnR+JJOVKp3vSsFOzemZp8klsShCf017ghoWsyEPSj4CIC13eLhu
c3c+0lZg0E8rz6JMxpBN4FFeyK2L9WB8JLX34U7D86BzYhb2M9kXD6ZThyIhp5AIYCjgBMkuV0PP
1cJYFw7x/WDpr9Nof2rujK6M022wyK7LdcSYnPu/u2YWExPzoZvORQcHnAUAG9wF3my8xZfNq6cl
xxVSIUjtY2E6K8Ld8NV2ate52nNJJPHGTS0ZyIbCW7dxM8ScLVQxU934jIoLfWOL8qqJx89aMEKR
TitQSuxP/fTgluLaqpwhMLWJmqrGfq8DqFa5poXiks87+caWUXCi6PPmK63SPeCKqz5Ld3phf6de
j07V0wUkSZUoxSwyl/ZcOASK9l15aGciUye93eIK/yiMAbuoSUK3nW3zgsZzPuJ/i2vAwfaWX+F6
Sm/crMYkLI+1ZsB3cox0w9BjLK37eGSEIo5/11p7NIkSUk6TPmrFO8zE2l7NQEt03FjSPC+wx0Jr
NL7caTyYfvbQSDrrTAB+j/HlzU7L98WYX4qauWrSFqBfNfzNmTwvhTw1Ofa8OPmghPggWDXduM28
s9vlfWovc3k6N3Kt8nEErg3scRO3HbX5RalUEV28NLQWpFk9MwmAN1ET0nffJpGiGOpjVRKn1Nj3
lScFHXTtbU3kUe9ASPv1yWQJF64XjU3jBZUEcleP20xmr1nZi+C3s9sv2yo/47bFa2k2dxW0xtGt
WFycnrQlewSPd73WchuTH4/LiVlto71mzujB1GbM6Uz+MmWxXyRYwpRs0DzXEfWmeuZsxHO+CivU
6anC4EqYBalloAfjqnKSErNitybuNROUH47o3st1vZnhfNFWc05cIS9OAa1Nm0K/bvBgeklk9nng
ygnDsUZaVL6eGV66glq7Rp1tbW3wBtx/DPIoy8AzubrmVZ/3ZDpA0ccGrrwJyDp/VGv598pFvHHR
UzYWFR1ncX2yyudJFCEBqrd9Or6mMy3wyym4LkRMYSzRd4nDicL8xHkt4whF/DV2xzPK7U0MKJ9d
AnNoZWdsSSG6LkX1MKbmW6UcwUYvpaxlnsrzoTyJkRtjnT38WQUSHVEG8bjdsxt7IFT7tR3zL3a/
j0yBjgew+WQqr3HI3Mur3R77Nn6jPMCPkVKixAj1R41GTm8QtjItdrH1KnOPywhZL18sSoYuIR9S
OzZuq53Za76oCm13ndwdedl12NiOZE+v/F21gqJZRVns6/5UNxoNAp5g6xXaF/vezcIshMhib69W
jbnJCmQlIVmJ8pKrOZNsGiEn0NvXgja3iS1e7GgZKuNKK+lgdUwi0Ilw2ah5qc54hhEti98dGI/L
Nv1CBpMyrOpeWwag8W4xRH9f/vMYGPqc63Io49BlhAMQf2tyrxoJG3erhiyDS/qTevVEBoybAAvH
VUvQ+cuhcRlJZ8jp3UFHNgT+U9eatD1/z241KFQnEaP0AbFna/O8lv0QzVToveQeNvcIkNn4QL7w
xzSWl8ku7j6rJg/CmP3IjX9dMjuDpTQ+8JFxrxmwu+W6SMg5Lt+0CaBqY1HaO9L4iWuPi4YKu4rj
TysXU4BE5IVgA4RvAXHWa/4mh2XJ664yeSnZUu06dfHwxe5X6ptf84B9e2ERjqf4AIkZQDqK1eib
L34B9NvetYt26i4vl106MJaDfUpCvve9Z/h5YA9rkiXWOpiX/Ljqzn3V3rS5mDd5KR/qhO5z6XmH
vhVImu5NYTJN7nrfvbKB+Cfd7WKXd/mldeBrFbKh6q+Fnshg6C2uCJ8UeKbKrsjHqMMu6RQ9/DGk
uJZc1tahngWBOja7t72VpALYBM4O3YFIYLgtTNTCciE0Jv02t9ubPp9fVXUJWlT5HMVW9SuzdTiN
kDYS5G3dZqdsJT432MWiP2BZWz/VX7PFPfnJrzlY9GR78tA8Npxt5tUsj/lDJZ9jK4Mu5LFHSxMr
2TBivVEjLAfVqMDzc/bOri039FSjPNONl8JntYYdy+4WiUVV5EMZ2bWYUF+cWZzZYz86evUyVF65
1XqRYbRIXmGMMMLumRHTTHqA0YNl8GI6dIkdQjlEpJqCi+y5nU2G1U0+Y/PSbV01giHtoogIMuWn
zGuLXthO95yPlUn+SiJVxjPNFRAqjLjTcZejYg+nkbvk1aUXFI5jMNE0PxolQEDdAvkyNy22KgQr
u/0u8g72Sy335YLObJS2fzDFYazGabMkNKaGFfHJdYuPCZGPu02jbWpMD0PZpIckny8FtPlmM+Ky
Qa1MwJ2o/lavKhorpv3ZXFpP8XuHwhIYhUbtOh4HNEtssv1VwmjgRDFyFzuclXWD2DnpzJ3M55n5
ugCPSrv1axtK+kLbw7kk1kwdil+2TpJ+GScMZIQi6lMoFZR3G9UX011HZno4EG90AfJfo8ufErsL
ygndRkHUMCSyJrVUe8jnDuIHd4S0E3HQTZl+GqW+q6gpN4vL5HS2klgu9Bu/FVYk9KnbQYg8rF3u
bpyi3qYmgS1rws0hScRwLdHbCw+De16oZ6fGZKqPT3TN+PzrFesPimycDflV2SCrs2+FU5s7RK/M
O1gMUCS6OjuOLv3Trke0by2lMRQLD7L0q+06WtyM5fAKomdb25f6s2E0bp0PdsFKWmbNc+2s1t41
G9zMolmuxHDpCfXYaYjfwMPnFj11bUmeOLMbW5FyWmhSMIA9IARyobHNcuznquyrwDXqOAC5UuPl
ZOq1zQMi22oAUJdL8qZUvESxcAlbZW8HQohLnkJ3tEX+Mjq8t7ExOvs8KzAwcdkz5vPcO/zFnc1L
Mk+EEpM4LGu0ZBxvfrF9G2NxUR1BfarrpLnTkVA4o+pNzKeyTYsB3PfQs93jtY122RE0MtN1pspy
6fVsHa9tgjyZ94KNO/HCFRGrk6gjmsUWjJidP5+alPAWZmU/dEcQ927G2zlfXizJ1OXszk9DzKwn
NqA+qgmiYYkeb1S2cpD2K0gJQtZJPlvLmULXm64SeqgIh74JGCVZkM2d9ht+M2/Rkt/O+qQRPu0x
ATN7xG7UDCZ0LX5aE4XOJGxkImGz5ky2Y3BrXEhM/bcnsYwsN6o2D4BKmpWywuacE63xrRL7Qzd/
Z7V+g54h3AJQuN3droOjQ8aJ0aHjD+Bb/LQwnZ1eMkFByxB6zcCQCbqHJuezpMfskOKTp/N2SLU3
vxfedjJ6AteyojnR+XO35eqRjifo6dD2CnSDSod9DsO9VKzsayPAPiKAiVGE3LYPuRUvV06s09tg
6yNqLDlu0qidBgseH/LDqJX6rvduYVxQGOrL86yM/TroqMKqfxpnOiKOHAMzqYdASd+gUCxXfvvk
lA7jW+nQIrN+zTm79djtswnmrjjPCqsR24FJ0YBOfY2afd8zN36TkEeiNYRZE+4UykH77pv5zUrI
9SrjUzHhrRTTt/QQ9NscCR535eOIKEDemw/3t3YQP6ynOWZ7mENv2DKg86FdptdSd7lWLtEFVZ7f
aaKFnm8vnHJr22warCihMbPncy9M/KGtf3RLfo6zTsXiyL3B2hNdoNuyKT/xbpBeCf2Ufi87Y9Pt
7/mLcs6qNEd+scsoBYGL2TAstHxf6QQ697F12w1+ftUMnNtWFya8yZul9bEH0gQ3Ot/epqOU59bb
WrhnQ08J0jamj2VpbrjD5lTB1ka0jM/1TY0PpN0t+WVgd2TfQWgbBvm1/c4ZsmKrkD+Yuh8HaYf0
mjZ2xv8QTsqkmW5qh8lc7QutXb5ryZ7uqw7aSZzngTbbquov172wWQRbo37AWDfzqRj6GiX+Otxk
l39s1LcKJ+3V30NO2RFlhPLQFg5/7XCJoInVvsL+iCfXZC0lWN3TfCj+/byEbcc6HLfGYz5lOeeB
/jKAlwgN03SDxNp7jmOHYvVfkiwVTLmhaTdDJbd9zEamksxB5JteNd2hU8Pj7LZrZOZWtp378qyw
jNE7pjtn9WUXcfEQbOxNBRxhRa+WThwlHGssU/pgKlCHt1Y/TOe59e7Lmje0XstN1Rr9efTHlgzv
ncdN32thsoy0N6CO3fTxgsiPzDim6lNOBhRxl7Z8PhnPloOzsB3e2w6SCxNdlELV1u/dm4qOWNiu
YggoWrcxo4MzLVaYOZegDfmT90sYO/NIfOFV0U9qB/gb52J89tfklDjsVdiW7QqzTQOpFegxhrwy
yB+gyFE/LLnAo1zv1rD6u24qkGGc5Llc6H8K7ksJBOleW34V+cF5bBnnzLbmcKyrZKeVJCN0hvfr
2ng0q/FZjXO8EWCQA3fRA3dYWJ+t9Vsob99bxGTnv67DCbpW5VenmK3V3ZHaTyPEqF6Sa2m1T32B
mWLk5DKHR+Y4rv0eh08Sp9s466F4TObG9cXXZeKEQhw6yeCbVhCb7tHEeV3Sf9nOiXPwsfxcMaj4
ZFxixpNWo9ve8Aa44nsoGbZkjqhBfN2p2ANqk5ePvkOf2nTJKIIFcuU0y81s0T2wRfyW3uJAYVUJ
YrluJxPr/tyflqkoI2wZh2WOb4gLYfQFLaIwFFYdl+dMluWlqu2fflUnIaYbqlSwxel1EXMEZ6eG
IWjYFWLi7L5UZ/RRbpw8FZSzQ4VyYu07ezwYihz0Sj1oy2qcJrxAJj7gXZPtq54Sd/StH7Owpk3t
DC9aM67oXAU3A943k8nMDtNT76XXI700NLcPU4zj0SAsNk+9ZaeNox8OaxP4IuVsye5KyAxBwlrf
9BFYpQOeSW7lhW4y39++lw5xYrGySJzWfhJ7+ihE8Tn26crZb0ay43MRGeGF5K3vnHV4TyxEyDy/
jNPndNAsMp7MxksCAaIMhYGOrc3bPPfzDuMTK+xVPuZPfP737mff9n6YoBcg0yL6D76+0STbKjv5
UYO6H0z3py3HF28ZHuhCxIGZa3DyXYKzfIhSXcx2QBgX9w59VI3UYEdgySbywNtM1dqx5dfpOrux
dQ0o7dOIpRd0NT6xSzerHhnPZ6dWhsTuHGblAH+4WqwlcrmC6qSJKhbu2NFerSn7BW5Wozx3Kmp0
bG2Mv6f9T+0OL+RMoUbXzU0ndkbMnZM1Hbqyv6/EDP24/jQLD2+62k5ehqVOFy25DMydtpf4GW3B
YBcb3675Q0PT26arf1JY0sLaAI2A9TrrdDy9fnql7NXY5Fl6ahuN1EqrOjpMqxV1V0XjYutbbHM2
1YUMptqJDKkSaGNtRwRLd2/yxBDWuPwLcdWzKU2Y6CTdMWXw2u9GVvhoafOftOku0KnxYNUafzep
nMJBxaG8ZRN2yUBb5LOxpv41ykagBrLHPTsztsqtH9O2v7UmgiDAVPNrZKGs8Lp6qOXMe9snp2Ar
1NEuD7JFJ7jKKo4w9e6wfwP9Uy0dK0UTQxHuhHMq6kat3cr2Zlx147qu5p2stSTsCoqydtg3tUHd
iiac1Rmfnqq3XrqesooFKE67equ341XiEdye6MQu4DgyfG3Y+qXGuPL8Wqp+288DJcCY3GoGRb+s
m++Ehl6XE0bpJ1oWaov54YzdjdDHfeWXy3Y0qHfLsXDQgyyGhUqILLG8HRPrsxXXicWqSU6gSzvs
18fj0AibMffZ/yEj5QPxS3TeMx2USBEDx0zLtcWmNE0oI1Ri3jCwcpNK/SaTE24P49AmZbUzkAec
yrlVpn+x8lCOth1Bigte17Y3XwaVPeKwpByFQ2WPM4MatXOuV+shtvJ7wZqy89wpKvo18lvjKuZO
zrBoMDU0yIim3OY5aiSJnXnWb8xOWSE2Sr7yEoqdFl/MUKGaM8udNWm0zMbOHUeqEsRGn8yCTauV
R6H67zifv4uBXkW+bozuvuymiYuGkb+4eTVT5ztT9s80N/D6zdDSyzYCfk+/bAGs0LFrd9JPJFka
9m3dI55pN1azPqa2+5y7aq+b1qFLKVW10TyC32HcQ+DRmbgh2oM3bY6/htC2nd5ywwANMftiZ3fc
YXX52ddgA4tPYQly2IoDou6d46LElWPzssZ+2C+riNLRePLJYe06/y2dLo74LD1qEiMFRjtSICp1
tCtyTxsTgbvynnQoblPc3AA8mnFezQ/djBYzJgzDNq5zYnCMQLu4va8YZNj463KsJz/MVpsUJQ6h
Y3K04KTQZvV2ttffW3b10Q9klWm6C2sfQ5o+P/oCednyGSuwvQc5GhRsdsiSSwcaRgI2XPFUENDJ
uAl4MdvqP2p9CjVcqh2poSozbxzDJTMUbmCO5j618f5yy6Mv8LLWhb0Rac1sOqM+cWffddZwtnvl
BfQa2XYTWrfROuu2nJxhW+PpkR7ORzVemxPd4IR2Sq99QXIg6hFtdSN7CJL4Uk2Xj1bSLy9Lg32p
e0CCZ23MjJb72hpNxvRc6UhgUJEuE+mRxmD34DsUJRSKkmmVSxsQnlQGdkJPFsQBqt94eO88Yzf1
4ji5LjyUlmTIgjUboIXbIGhO40m2YjwZTTadECBW2npS22MfkZtBa9WhGkR7nwutuGdbffn/3wPN
wPwjnCJum04MCzJOEyPobX2I/vNtDtTUvCXWsLv5ewg7AH0IW7z9+yS5THLWcU9t7XVo79Fhunvs
Yg+tDrzj7yGLeNdz5+v7fw64HFUSYLrjt03Df58IIZ0pfWlqh7/jMFurO9URX3951r9/mC3ZpwxU
0rbmN/t7bHCGMcBhZ4Nx+e9jZeYFBlCfm78jYHctuF1yBG27kDdCzf/5h73dnSdqefU/jwtqA1A6
kobWf483OgeKhTjSJzXP/z5cEq12TnAY/T3p3+NlsxA9ldq37EV2rdnFtzmZno9djHGqaeV49fel
4zfFJQNu3WYqnx79PimvzQ4tsU7kxJ1j9O7IQAhKxm/GoHbVSeosvn8/uvT+ECSY9Q5/X+aln0cM
NojwnydOYnkkqxDR7PKyfQl1rjD+OfTvpTy/faHrIk5/ryQzIhvX2EsQJDhcTl21ZzutBX9fZkye
nqRvPlWdxu+h6zdWZwwPf89j8JNIGX13/Hsiu8bU19V+vPv77pjbwYKnl6masrn7+8cuu35X9Fxa
oLLSNJicBtaFrIbg79s4mps7XjDb92Qws4pfjqmyNcV1RVPr3+cphkWxH6gjRApzN45WdoPEnu4a
qcpbWvAX50Db3oGoc8Mmyeb7AqRmOEBVeFj6zglipm8eqb36IJFO+TyivnHd2fIlXeHZuaXtvtbK
rjelNjXvom9/CJVlXLKvX7w5r75UWzM2mFvf9YqRvfSa31FRUVT0VOhwNMGstywcq34bKyqaTX9E
rcKSW0GhEU6O/YBoYsqdmaPXJkrphfzQiLi2xrX7Lnv3zsXh/5nJ/M2r0/5DZ09A9Tb4bya9202R
l8suaxOiUXyjuyNMHq5m6bIEXQKX/x5LipaRylWj+Jm77u7vG0ZiuCwScbv9+/LvG32GOJQnpUa5
w1P9c1ybqK2DxSz8+3K8PEHjmt52Vh5Evf9/DbKeG+zT9NFs2TVpsPauvtMsAwrx5Zi/5/fpCUaq
s+d/ftW/b9RDPEX1QE/r75C/51eajs9/Tun3Nx1+NibS9+tcEBdJC/SGtKBqP3V2TiRom564zLTt
qKn8AYhBFvSGPb5XpXY27VYm9IjvVi9Of7vK/sDg7b9Ix/SIQB4Zm5Vuiarid9da3VjXrim9HZvX
meu/MumLW/OrjOdXuwHlktpbpgf4gNZivavd1nlTjtkESSLXe9/Imp3vVOB2qmG+wt3vRaQ2xzfE
mg6h1RX6M47CHGBSetvpxX29mubZaitAC5YjaU3QC5yKtDtz4tAoSpriXLB1iixYC6eiEGU0dVBS
ypoGV1XI5VTY1hhZNa6CWtD8n4RRnYxpMSPINsnJ8E0n4kJxj0XBIEDDgstVdlVjOolaRvv3lp2n
d1QjlHSG63wl5RVcCed7ZB++GcZkuf87NLNXDVXmv4eqefifQy3GnO91Mr6jebRZfafiAfdUfiT7
LJIxbFNoy8gZf48heEZz18p0K4kLDdtep+sXy7vKHEhWzuN1a2arvPv7h3hZN7DASez+vjQuxxkz
k7iJ1dpRy9JGcHeOlg3VJzmYWaf++bk0R1T2zLi/ogn+vZLmB6gKpR+v/+3Y+mBvmFNiN+jtG1JU
8FhKhoGZS7izoAqHmHbU9u+x/6PsvJYbR7Z0/So79vVBHHgzcWYu6I1oRLlS3SBKVWp47/H050Oy
uqhS9/TE3CCwMhMgRZGJzLV+02W2e8/qHow+ipvUhBgn2qxOW3QD8kwi6nw3OSJRthGRuBH8NGcT
4p4HnJl7iIOhGy7GzfyGbm3gOUtKuaa6bX6No/6xUJG2O4mm3LFTJN3KTVZiod7Hcb2Q1Q50BQmU
eiWFOv877CD9JWxE+JjSGJHLUquTxWMBIMDUSG4yml/jqigR4COPex0pQoTzSTVNh9stREdmePXJ
pKSO5rSNDExXnRR3kDcicZ9KMW+CL+Z/0+gZpryRFFL84kIxUBxEBzxUysHTxeOYAx+PHHPrTRvQ
wi+1Y0v+5+QlBbAWVAO/kjWsKPIY2VnNEaowRvg4WUPBUbPS91TNnPvAg3jjFOTTRXtiOQ/IfcgP
zrTcLQpoMZLfMD7N9lmOKpQx4DbtDmmxFO2Nz46oa/IXqjgW4kQ99qohpcvEwHJW8TtpX1l8m2bi
tB5wLk37FilzQ9qLpjKM6BXx9VS03vpbB+JanEh/fGoX4ac2Q7WVbVJEy84mh4rv1bD31eHnQZar
+6Dhbx118OKJbxlflBDygZxH+VeKdj8MPTe/SVb6XCtKvdVNTV/bSugvnURD9QMN+Gc9UyifwfBI
VZv51FPQZSrj4AXHS0yNmTBBZUjLShv2Nipb7hBqC1DhzH9pfxyKInkfckQ9m0r94hmVDII0s9mx
d9Kue9moSousqEzpfiZ3mrdxk5StdQ21y1aTb7mjvOJPLl0QzM72qYrMYGCNABL6ZlUkefzSyhTR
BilWVhIUrq+mO+cGybJ5aUsv3ylFGa9kCGLbrPGSZ3sYtiQj029Kp2Wwnlx3n/hteHF17w/xcqNq
8x8s+uxkZUl7dD2qDP10wfQ+QFBS0wrBBqamp6+Rk3wLkSQ9iIOW9s2h0BvgtYaNxIHELr0AIHnQ
1EDvZ2IMXM7pFJg2HDh9/zP8dQsxPMnzlySJs83t1rEGLFiX2nrZFFAD+n7cotviHEWURhDQrBbZ
exGGJSgW4Knbzq6OFgXBeluRAQEdJgfzrJDKl6GlrhqmevFqjdStgz6uvmVx8gLMo/uORfOhYT36
XrUmlKzUw8E+G2eZDU1gJrGRn9LRjge/JelByNiePtHtE3jiNTzlSVwuswoU5lQlnwVYS69FeOuI
YinBBxmcZUu6+xQ8Sy024hqC1He26RfOqsqB+Ha9WW19rdmJSBzEEGMaJ8JiYhfpnUe+rLbug16W
tqkNryuBpc4uvUVEQYV8tQimbjGmlFx5HsfkREvDYAyP1e9s6aXd9RJVieel6hmn62D+T0cFZwmj
NKx7CEPc5NdrXK/v3KTkm8VrVEAK9n1ed6t5DQ774kVJenGnLUcgl2B1frXZVVMvIlJgQHeQhIO5
op5L2bbvCjUs7+CyvLAnNh5laFXojZnnvLKQlA3Bk1t8Ee9Ep4Gq/QIcSL6Rc3CCdavl69QC7xrX
mvcUuJm1zFvEEdSwh0cFvRPznBaqW5+Yj2MMysbJPOl9RX3NfU9blqRaWRuPCfdaApCN7npD8xd5
GEMgAinwQDZz2XOvs2ZoxsNYuiROLZUdJiQ79uaIumt6Hc5Er6VR6Rxqy72jPI/AaBDEx7wyy6MF
Yo0Sehm8FVayK9PQeC613IJT4SEHMibBSy6RQJgGWL9fSS21Iqlu+2/gRa5XmsxY83yo1DO1JTLu
VhE/djEMJQQ8g/vQddGNUuqMEklsrbvBVPchzwjgMElDRTvM7pjf6vWQyNZR5/NZWlGk3Wcx9neB
LFmP/SRZhB7vrCh0e1017jjMksmDobEG5UCpMyZxierW1JSC4D/k0+E6ri71DG8L6ecVoqceBhyS
O93FghByOzXuJYjE5mJqjf+Qm2hWBAi9LUUoDgzQLbO5sLKfWEAID90GiDYGKDrpQDIg3dZ1Gh1n
2tbbm2lcHjq/S5ZREtfPahB+F/9qRfsjMDr/R8h3lWT6gNHFdI2NVNFen66JLXIKZahXz6M2lQ86
911Pr9ekTqzMVDv5eU1hgkuJ4nQPpcrZK/Xg7Cl5Ut/qVAoSRZh6q4hnQ4kbNl2p6Pp8yiJYW0hN
sIr7ImkwKdDh8eGqO6v461F5xkd98BBhmBmyzTGdGm6HOg4wAAb1+jhCpF02PY7rVdBrd1mqRsvA
CKUXSPKnjm/hDyNoz3rVaS/wFlLK4tVfhrpJcxJLV93vz7kT/Bz66a76KOOxnhURacRvaplqT7Jb
5o9e+yEI2m9Ka6rXHsX50PP5mtzJu3VVuoBQxqLFWbySe56xMP4piMr6UpxGCoIAwXTInRCFSfsk
o9u1L6NpvyZOUzRoJTxVf28VMcrw5W7USFk7g7RLDW8PZURfx5SKd1TlpZ1oh/hO8lQ0Kklvo4s8
jabo56QzMaoxlcbYiAGVaBWn4lDYBrUyqwlnOcoZP8eLnkHxvjZO6e8H5vmzx09jE/ck5pSkSM9u
qqRnccYq9LmmmLq7tfeup2xsjcK9uPT3saBNf46t0e6doXHQIDtsewdxMBD65HuU6EurSNAuqRu4
3+L0NqYaKHd8HiO6TdlArKXFWCYAZug9Soi/79O0lslPT6eqBOJLnIlD5fHsAp7kz25trWoPxeEW
R+YYrcIEHTNxMRRHlJo+3Yd0JUWaqjKZrmxqZB/uwcLJmqdDL4OvyeFqIdfXOsEZIYP07Ml+ei7i
wYIj7moLZ1CTjx2bukXA79aaa5q1oNKqLcSF4oC0cnquNuU0UjRUHfgwkyXHGp5GgtPMy0i58YAZ
QjETIVSmbF1pKC2JUNWhjEpwNe9EGJjBggek+pg7qnqOEv1RNHcB2q21jodcOKTDS6VQ6mULYW1F
r2TIJ5w0x3uMsvWHKh2vt3Zivdl3YZOjp8RFVDyGJbpC7Eent6XEqAlmhqQdO3yVXlQXZ5K/vlt9
ercsw/wVlaT+5fZuxS0j3m1SIdBcwNJfCyX0hMfFqs48cNGTWPpVHX3SU7+FReXDRHOA0Ihe0TH2
MTO7iGM5fY2VON2IaEiKPVMlFJ9YWToha11ogUFwRtutX1Tks5d9ZQ1Amfxk7iJUcMxYCmGd5BqU
H0rks8To64WW5oOdLuzJ1yM4G1IVnMGbeWwtuvsI/4s7BOT3jdTbL7LKyw9OD+vIcc5FGz1VU3Pq
wLMpI8rpdRPZL32thXMS8cGd6K3NEE+MIXr2FNDTtY7FTt9J9ksJaWyVlmG/Elepakc6sgnDoyPF
zvMY3omXtKVWvkPplQrg9FJuGFLILVNpLcIhGl5HfGfRsKryx8pzl+IlnZramDLifN20sfqswxqL
AvtQxxoVD1mGXIyR1QGnbOvQFQa1l1AxXXCh+sMwxDpyQ7+6ewkMw+2ScRwHJlEk9g0erZoB68Rv
Hzy/aR8wWiJ1GAMOdT1CJG8wkOmGb7cRSuM+daEWH8R4XE+qtdZCtBRhOd1wquJO9xLXdGVizNEU
cdaOZqzrZihPfQrfngUAUPtS4tcqI5LZaKb3w79v/Db7gYdTAk7Qm7wGdNi2Y21D9O/CJ8Os3hxN
Sn9Ergr8xSy+aKpRLGuUCe/IRpqHfFQKPJAc62soFQsxtLCp86mdbF/GGG+4QQ54khhldxlzp52J
1zMhKcatWXxzc6CKUtGzGJMiY19BqlxmgWm/ABw4iKF1qL62tgwHUTUV3hQZHfE3ZG5XzC32UX/+
DRF7qOvfkCWsqcTfUMIaegrS4g34brtyi0hfxXI0bgAHJAsVYY8nEbZllC5UX1af9Lr62Ts6nvYh
lCO12FA0SlawnamTaFL4LOOTvpAHuTwChu+2hRJVG2ST0RGVgnhhoZv3ZRjaFyDQ+h92ta9iaXyv
C6YJRMhDCOVcPTpueazIZ2YNggudln7rksJfo5eVIH8Xd/kdmTkso6azT2GDyDM2w3o9Zx/A6KLo
BtgR2EC7dWIeY0Vbur0U3FE2sucxedelaC9sFSwQROf0TjOyZVZ3WEZ4DVdoToDxi9Pb1xt0W83S
cdVSJns9y5LvdB0s6BQVoQeKJyuHa2db+sqyLFsUCaYOMUT0Oq2a7SkgoKIfUqBCCWwVl55x0Mlv
HszpIEI/7sz9iLmkiES7GKEk1I8o+lgoU6ch1Pfp2i7D48g3kpWP681cCLDDdH3KEfp/CDwAk5UC
zkIIoVtj9WQ6dvRAOd2/tuexNW8UtfqK2gZs8/YHauM8w4C/3Hu57m48pIPWth+nD1FHkaOW5PaH
1slzBKCbbzKqTQtkHJUj0qk4oDVxsOoLqXouZeXJK6MOSR2MsobUeTFCPFRCxYrumrzo8ADRBlT7
B+/MHgMydurdQyvv7jS1Nu+N6aCr4BaN7H4IA3NSFGsOQDD38P/AWpZ6VG7VkWXFbXxTVcFKrtmy
iTZxWeuDwh+CJlmLUHTIQfmObL2xuw2zQFJZVZacIG+a93HhVie7lea3ASjLsDQLh++321SaVazr
EVKfuEh0NE3QL6LYd6FccCPRptRpj9l1kGxF2GauuUqDHDSEjDeO4xkvNlu6fecAAhBhNQz+EqUa
eSNCK8qeaspdZ8hU7gMM9VVVN8ZLPngQ2JyL0of6gdIFEvye/AcwLHkdljlbGtEmDkGQVndwrqAt
M1YeM23ljmW+rdv0FSww1HPHVReKbIeXbkiNs66+NeQWIM5gV7FFxgzK69SZlVl0kfVAXshUh5ai
7drh5q/aoCp7ESGlaJyd9E0MFy2BochbFq0f7xPGmQwqopaWpdW2EEnr6tWDQ3W9B5sL4NrF+Ar5
xZ6XDpXpkNK/Mk1AAXqvD7fIda+RmKt6VC5ufe1v0a/rxCT3a6S4jppT96B21KqnCfDXyOvrTX2T
4M7fXOf0HuhHr9t63RAdYDZGByNyL00ytBvkWKLDrV2cXduKnoJZB7KB4bfmtGSmn4m4GtvvsQcw
H3+Gg5sY2UGciUNVDGiqqHGDgdifHa4iB/2HWLeCTSZ7yS7s8KG83uZ2h7aShqUSTtp90/3FQdyL
RUE7+/e//u9//b/v/X9479k5iwcvS/8FW/GcoadV/ee/TeXf/8qvzdsf//lvC3SjYzq6rWqyDInU
UEz6v3+7BKnHaOX/pHLtu2GfO9/lUDXMr73bw1eYtl7toixq+ckA1/00QEDjXGzWyIs5/Uk1I5ji
QC9e3WnJ7E/L6GRaUEMze3RI/e0isdZO1bblAQO8VgwRBzsp7HlagvctZlLQOSxUMAmIV14Y6cdy
NLTrIRmVo87UuqM2zGeNWpJ+BJWfryXFa2a3caKDmhsGmlmAZHIekBQ10k2R2t3BSJP+IM60X2fT
CJRTUpZx4E59tiYHV1W2ddBk93kAlNbVhw+Rk8pbw3eG1T9/8obz+ZO3dM00ddsxNNtSNdv+/ZMP
jAEcnxdYP0psXA+mmmTHrpHjI+4W0zns7Yr6xtRSLI0BZzJgGz3SIdPhZ3NYOsgGFpV7kChuLhJd
NhC86at7J7BKJBRo613TAE4qtz6svj/jvCm/F3HZ4D7jPxfA9U8B1fBnWX2Oo7p50iBNXSKw3KLV
burwoLhQDEUYKxRVek1CPH+6xoB7sPTiqoS83xjPYC3i+Wil8V70pln04f59/uH+kiZvu6aEaOkq
uJ66bo1YR9UeyD7/8wftaH/5oE1F5ntu6bYC5UvXf/+gGzu1WbB66TsZkQ69GD4/8Ql7icOHaiBl
AbEPtTzxGd+6uwxZ1CpNd9dxftXAFEZHdOfrY3lHWgc+bMQXLjGHBtPMqbG1J/ywOHVdfTq11J+j
csN8bwvWXYWXO1s0q7Rla9fjt7qeDRX58BGDmJWcqM22SXT70XCVs+hP2OWQMVdzmJyueSyRN55X
rT1+c6vosSfH/Mgc8OmGMfCDi+xoAA3nfYxu6Wj059ay/Lumyw8iQiRwOP9sb8/4PKPA1+apO2s1
lB+BuWgLV78N4dJaT6+XqpJeLkbWJ5ssBOXhIx2ChH3QX2S3eBx6RcHgrSWXZNfT3+JJXyxrOTSG
/Cqj/r8BLGReQ3MIjikc1gfNxiQoyIwEw1Su/ru7TpeXGloI//zVUAz1t+8GCjumYjMBmrKiGSY0
jU/Tn5VIKSJayGvk/L/myVCZe7kNUiAugcLxem66hrEHfS3PgYeBUhdd1wGi63ooDQx3O6jiZeVj
Opik8VJMmJSOi7Vd+4Amp7nUxdp2nUkYgYtp1mwhdIveENfge8fpV7JVZkcfGsdRnDVV81RaTbC9
tecIRF9HdH92ivHogP28SIQOW5BwrC6ZmrKAiwK83uBAtcn4hex8svUBxi80rxy+ON3IU0ju/WPk
dNdh0mi1h6RHQdlNHfmuq0J55RrIK9hTKNrEAcgvgj52olzbRHgbLDpE23XwNO4W3u5sT3f+dFO1
b+/YXdsnp6+PVqWaqIVReZai7kUv2dDpkB3uMEJyULydVmRSmHyptPIYoJfzrWlYFm1Tr/YuLjMp
YL0JF2mAUe5UeadOf7RWGcmmGkp1KUIxTHUgEudKSw7ORZOHb3VybkM7OQ+YtZzhyjy1eS/vnCaz
7Jlm5v1GS3iKiSHiUE+DfTN7arpM3t3ab2PFPUmhcgPJyK73CxEDRjnJL+fmGEcXLRqURV/h85E7
RngRBzUJvo6JPuxF5CItfnajLyIQ1/gWKtTgKarZre3Tffo0kpf//AMyVOMvPyBNhdXoKAqPMNMw
P02uEdj3xPWz/Cvk34SHfuofhHcPyXkKU7njLIzKSPEH/GX386lbhHVuvFZAw/aor5JecE7IjrQX
EUQ8HhcqYpZrEUp9Q9nA7S/MF24+B/j9XmSWd9eWtrEZFBCjLlLXHWaCIG01pJUXXTmYmyJsXgJW
AOzUURapmb5AigG3AIquvdgpWRPRZiqZcwoHSbljMluLaBz0ZhZTtkCapc2ry4CBjw702dHvwe8u
xZti2k6h8Jv+kgRN++BmjX/fhSBtMq97ECNKxK3BLMbZVoSFZdq7ruCrI0L4dRNfNOgQAxnTO4wN
F7VmD0czH4bjWNQ5plK+jCR2A7zftwFKL0RXJclfndzWN4OD8byHC9kmG3Cg8PpeufhWhfCDHCsU
0AY4/tNZOLWhFKIeSGAow96KFGeHhLqyU2P/LOAHAoggkAei3QpD1PLAK4woSMR+6OxtM7LOozQx
lPgVVeT5Vi25ibWCM9aetYK59VPULWK0+EV9pVbTaOs7mGLy/PUfxAHZ3vsosqqDiG4jIF/4D+Kq
X/cQIwIPQS+NXzw6gH/Oi2Kyg17qs+/88alZhFaL8rbXXvtuU6aYRkWf2/y4zanirNAPbWWX5nH6
fYM5je40Cwi7Q+PGDI3uICtZsvLsuL9vLT/gQzXC58YHE4jXUPatSOozKVf3D7N+a9PBJKkNpDQz
R/VHVStfU9NJXz0Q6fPU9LVdrobhQp3Sb4MaWodwStEF0K62qRLd20iwjPgx0yY6UvvB9NElbGWJ
FPZkKjtPW9Vb35bffRqvMpiCfAvubQjI33+dxF54bQn/PJm6asU6ST7mwqYc2weJ9Q3id2UHzNSA
3C4aEUfhTRS1m6/AZAT3QWgYu1wGO+c3NXqmFTogC1w8HQqwRnVh9invw+EUS/a6YHFxd5v/SDyb
q2BkTrhOfS2jfRtjKyX0tl0QwWwZgVG4evOG7jySfYoXXQzdqXaWDJ6/KNPi65SHECOyRgkWdVki
aIai09F0dSaCwlK3ko2Jr8qKe58nKbTU6SDC26Es5HWnxf721tSYUbfWhjIYnxUoUmvD8pa6LvtH
an7o6FuadralEIEfhNnXraXD1MnssF35hSnPRbc+DQx6P7yTZe8oBUW4tgPIeVqr4T8Xl0ilJ2mK
kAQpTWiLfHkAYM0rw7VeCsv4joxu+p5H0LQccIKwcYeNVJT9WyQFeBE1lYsLsI5wbZuVDxladtQF
yIJAoX/AgiJYyk0E5Wzq1ILaIpPnrESnaMIyCJV4M8+3IpTkuNsb3iRr0kV1Ph+7+Cme8rRjkaeL
3Ki0aoVBXrIMMGrZ+zEK5LJuoiYgTkWjOOAkhLr4dADVbWQzRMd+DheNImS6Nde23lMhc33Q171e
Bjs/CL9Q7nFOLhTnUzudkV6k9Bblw1J0dFHWb9wSCwklGREZdwOmFbsfvqjqqkBE6iVvVXfv9UhV
ArkD5a6H4/OYyjJfXDW8iIMnPTUusF6pDaJLjd7mXhnKr7d+rYRA2uW9uhBtqlx9s7M+ZKFgdbig
xQNSap2Xf6sNuOkOyEKw/BS4ySR2c74pyfe/GZF7MgKxuf5F04fs4jnoLE3pWRGFhvchmvpYaWjX
vgwBj1s09Q1QV3DkTFykQprwDPWAEsP0eyviKl33FpLv4vfG3rC+pFW7d/VqxY80OQ61Ij0bNppY
qAPApK3ai6yk2zjOpGf8Efu7QqMC3U2jwrzDKafwIZlOvXEINtKvcmVGDdSZiVurWRyflbq5vpp4
ybZrs3XpghwWYQiHZI11fThD5w5toFElt2JB4E8HxK1a5MGWCsCZizggSnXs88xAD7E6GZo+soun
WosyZq3CkGdZeW0E0oYyoVpEeIyGPMIQIFkGkK7PudambFqk7oSqkmi5Nd+G+grejqIjTpR+Gipb
Ex0/BxG/CTKIYr2P9pyD8vI7GUkwNu67ldiILpo1oLR4MupTmvGuzxVlj/hj38xZJEqLrFCHr1oc
7BxzbJ9kzyp3rWd/aNd7LTxA/39LvES78PCZy7HmPCp94TyCK5w7QZdfRISC9heF0spBRCpWKPO2
KTL8axjaejDecmmM1yIMII+h1mCpC3E3cyiHnaVO6GsYB6tWycKlqkKXHd3SQCxjME6lpbDphKz2
xm/vvlUi7wmxPXuDzpqG0l5WHAaXhEpWpxTOpeCHFZN7ZApuHtzRo9jkDwNIc7O9QKluEPxlSBi1
kFdZbcSdxH+k9evDiOD6+p9Xk/rfLCYt2bLYpQPJMBCi+X2nDic79aB7xl9xuJyZbdFA9ZSqC7za
aJdXKKGCoakvoi23KoVJP27WIhQdI5S6T1f1krIZMqeWHgzAFuk4t3snQT2yuZ3oppFg4OipgLGB
c0DXrKu9OJB0K1aZIX8bJanap56FIAUyRdVeng5iiAiRIOc6cXq7+MM14j79UL7+88el6PLnxbfF
cwi1cdNRdKg6nz+vCjQPABWte1WRjwOprIAcmtYTynQQZ7kf81gP5PpSQt3c3op911qg3TjV2pIA
N4gCoagcJqoGVLm12AJlHptRUzl9OmvVWL229b/O/vfjOrVc1YY3ruUJA0LKwCZzYoZ7sS0WoaeH
0V7soUUYAVX+EIre2+DbtXWG9OKnwbfQq0peCNW7udwr1p2dZdnJHhBNhej7IA4w3HA9dDRtbRSO
/xCPTnoykVrSMSJ7g/croRmQ1lQPWhWtbTaRvq1H7As0DcRea1J3nFX8t3+YEcJsSdyHu1xhSjZz
NPngZqdfvIEpX/J7ZS3CtLcepcxK71N1LC6+rFHW0hLkqjKERqSmXl7DcEQEoXOHQxe2w7OWvofJ
mH4BqpWCGbOnbza3luokWGS2XO1E76BjGean5RPM857tBO9A3ExOAljR0zu4hvo0Q7XpfeOkxaVq
jWPigbA3jBBdZS9WFmVvGfskzt1zEA5gRaIieOPH8QokUXvQ5FDbmkhLrSojLL/a1ptUW/7bpwux
hX355++/an7+/muWaZIkNVVDlVXd1j7NF6PGrCmB9H82e5Ydz7pi66vKDyH1ePGiaRt3L5mau/fb
4t5H3mQtItFeJ42Fd8nUK+IQsgGk91zbdJ1OKQgN+VkKiwkhEciN4AXHaqu1Rn8pCjM/I34yR7R4
uIgm4PntqpVwDxKh6NBV58EsG/VONFlW195VOLOLSBx6V8lRSCSrAlrfWYaq662o/lnrDIgcgg65
9sIiE8l7GVyIQe77pUfYjnzK8BS0mrctQgvgQYso4FrHrxZGs2WD5GW7cP3Ji59yUGdrXS/3XoPU
qcFjaR1OFADQjj8P8GohRMcIONw6EN4DhD5dYU1XiMFpbr4pmmtSAcuBFLVeU+zlyUyz/nVWih4R
4x1t26hfWhBxnHAlBkq9fEQZ//wpDyDCWxtKxyNQhjvRkvE4OtwyCjW25Xvk/JB4gHaDKqgtPeMn
81Vn7j+JqKlPeN3aT6ijJPey5Z+wipSe1cbv9zJ1MUhzjfSsDE2wRkxkWXUKz7iCCuyFuTq8r/iH
4NpsPEghh8LvMuovYbEXbUnurLM6GdZumLd7yZUaFDuGdu/Eqp3PbrE4u42xp9EiZNt39J1oqWI4
tblu4nySFzvfzZ9u1RNxpvsNFNsMR9lrDcVzqg/jjAzUI3JPI8sDRT8pVDLmZskKSptCcZBrcLep
nt9nQE53Q2kE1qxucSgtUT34NCwsUKSXkQtmpTi6+j6qSv8kDih/R0d7OIuAbCCkDFv3n7NGHbfp
2CX6TPRYge0vFF1BVWC61OHLtLepGDDjhBeAOeCdIXyIKDeRyPHIQ4pIHJLYKVYIAxWTNkZ4EQc9
h4zZ5Ij3Ra1/SMvhR+W22hMy/baIRI0mlMYPkf9nVGGW9hRF7oe+1s3UBanXZOHl5rhDskTeibO6
68frmWiLxg7lyC4G69DExc4ybAwjMsWVl6bVoPhzPUeXKFonqPYiftiqW7sAAd8nDXLwKHmvC2lw
j02XjEuJ2uQF9cRgoad+/ZQalPPcrgxf+zZ4D9lPfjdSha9zj24O8ip46QRsOioEu6zIS+BJxfi8
FJL9ZvrVH+iH219SJ8NUJFeSp4zs/cJFMOV/yOZB9vp9QWFrmi2zeWRSZTKle5pwP1QDI9P1066o
rCe8s+SZePR2eQNIH+2JnUhf9xLypICE4p149IreJKh+9soKOuSi93at6EWIe4vYYn7/d9ffLvDV
2gMbUqrDPi1w+EhrpLsSS/cOoYKCgDgzG0yz2Qy3KtTfKYllhw50SjWo5uyXu6ccUPUcX7XuSWfT
3jTDQpLUk64H+ctoB+OutzIZxSdCMoXy0vbQTRCh6VkUbYu6OIy1kr0YRjaHoQzbywC07dW+udHs
qlgbrWo+oUR3ERvBoR6B7ddB9YDnh7GpPKSGvDq0ntDGuASSWW88w9c3CNbt5CpLXw0J+w2qr8pB
13AfQvLOWDqZ2T4DonsWWe5fQ5Mq/TkUkSjlOtRGMjbrcmlh1Kp10OELjAssIVA/zJo9agss9hrM
mw6qGiYHre7sNzUZLyY/yjck094tvzdfobo1MydxxxeX6tI8N832CXlI1JEctXmIQ/SuioYkhSwh
soX/iX5KU6BInVX6R5C68rpv9PrO7HRro0q9s3NssOSalOEc23Xy3i7wOx5M3IWcIAvWTZ9bR1QS
JdAiw3hGY95bZlnXXNIwi+HD2vVjVars5dW0e2bi0pC/6JUvgYXceZV3EsSj8Qt/SfmdBcABioX1
bnR49DaZv/Mo2myKjj+nBXp9GrKhuE/z4g09JAV/Xl1GeFApdvAjJrBjNxPtSV9b6xKb71UPiePV
94wNQmL+Y9ecen7cACqGcAM4Z7zHCBcpoaqNvusF4mJFhOVaAYW0MZscakDsrVTAk3tEEUHOekay
xLzXe4k687lzxuZdisJV06DvZmahuhnY06AvHDWXJHO1ldbI7d4Kh4gJ0cthjfv5A7avTJdIKb0Z
xbhScmAniLqjOA/9HQSkZF0PIkQ4CIZxafgL0aFYCpBCcSonIadi0PXUmS6Hu5ruo+DDbcRgO6jx
u5GzeKtKDsaLHRVKd9JcbfDGQu7DTh7xwEU+T9LTd81/7UZ//J7yYKYmmcr3ajGmG+hv9kaXPPUs
IWE7aWgXb5VXAmzjmtS2/2hUOXvKEz1aNXz19oaWdwdJSa0FIl096ehS5rEYJrBT+gfBURRKS9q0
ShHtZTM+3Jpu7dWoPIjoSm+Mg+p6j/+2TdxEvELfxl8SDWqCGdjGwpI177Fpi+pYJ/ZZlUL/UTSZ
Rr2rImU4YZTpP9pOmSwMbCrWojM07GSnhxQDRIjOF/k4c61bcljNKwj5KFEctXisT2Yt1YijYn2J
MDO1txbbEwUB13bKalFdDkErO9WpwFDyQW28D8OaoYU56bxokTVsctJ0eN5SbFYLmwq0Mfw8iDCJ
Bv5/wBoWpI+0s6tkmAkEO9lwyVeKJnTVvmqyU/9sG01+6C560ojmcQGrjHz/PyzQ1d8xDrqtGzbQ
EoAjBj9OBTDR78+TAtDFmIUpNkq1TzFmxVyb77rRXpvk3e6LCWwxYpzi2PXPaOq7RVOfGFlPj/X+
t5F/vU6MBFuvPf16hV/XBZFUrrsyHWd4ElBOcZuO8opzJ1etcehtcziKFnEY4nxYSwCgZp86KjNm
FyASxbadyAsI7lB1DfeAmFl44QeO/HXpbkQkDnqFoiYTRTlXDB/AVlvbDZof9gCnHA8r07KxpW6c
kzUE7i7QwvsgDZ2TaBJnUkC5pvFGpMN/dZDdKleIWsGfdaolDEQVN1IWrKCk8wW8cGxyrdR48GGW
7Vk/RPhfqG8led7HQLHfRyTKnkoF9fQB9Z6d4kbGEfFDf6HGXrXNs+7/s3Zey5EqWdu+IiLw5lTl
nVRyLalPiLZ4bxK4+v8hS7tLo5k9Jr7/oAnSUqouIHOt13hYhQU7whjWA1q85WNS5psks4sXOxfx
0eqIDcoiZHOdpxZqyfWQly/jpEcLZVakKrtbJc2BqgK4XhINs7nNhVVg8oL1emPepo2CdgS4o1Wf
aaLYjNP0zdJRERwTCHlEpt3nrtQfDJKtP7KeFApSjfWjjZbrFkgzL9d/7kH8En0N5Fo2tSi19YR/
8cHWs+zEHrhc4cqRfeFd9lNScXT9rWu75gxt2TG3voM3l26WFtGb1DqLtND2MZES5Ckb61VFviwc
rOyHpsDEkj349Oq+G2GFOTbpq6ZE2CXMEpbgZTm+ElIHJFyzV9bLKHodjUWkuOLgy2WKH3bBMRqH
46AGFUZaZFFapZndtGI0N0eh/w4085Ywc/K9Rjofs0XPf3FRWFuwKE2exj7Slj5/zDmNvHade0p/
ssJs3A6tqu/HqA8P/mAV28KFC0q4MV3HdRDd8z/WLXuDhPIYZHazZg0+nYxqnJaFXhi7QFXGVyy7
Fk45eMTM/fo0gMXGW45608cGyQgHus0PrqFCLu1PNzWpkG2an2DAR5mtxS1BdksSTLkS7zev9uTF
5CvUjKl+C1KRrlLbBUgSV6CPtcRfBGmnf0eFPQ1U+0ek4g44YRB7Zweevm/aOuLD6tVLgkNQZif2
jyxNf+WKqJ+cqir/09LX+keU0Pyo8jTD1DXCaaplauanR1U7JJqDNdP4rFqZB1vsi2t0PHhz9Ius
3kPZME2qtyyKyxtbabu7Hi38+0HXXmR9MiUo5uB+UdYYJZRDspMbEVmMGutjUbbaRXuoovLem9z0
6GuRWIf1gOAKiLTFQLTjzcgmOMYlWj2euystp/rd2OU3RKbcF8XVIGoILduR/Pndto16UNSG5E2H
tHro5A+N6emP9VwfgshDeNEYv/bYvCADJFRC73JHD1dEXQukbhdyvy+3/yS4hlOEdtvOTh2zhc2h
oqBlGfHGSXtWlhZKACdsyOv3YLojtKXX+j3m5TmQvFAdxFGW/aAQx2CwOrISKJ9/apBd7NJmiOzY
ooe2ytwBGK19RhW+ua9zs77vkNQEdWSflbhv7kNUx44FBjHLUtXVk+u0SKSp82ZIVUt8caLhZxvB
kYVy+ttxq4fYd5XXDA7IIolr7Tw5M3sR2XDSl38Nh9z5Ppxv7jLctgLzd40eyWSMwR2a2WLrREN+
h+goTJnAzl/rOkJTyrGzjVI3+Wvo2G+djyF6VE3Ro4ePuawevdzdpkkTruSgfGT3Z+q1f8R8r32J
iq1p+NmrBw3+QJa4RpuW4qCMj8pU3kkkeF77t05sVU8BysgHoSFlKOuDPLjztaZ6MrDeyz2k1VCo
WpttyxKclfyxGcXHw7UOCUOxMovauJFdrg2y2LmY8JbkJZa5aAB+61l67yEVs2K5ofKinJ3f4gxH
qArx4IRl4T4DuXAwuEG3Rtx1p7BGP0MNevR8YmyDxiweHlD99RelmzfPaEz7N4C7ulc1RAs3Q9X6
m+7POeCyQFqlWY/4zKGqBJLdCvC/MUb/pksC/IiwXTugDd7+6ILo0einPP6NQQfL1Tl/NjTkBfwu
uVfnUuFGyEfayb1sI6NzaTNmyPCfNpmT++dxXlKHy17k+iooYeLiGIEITQHGzZx5ujN+dl+UYY8Y
50zixRMMsnRatv4Nv8juEXvvHcv44LfDSegX0RuxEBT9lCG5Tb3U2KsGNI4s1p1HtyaLPcvv/MLp
jLsf+KdWqejo5sqDq8G0Qj052g+B794GFevNSk/Ht6IKDpGXtqdGTYyNQyTvhsBn8BvFhCxHDQX7
1beC5PKL0yXlsnK76c5wynE7GXq5M3zoqYmSIuoYA/9Pw0Y7GLUWnVQ09leAvpIXQ6RIovCZQLkg
fWKG38bE0dgZjiHWkwNPmgoOdVD3xr0TJjgEYVn13RFfWTKjQ4vVuThFA/wkcAmlOMz5SZGHAwop
NIAIej8ztXG4aS3o7+po2edetG916Q2vvTuOayc3iTXOiJJWM5doEHtPYypQZHaLaKG2ZvTaFZhg
Gvw8trLoTTXM+kA8YKnUou2RPOpzL68w0m3WwsmRvQjeEflUwh+5Jbpb8gl8FSWS4leQ1ISoOpnm
iFj+H7AV6v9LnIbEnaxCtAPBI8yYyBUYeLIM1p5ckLcxy4Yng4o6D2S87gnqnH2D3pr42gblfcyv
I0ByboXoSxHeYH1zGI0++N5OWoede2Q+q9PtZWGAqyoP6i8+ji0vZatN2y7L0RGdi56HmLqC68Ph
0sqfJfLAvv3363T7n959tmEQINYt19E8VXc+xdE1hGbt0a6UJ5iL2PT42MmP1dTfqSJL9o2oZx/1
sHjyC5Ylpp45P0twgUHLTXztO1pgV0ekciqL7pAVUfoL05uyMOxr90x136dOFbSBL33nqS18NW4a
v9UXeDQ6KZqA2OGkaXpoifj+gnewH7oi+do2vblAkSA/QzDRtwX7ji1uQRAv3TkMiuXG12yMDwGL
cjkI26aEKCg4jQnchCQIlFYWPSEOdaPP2flQIO2WCJK/8xNEtv0pYWr2uW0eB8rF+Q84VCBznwJv
swiIYfHqsQ3+meonGB3hG98ETug8GaR2l0k3JuVLaiG6HE7JBqBYc4BPNpU48HBad6Qj2/lwacnN
0VvISpE2ZCKn0V0EmQWS1J5OEuci4TDy7BMm5lNRCAs7ianFJbjlbtqZ3WxyTD7tEcU8Fp1u3x00
pXKOaEoixW1r5nOU4aUz74J+ZSW2G4X1Uw7KlIhBDr5SKH6+D2qSgNsydI1nJy1Z6qd3Okq/Pzsh
Vq7ecJdUQbGAnZL/irCicNA/esUNDKkDQ7UeYFVaqyKJ7FOLRN52KhN1l6hJeLKAC6zNCfETLzS/
hD4BtRSQzZEQHTb3cxBGySbxlAMX5F0pxl8IV8etyQ8EPB54jx5BV3yWVnhHvw8iEB5dBrFtrf4M
GiVSoMaSqIY4exmEGHJ9nLdNlyv5uiKeVN8mRQIAaNObyN4jSxhGX6Y2+KZZrnYURhLvpzL2WOwS
ZWx81rLNMARbGYOsYKDcWNXoXWKQWQQQBWDSc4l7qlDBbyqKhhFc/7tJ+/ErZKphXRNP2bpW7MzV
lREX58BMXjEA8G+B9te7ptFf8nbwb2WVPMiil6VrAu/x8VO92ej6ostEvcrHh6RDg0YC2smA1Ed5
dj3IuiToy22SH3lCuT37NvUxx2UN+07fOmpzatexwdPqbm5jJW7rz7J17FTrWHuPQT00Oz1LjJdk
8tYk6exHdXDC+zoUj6k+kARDV22rwUuGPa4bK6UbonVR1vlWEH9fyrtWc8d8641udynK1sxGNkcb
N1bZ/rbmrdngq+DrgXFRRVGJtVMF/vPBL34ao6McG/yoT3KBG2rryFGr02XNq7uYkRKd1/slwWmW
M3inrQTWc2RKQtDVYvzKLjNYjk0YHss4zB6tKf5YjwvYccit7HHub3WZ92bqx3Q03FPWqvlz0oUr
U36iKCt3LP3dpTB6dWtPFv8BWYjAUNtC503C4llp8Yeb+455V+4y4sMLkejd4ziE5aZ0jXgtE4V+
khkQzU28XfnKXvL4XKraOFMvni4gGLBexnIycCllbezsM79TcIJv2V7GbfVqtck5mGOdfVzubcSh
30SCRhgyIdFd5Uf+DlnaZhMFnvmQ5imi4GBVfrb4SSbN79xXrbe8eCAYjMHCnxPkhj7VfGyCI5Qj
hvOhT161zhtWMV9kygHsy5wjgnEqkwp5Q8pIj3DIkq19vQN6OX538T4b2av7/HcuYDW2tynmOscO
CvkqxWXurctqGOR4WWUFOhmeBlk+ZZEEENCG5AkP6Tlr+yfZAwNoNqxR+tyWSKtDIIl2Gs5gD90c
fJM9HGTyS6sfTyXPtCVm4M1dPR+EaoulGmba0tVCpLkSO6bSsQ28O5z4ORuiW0NPq7N8+RSUGFCe
5c94bruWUJ/5UPozDs+l/j+8fDzV+ef3/wy3IfOjkajTPGdmSXxI+xiWApFaHcanydvXiia6XZSB
SfI8s18ia2AfJDFCngWdzwbI1NNoGTe+Apas99dd7luA3UW11IhNHCp01Mmeq0+Jk+DfwaNqgyxJ
vLb9nKjwDCaWION4Cpo77HcxYikhF6lTc7B5sn6ByvMldxP9TpbUAJOOPH5KIqI2mp37e57b+Fbk
jvU2wgN3AMrdl16j3CZTP8xqYfrt6CkIiyfDfdj2zfcs7H5a6Lm/1UTWwC7040uMMDYGouk5GQNx
W8RWiSqMW9zWnuNvY000u5rdKd5cClyVqn8cdHU6phGO7JPeP45Vri9i3FrXtkdWoeRd99OzG6R/
QBslWowxr99+H7FAeMjMDO0zM4DJpXn1N427PddL58UcTRy1TDvf2FXZ3Yd2eUqB8r6lGaLGM8BQ
bUW4GEURnp24uhdKGO+GIbIPfg4XRR54fYJQRICVdWbAK7Qoov630HnfkqGJKu81hG++ag21PqBf
1t6REuNV2kXjCvmral0nvnlX83SCgFW5a3xkST64XogcaJc4D66PkCgwuG8agBlEUWcvEwfLNBYX
60J1X7Al6b+7blTcVKJuVvHUxRsbVvGCJ4B48WzEOmoz7H8E1ripg0qEN53x1Oem99vqlXt20tuW
7PxydGAsjIm+aFsNQd0sdDcIRnmHAgn1re0qe9SH85WG/M2U4r6pgq5GFRjjgB5c3LrwO3bgeXun
l+D3GkCH37tEnF2Srb9IORGzcbwFovzYE6Mjv0dDACi3Fd7SIcNNrOhDzCynHtpCehyCML6Xh6pC
vltJgPDNVYmi1FhIoBsk9YeEM8sWifJ1cMtzZeflE8DbJ6320jvoZ+pzoWhfikBzbvW4bE6jVZ8h
AgDpx4KDLdyvWO3yoxoFD5gxjbvAySLzpo4K86gQgPZWE87ub8Imalx2ar2WRWW079yS7aGt9+K2
s9sB39w8fzOVePZe7cKD7nUnYJou+Oe/eDihx1kVGj+TMgw2EFff+TmSY5MQxCRcM3eRZS9svioO
Lhu9Pz6TGcnvqjR+ZnXS3I7IZS1YPml7jHv6L6rLkxpoeLYhSPKT9664z9zeOA2Ds7VSM0QJ0q4J
6JlA0OdGHHvFfT84zr6cku/kGOkhNGvceVEC0k6WI93BpLnBdAvPgX5VEln+wjKmWwG957U2F23D
RpDV0zoYPVO5jrxyXIi2UQpScUZ+uJw6Js40PisudyHm2iTgBeXqyiJEO1GE3j5vxnM1xtadm7Ub
dp8r0zN+FgIDMTVuvwvT6s9Tm5WzAUC9rqO3qeY+jNnpjF3c/BbmI2KA4rlJQu9Y+RPGKbiFLIcE
T+Eu5pEeKZ2/VUWU3ZTczmeMnstzPp85pnbOeOgfZJVs7Ism2wjU+RayCLgpu1W0+juky0Mxq5TV
idrvRIPrqyw6UTAReUu+xUpuP0XdKB4yrArSuVQWKvDNoEeXUh0UTM84gCZ7P0sTo9/0of3tWnXt
du3rGWVFaoOr/xnpYCIJivc3krTufqiaeOd2vncgfpltI1MLTiKKmk1YG8ktqUQ8jUqjupvc2kHn
UEV1RgRnjzfztsiK7JC7U7sPuf23XVS4R6MY8WQdsWsdqhaldXAfD5hCIKZsCvWpTO8R3wd14E4Z
QrVxvO3Nut7FgdfeIRaAx4CX1m+6n5/UijsdO7Ndp+XN17jGXhekXnY2SLtuAVKp277skkWFVc5K
I4q602xmE5YyvzIQ43Dx5vgGlXmlq7X9yy2zR401xKIhqHgWhrISWBv+NiGVhTwL34KeTyjCpDhj
RNlt67G9dbmVNonuis1ggZVRHZfYgh3qL6rVfNftLP6d2ydQmgRyuZnPNrnnNydER7/qteZhQjd1
XSHwfnSxmvNicoJ+oDRnGEbdIm/IBFQYt+F0kf5S0Sy98XLWJDZy2GvohcVhmgzrhBiVtgw9ob2a
SNESA3FJVHoaj+x1oyJXEoXWhIylWu0JUzrAxcUvuBU8KMnasyNu7Pus6eKDESEQ7mb9eJt58/bF
sr7HWhlAy2jHrRa23cYOWCJp0XjfgdL94QGTw34mGx/GDCGRNEVCts777oXwBAkSekTzwtmtiuxe
F3gJdUOzVZ0g3TkTMqPahHIc/5fJZlRb+84zERaJRBUgQQa9eNQjlOhL4PhD5PlPlmk2Zwf1rqSM
b4SBJns1q6oObXqKpkrfkEFuVxLchQdMsbRFVO0k9KuLZ3AGPNpb2dp0KOs4lvmkqn0OXbUgZIoB
mVX36cIwe7HrOi1YTa6Wv0HE+EXWZThXHtSOwgh/RvMz18LXt+yVEtsX4rBoYNm7PurHzdAn+UOg
C494Zdf8sD08ipAI/YXL9K9KjZznSjUnFIuTN3fE37XIDe+czYdRQ1tLj/mhYtehK6jQIsA71U65
Cv3aO8uOnmcjIBqb3s21rlQw/agtHizzLLJbag322b3MfZkstbVNAKqhF9MLWqvhyi3KHKo4AUA4
g6yfeyM9erH31UkM7xQZ7K/D5nEyjGihT/pxaryDmdX+3vFcdPkgqCymMdSAnrTD1ksbHcvDdLwr
50O0zccsX7M5jrYlO4UlzH39xcZHwqiH4Tf5uQmkMgsVdtu1kuJ13XrFShD75nGZBhPOmTyoTcW6
H3iObNVRiZdpZWvPdhw4Wz/B/5SfPPerlr6CmUmXk9uw4FJxZZ580COZYTnr2DaGpbASXC7U0TkW
Vdf1N6TkHi3UDrey7nrQGvevLo2rE1dDThgCToOVWdO8uI1o8Ho1oy99XRTLPrOMc+KFbFHBQoDn
3sTGBEUAQgL4njTYCr0SmDC3J1EbbAGJUD1m5JluKoQvd7JOywz7pp+QMYbBdcbFyflFLmqJGWHr
B+5DYLBKjnT1m6ooIxTzYtqbCgtB5Nt5uo9zaKJSBAvB5BXRqvRNqCGAdeBAM3DZJQAe7kGl94du
MuxFMrj1ygZDb4URCckgw0azHPJdNOXcD6WqYKM0YW4Rev7D6IiHwA5OcKMDVMJjhQBL0m1QjS/u
iadBSVYQzFS0VoGJwaoJSm39jPFQfBqIaxAKaevnpCzcWy8xn/j9IIs5wuaBLut2QXLndAR7xvzC
opV8sIpd3LLqSQBLUq2si9EwuG3LH7Jgh6G6KhyRzBKU0zkJfJhUWjvATDCm86VOteyNnrpgL+Yu
soHdgnlnKUdZUwrktFULF99W6YBJeE517Lr0/Sw1ymRV9ORd0Z9oZuF6+lxOeRLxu0rVfp3yJjzV
FpahOPGg9K15/kke+Bl4uw6mFdYQ08mqbV4AWXyPNQ2+lAWPRSl5qk0Dzl98Mztr1jyVda1b7PUE
uaYidvVFZcLs6lKbLPyQbCYVV66iQrjI9I2zOo7WwsDq4T7kU29GZ0y3ClvLSg8m2GjjHEK4A8G6
7C3V5DUNctMrdbg4sfnWQ+o7hf3P0ShItHbIkXgugdsySpx94zesxeYzlJ+a/FIpy/LQOrdkecd1
30XtirApKYoSJqRQ0jc/CZOvlkKQH0uG9gvPe23Rxn7wCBYlWplx7d/ZKj+KKPnG5ooEfIdjjN5Z
vFrmojxgUwCq1vKIDsBro0kfHHufIwwtUv1sNA+R2UBsVO0UijlfcOzFGMypXp3ufBuz4XzSUJQv
J+IBZmKlGJUoxr08VCGUQFZb3RpXxfe6uu1gGA16tRvS2rz0Exq+YAOhKLSHvXWJtj76q5q5x0Zl
uvH8sXjSQrt5EA3WrUNWPJlOv/ISVbmfF+p+12gvBojVIwEC/1K0ygxLtFHE60wvYwQ2+0FZlUWI
jaCapuRiix845RWHOEeekXstYsdsDvcWSkBY26fTxvJ895DUypcwRr5HwJA0u7p5wo+mfipAI5UG
6k1loNRPniEQSRvHjicsRZc88EbrCc34rX+LS5I4Qd3yb/PY/qlNU/wSZHG9i1TMkiovSHCXJt1j
iibaylYYEThXhWYJeoVWX7GWRFyUR9U11QfeH8BYqB6cHt5iiM6DzUbz4CgTgMHeMraW0aCC5qs2
jKmk2WYAmJbwwO3njFDCFiS+uiSuTyu+SZuy4PWuJI5FiCWsNyYw0ZUcq3t9sCm1sltdxnaAznjb
E+ebO7PCazCTBBkvW5Oe2J+JBtmlCEyLFxayjmvZORcp+c0Bm2PZWQ0wN61xitpcxg4DjsoktDey
s9G3OhY1rn9pTe0GZ0w7q7aXsZEg8daTEpJ/QjJhw0aGNdlg6ba1HK+/64PRWWN8UR7d5AD6JHpS
mkWvqeJJ0Zz+KauHL7CovFNh5sO26iFvKsYg7nBX3iGj6sEdUiL7Utdq33CCKG8vVT1iBbcmyWZf
LXWc3dkxAzQP90hrijs5R14j1Mb+Odq4+bDInFywxIsc1Hbj9BAEEL9hvf3ICU59K8tQvwHlYd1l
vhVvo8Hdt+2UnTsree7UJHiBj4xQj6lheIdS0kud4JdErH1cy1bAA/h+VKm3l62FWT9mTdGfg8g1
vnTfmioLtnqITFQpsKBDn7NGurnClS0myYmU9TTuvRJNZAyPnb9Oce4Y9yYypfriQ4cPp2am4X83
Ej4IrAcfEuYXmz+PhCww3sELvhj82u79tNjLkmIJ8y7GIkGW4ikvbnFc/yFLNX809O0Ip+gByfWp
rrqDO5Cjk7PG7YTMFsiUZWwrxt3oq+8HU9k5igjurtUs+Mt96gfPstO1Hm1NbRWOZIo/NRRBrGLw
Blvg2ll2IR7BXsd2j+LP5fyeDaNVa9ozfPh1JNrxzZ1sfzm1gJpHLVdPqk64C+z00o3ZI4djHWJG
BgleHqpZCUSeIWrucnvnvMMdVEBknfbnLC0yhKd7CCWfGmRn2So6JfjQCtknIIUtGqISxF4vszYN
fmINMudxB6mYAMs45VgVRe8H9BTzfTof5Nm14drv2vCp33/R5Tr9BCA+wWCIC1/HyeK1z/VK/0WX
T1Ndx/7tp/zbq10/wbXLp+kb7G3eP/7fXuk6zbXLp2muXf637+Nvp/n3V5LD5Peh9WO17sLoQVZd
P8a1+LeX+Nsu14ZPX/n/PtX1z/g01b/6pJ+6/Kurfar7//hJ/3aqf/9JkXeoWR0axQKBEJZ20Xwb
ysO/KX9oIhXFKFzV30ddyp2JIYuc5VK+DPgw7F9eQVbKqT6OkrX/sv/1qtc+KnnnaXVt+TjT//X6
bGbYegszZnV+veJl1st1rtf9WPt/ve7lih//Enn1Fg6EVQn80v98+9dP9anuWvz8Qf92iGz48NGv
U8iWdL7opzrZ8F/U/Rdd/vepwNR3aPFieWDGY3PbDaGzqkHEY8BKEQdyJAPMvAG5QxGMFs4mlesv
Fbcp9E3aYJ3Y1B4ryrlZdhzGAEwc4BVEZNt6rxftYC5lc4BjvJl6JzC/MOhkVT956aHyWAWWeqlv
9BF1b5OkEj7b1YI0A9BLgtMHi4DrQQxo1t/gL0g+HJPi91NrmBJlIWvlQXfeB16rLqPncT4ul8qi
btJvfoQHOQ5w1iLPsmRDTop4lJoVD6Ayt2aVt7eILeUPCtGXo+W1Z9kme1XcuZhb1cMSWnj+ILvp
KL/ehARb9rILRh0skXKWpswqO6RlAYbLjLWb60T/5dXxpzk7lu4TRP0XV/ZGlJd0/3uQG0TgZsHF
CSQWOLBZbFGWHd0JEaHz3puvDeafLrap0KUY6II/3GWYHCsPsp/3ZxarSrCRMyHvaiWMFqOOyQLI
U3kgSujEUGdouh4unRLXPYG+HDcfxoA8/av7h1q0FlN3MRiquFGaMGevadq3PWZ6t/IsbdKbvseJ
5lM9C6JoyfqU39CnAUMbHvskQK3hrzlkD3ko2d6iAmX3m2udPAtTp99Cg/z1qV5OUjbuoS4ney8b
ZZWTinWmjrOos7DATJIntOaDUaN+b9fepV42ynp5dj0Ar7MPsjhJATx56pJM8ev4fawc1piRv4yM
Gp/pLBvWQACwJokn3btBX685Y7NNkARbC4VfLRBqwnb2sI69oj2LQG3PtVY6e6d3n2TVtR75rSck
oV32GnSVhww48to2g34xziNl3eUacqZrpbyO6wTj5TqyQS2nVxSdG5xVoOnKM0Sh7t/5up+ou4jw
eeXNpe1yLjm7kr0btiNoh3bpVdEpJIe7V1vDSFHyr7Jmr1QKhvA3vqLW/3DeYlGuLmR3v6374dBq
CEEGTY+7TWy8c6cTpfNcohvQqK8Ho2yGtUU0X1Z96PKZeS3bg9iFjv2hq6H4Qg6XRGzkC24iv4u+
Er0rARlDlG5S1z6EMygCa0P1a1agDiQqKA5/eoS2puGkLLKFvvsE+kkywOdrWelMYXGE/2oRAFkW
f7BBaBodMHMiczRHALlTHiKyqAcZ15MHBwGtrZ22/UU0r5zw62FLkT60ZMMu/YBaiBWqJw3ScWVz
PysUrKO2jpehFSNjClIwBw6C57Lwvfq+FGN9L+u0ua6D1B0uGmK0a1mWzZ/mGdT4DoeZYNfbjTj2
cJ+PnphllGU59kPj4OqY9hZDvrw0EHwCDzA43ffQaCMS93q/UJWgXF5n6PL4fa5PddipGwdfv/1U
bauRslF0nIXnV4N8XXx4r1zeNrCJpgUxBO3DG0b2/DdvpMtLRviRuggAPS1g+DkLXyFjmmEwhthq
gRt1nZBe4ZD+ORuB2zc317Js7kVyGfGpXhbZQfcbkP+vjehcLK1M9ruKB4k5MyPldD3kfvNeNIP2
pgMmcpSNsv4ytoeNswimelpdhxFV95d9WWkL5JTQacW5GUsh0OlL3TSiCBCwhnGc07wZIyqj+zZ3
xDGPczamUVPt4imtdomRuuqDsIgdqFiyLGSfeu6YSKrCOBv3dGTdiEPeyio3xESSxahAHqTR1Gzh
IXR8Mw3OtOU1p91BZtXv5FmGsLo+YeR7rdctEHKZbqFdRFdPBVR7ow2ltXH42FD8qLweCOvxl4D6
XkaKN2cG5ubIxNFZ+3M1WdfMlxwKhZQMV7t+gLBGNbxv8HH8xw8W5mkFOsZcwGDVd1MaVWh85Ljw
dRlClQrGkjpa1GGXie8ungiLGlL/2f/TNzKc6VNf4bzWXCatwls70EgBdA3iaKnXEE7Kg62BXpO4
NFd2REQSpMN7XQGxqhiqdC1HXAbLeTBrJKhXhTh5zHPV6JhpSzmjPYRb2eXzkHluqLXRQY6QrdjH
LVPdcQYbl7HZPbDBu5X/OvunHcIT0ZLqW2jH6HpYTXpX1UmzH/QQw214Lk+yr5Rr+ce+aj9ZpGmA
Pig6tiyOxitJcgYavVcgwyQUZ0KBitf8pVWyDWSr4wJ0kK1ybNGRh3yX4fWZZ2GSJ7/BoEyHPGwS
ga/AT12LsrVCguTSmhXlIapNAE2NtomBeCDWjFMjQiUweOaza8O1LpxbQXBoGzuGrSD7yYNonfcG
uBs/JzJ8kxAkUa8D5CU+zSQvMaJ2ciMbZOfrtdP5Q4G+ak4VsCbDMbGuHYHjRfYQv8GD8tpRfQv4
AkgWRuYKAL72VlkaIKtyfBwLAT9PSRA16wMkg3PVIfmp+qcgndQHLeIHOw+Xs+ZtXu8G4r3/3aw+
rtzaoCiOs2DxuLOEa200v4eZDT4Lk3OlP0Z6FLzgPbALKqL9rRtPT0VVLIZZGA3+XHGrY85yE8y9
IC2ydrbx1pWtHqYa/ClMKVvllLDyxFG2Rqb6Ycp8zEkUM4fbFj9JKaRkGLwCBL3TPahK0u46N7TX
GQH7L8oU3cr38LVHCvBzV0aOtQ4bC8cME3UqTFYnq9rIdfKE/fPBdPLFp7UypEpW4JOqGgcrfm99
r5MtUVN/aBkHXj83l6U6CZ+tUTR4UaO1YKQosqdms8ebXhG3f4okRYOTPEy5s4McXZ5sxQOrNrjF
ttHc6EEePAAeZQIWT5bQttAxc2wPRm82CTrL2bDJOtHzkGXAxP3/4OCytmijSNsUSNEli7FV92Xb
OSfZZdR9cWu70+Y6QMcVassTFFa9HOCrhbVorSq69Llcd0ruyqIIL5MYyDvehSOJT/kpHGD4W6/y
rRvZVx5ATadLsE1ibc7TT4qL+raZBI9KulRjtF2LrhGPY1Dri0hY4VbWDSBuj6CifmIQJx5lVVWY
SAVl6smZqwTodGy1bVaRc7Fk0/dgWK+yTXY3sYtbeBmUnVb1zf2Y+W9oh4iDh6HxYfQHUOjyVB54
vCtKe7h2+NwLH8/3obKPLPpFG1Q3sozUWbTSram/zHntkxXx6C+uo+W8Vj2+T3aZQpbLzHlSRR1s
PnWxG5U3auA9h1ZtIpPsmXu3VyKwg5PKqTxcy7Jd9pTNDlJZ7z1l2b72vDTJriQkxoUWoDMiO8k5
5Nn1kjYydsbiX15N9mSPGqI6CDJR1ZvhzkFgcImlZrKSxd4LqeuN4Q6ZdedGoEGx/tTgixT/oTjd
fa4vhn1YZtqhzuvUvpGTDO6jPpbiNtCDFnBS5qw9dpb3tprVN349iZ0sykPSufh39PFRlircb+87
a1jmSRjeFXPJM4PgHmLmdUiFCsepw1jOH/H4WXhdi8qAl33ToH9HCzReJm4RHbE/OXy+8GCGYt1E
GTilqkYavhX3taOGjxABwFX6j/JgxHYLgsjy9+lc5zYAVacJzX/ZSra+u8sDfV+Z3vsAvQfCgKEv
NzlVUNGylTP1yMbOw8He5se+cH5f+0MNBN5lN/eyQ9VX4yLow3Eri1NbdoDR7Gghi4qbGg95+SVL
0ver4eJWEb60nZ2Rtgmom8IgaOPObhloieJnjavPEon14iTrIjyUB7byf5X/H21ftty4riz7RYwg
AY6vEiVZk21ZbtvtF0ZPi+A8D+DX30TRy3S7e+9zbsS9LwyiqgCq3RJJVGVlmnuORrkzGQI1iaJo
SAce2TFwNEXof3IsQ2homVthQTi6fuKGW55HycMLuopRbAIr/9oC8NFvh2baogovroEbiYseuSso
0GV/eGmu2Xkrik25G15pPpr7P8+nCAFy2jliucL79cm5rAFQMLh8AUL3rAj9AQIcXkmdgOjfRvPO
2dXaDTozQhAJWMOPuo3DQ6ww1iuK7uzIWUvBx3s6tGBNPZdBs2F1K+9zG00eWRxAukf9C0Ex/TVo
rPo0j1yU0RrNGlcJ/TnevfTpsr94U6TEPszt1FxoCotrDrHCG9SqQ3Q4pWi9Scr6ALgguKUAgH0Y
xTqNVMFfWQo99g72mP9DrjlI6XWnlRttljnhUKQr2Ydv65AD5Kr/H9dZrj3+z5+n6yd9DU34alOl
FpQ4G7broc2ybwOO96207/lJVlgGr14pP6U2jw8jWoBz5SDTQN45hsIrNOVsjNZDL4maQpG0Ng21
cdIBEQhB+NQmldyQkdzzFSl8RBPSBs1XEGF3o+TtLl1K4HxWpcnlTTe1G92sInONpIZ5iKrMAnQb
9/w2xCPvRGOP7u/kRy5Hupuyatubt/eaYIz2yPJpt/iBhHdul7pQhWwhsfNu05XDjmp05tRstudg
3jHn06yYXnpmlXuaT7NogoGvj49vCmhR1HxyDH3mnmwmNYhKjujngFAZsBLVaXrXLfs0JAfZJFit
Id+I1tr/OZYWTqPwm2ODEa22r6XGtTWdmQCtzGe5spWpZl3p7H8R5zquBlQwkpluuvnEjUVDBhiv
lkcAzL5zZpG9Fn34gUcrBbQgheZlAoG6s+GE5TN6jVemmQHjPJocAOb4ypUZsq4JRHqREqWhVaH1
HhxJGgDMU/HMDCThkQUC4agKxhv9vMaEd5r72BHXEM1Kzzgk+NmaeI+BwoUNoXF9V5TOQxPY9f7D
EM0h+z4EoclOa7zZG4Ks7BLbpnUivRIosV4sybsjSZgESqSkiTSwYFcR8x3SMBljOzlB6XeeQLPo
4PJ0nkojmj9aSbxxAKXxS7dKkevs5K4wIn4p0Wi16UrkyUzLgqCxsgUalOvKwm7mEHJILAANaC8/
lEz+6kLLOCA1zC8gNT3osdDPRte6UAp/lugVu7TKJbtWOxv2eNNyx4vWuIXKQ6Kxf+ZIE81aQKeb
xZquuXyYNATXdwxYTAkM+5Hsaeu16woSH7t5qeXDkJs+YOyk8wdZliueDS9x9nnMQhAmYMfI1X7S
jbT+BlB/9G1p2NKvFqMhJ+Buab9I4cB8IxKk9XPMssTiWGzLMpNaZsLvFHLF4xNSaM9oqNQe20Ja
u6Izy5s2q9NHbQJnGYCPP34PGCMIXtQh0jJEBSR19MlwEHkRGaAubO7bVfZxaKohBZOXgpcheT/N
LWzA01tgrNeD0mvLEuCBxsB9Ab7VCA6hAbp0NPGA5asuod9GYm3I7fIzRTcjpMhrPhyL9p+0sMyD
AMXTEZ2k+K+qtBIEO9pQQAVLWV2OohJSQuSVKoTO6FA3aJKaPZ/HdtTyg93/KD3Q2rcUR8vRGEmk
Dq3QUMuSIejaw6TP0AaNA58Mod2MFRL2E54j696CHNY/aWpmR6CBS6Q+oyw7NkBEraEDDFFONalx
U28TdV2Ed6vc0cxzVeroWh8kOgCVlJQagjVK3nki6MTagRgweS29ry8TqMrPaMB7xq6zeOmyeFoZ
RRQ8dx3gSEZfyOegiqwVBPXy58BJ3VVRhB5UFBqo4Fro2e04OppQNvAOhsMh+ab6tM04DuahQVQP
oKH5MFy8FPy/nZumYbR2BmzJW9X9yTvAY3gNKfAo8pyzrdhOUD4Dil2iZngcwmpDthGQywnau8qt
pmR9ATFJtYKJhq6NZ7B649ZaeQP6FHeToG33K0vipwYtBhe9r9gd9DLTFdnzrDf9TAeM3FOgXrQ/
49XMeAmmqj3gD9BAqSRLvqK7rVk1oRfcAgs4PZRaeyF7yLJqmwamhcQYLhI17bYzASdqwbP5HL1y
EY8/hymEXAFua5e+bKcbqJ9UN7qZhQ/YDgJDb+f2z+iVteA/oUjQm8mLHYMW5u3NGnyT6HzKpfBB
YZGiBypF1qhWPXxkRKtBupHSSc9A4zl3eQWFSy208DR7PwtzpErJFr2fLd75LB6Lc5eDHCsK7YvA
2+se30V+Swc0sZu3VhzoOzvlhRKr/uigoYyDS1lm7p5ilwjwvCMTZgFz2qfhA8j98qtRp/Em0AH7
Lxo0jsVaWa6t3kl/tGO8nkw5voZxHW+mGtKuS0SjSiT/NYJ4otI4WmeRkK9mqKHhIwfV5g7sNhl+
RZou7gK1A2mE5/gWtLDWtmgFMrG0OXHUNoT8QYj+Bi2yjh44QzvIUsNBXi918aOBwLzUyhpNIWpP
82GaWhs14PHY1Oc2SrIfrEfCl1de+SABTNwPrsa241RqT8hgzREcTT+rTIJ4yI7REpWjPmwovnXI
z31D6dk4glm3fQCPorwF9/kNz/Gx13ohiy206wafYunA9fQbKOwgDqmmV100oacSCovYlN5jc7nu
pxplySAz/VY640vbIA9XcGRHpqaVXxyW+9QCDXpUbIchp+JTl7PLHGPl2jbk+SAYmAqj165RIOUG
rPuFjU4Z0OLSQdi6ftAsdQDWPMNdBKfA1poMLQXd9wz3RlQKlIfCVU/7fzrNQwmSF7TDou+1kuMl
UvdrkH1ZqOGkFrb1aFzIf01Bm2+bMpQgcMVhAu72OEFuNHWlc0MmzsEiDv7K30LymI/HVApzNYGF
w1/mLnF0FibNLn5f6lNY4t5pnpFBXR2UKyz228zy29bO760yxUbTTOJdzaBQ3LAIO009ReN8p097
y6y/D2XmbVmvT5AigD5gMmbNhWyt10/rRTjwP9p0NRcdfmhNXWJorbRuhnUH/TafCo8LQfRctvxQ
xxRQL9oGw/CFqpaze+aO/vN8Lm+anKNJmJbsis7e9kX3xY18kF+uLDam50H2vdgkGlo9ITz4eZio
LmOopWYnaPPtaPQe2qr7GN3M3u20Io3IThHv8WQ3BWvu3uPpkhTqvdoVCJhKxVpNh6IM7E3T19Nq
sdGZ4s88s8IDjS3FWC54CdGv/zavdQc0BVHkkFTheRwSZ1NUSlj4PWZZsQXx2g7VqJ9QPrAPVWXd
zn8PGoL1Cm3R+AMs/yJU2eYwMrm5g/v5+9R5SJ5PNmR8vwVhXa0MNuibpsWdjdgFyob/BKC+vwsB
LQaGFYKKiqy8CasM6svgCaUomuSEPdgXlPfPSW2TnN9KJUZkjBvPzNHuViYSGlJhIVdJaY9QQsU4
hDzOtpcoJZJNU7aPgei63uBupcRT4SE3csIGKovIvwF7zUE8FP8yUXnba7nk93SY2t7xnQFS8out
RnsdSoh6uMpy3cS2uA/9QQmH0QHZavCt1sh552MABkclHCbshN/W4ysFfDB3vbEFnW22JtuyBnJy
wD01jjOvQQ47N7wzC/GqqS7VvV8PKKB0O00m9DJ/d+Cd4wdKr/1+Wbzy8DMozQ5fPo/dgEEJlDCK
Vg2khvWFswJ91o551+QgWavUQQWQiQLoEDsfTRSqJgKsbM0Tf19rWf73tWTRvnhRbBxcJlaObTUP
dIiNwtyFRtC96dq0BUiR2OSZ+05J2vR95t33mVA5KmjJDOFg7gId0fMYiSvU4nPjLdpBO859ga3M
5+jlejRDV+uTTZqjdz9ifRp1pfEcZeJ5TCLnMg543asSLvY0pNYdb3KO6EJrztTDk8UepLCNIw0o
SICZHr2M5mNktm+NPogOdkkP1FRtoRls3UE6zzca/HJoBs1FB/LbpZal1KUcJHHPFGa0hbgENfr8
1Bo6Oq9OAy6TeaqypQc59MAFQBbA6d+LrIdqbiqPZKJDCVannTMlDGSOCEPmEUiLGHG61cljojnV
oRrN2Km2RtHbN7SVSOgRR6d0AIdj4LeGYaxom0I22pbQ2WJbZnyy0QImqn4r3S26jUADKCBDoAX7
QBqGZlFnX+splBgUnRjaXd8IwwpZbyyLgSKzh7jgVkP/5LZWBdIpKbMt2gySbaWqqYtXhuzHaABB
g5JetEafkrP5BJOnIXlLlBxn7wKTJzg9qrRinvvJMS+lvMmEbzK0DZHdQhcRNI2ephJMXYEBRn+3
N6ynoGOvEGTK78jZtWwFkjz2WGVQZpVM7MgsMgjx8QF9uCOL7Kex0Jt9rpeJT14rbLRN6MWoo6kL
BE71doF5ydH5dAEUEz9cIHIbdwsqU6Be0ebSniyRrDFE2oWGmQVAnzTYOk36gyZz99QFMvIbK4q+
V2jkmBj4TyEEZ24HVtggtSiSL6NWXygAAEoHZBchv1tmQh5QfK8MbIK9wHxJp8zaQtwFXysLrPXp
mIEfJsLXrldgl+VAthzCK6C3zXeL3YvqYVsBKIk8F8TBPk2loUZgSjUXfbrQi3pfWD7EEb5MVhfW
5apT+hR0sIsOiSo6rWNAsFp1WNxkk1Mo/GlAIogcn5eY1ylrFIqRhfY5q+3Tchi6vjn0JaBL7/YQ
aKQTH0G05/97ipbDfmo+xBRtNO6S1vtOysPgSmbnWptVimfhYVupQZO9ynYURBY6I0VoCEWzM95t
FnMIQUlw2qHI+tuiH9Zb7L8tGkIQq8+byHXWDJ1Tak9BGxArcO3dOCav8xZF2ens0/4DjcIvEP0C
nlZFAF/GtlE8Ilushkuso1arRPQ674DIO+9n+mrwAXByjzHPKqR08vrapGjg07UJzShZ5YBHuHIe
pY3OdBDW/AMJO/eLgfsncnhGcJriuj4yDiAk9Iv4FX/zYSW0Vv+ptXek86XmWBV7mxMYWnBqwqg+
TkkByfVBrmVWYFeMjPZri/vzqgeJy13d9KDz0EPsvkQ2vTYOuB/AFynXaQMuR2eQhY+KSnwH6PG4
t12p7ZjTFBfX8CrsfNCHxT3QLSvyMBkN92PfsJdPk4y21sC2ahaXtgbvgSuZszcHT2ZQncALJPqD
amebWDl/SurxNpVu+iPhCTop8fb2AH7NGj2miBCazp/qob+l/NnfIt7X+I8RaGKDODu6gH23S76A
lyK7J6BDt9FR3XqyZFOjAUw8EqCiELp9GMGxNcMcspID6gk1jC0fwV7VgW93V/K8XxfQej8QEiLO
o3lRmt/6tKgEWpIWJQwFGjudedHOgKh7DNESQIvxmqI7w32oV/kJ2gbYgUCcbB6ih765EG+sARNy
J2BYUSayK1Md6/mJlnhfh0wQ9Fw7sWbgzwz6fhugRzRegeQjPE02S+4aJaTXCZH/6NQ+vfW8V4gd
B36KjdYcYbV6vxIA6XhA2m3tJkYD1Xs+FXQAzV1RpgYckJGTlD9djBZ4sCFzqWHrQrNRtKlWDJwP
6oEc2n4xTkivySy7y0pwidaK762r4hGAqj8dta1hL6EcITJq84yk9/AtVo4wLs0T4+AhPo9IVWVF
ozfXt/zOwJ1sO6JATXp3ftBL/VubPEMpFBxEvdDXkSenWwP4phMa2EER9haQ99GmTjXg+bTY3cm2
21p66xxtGViOj3RJss1BpAiUkRHN7khjzjHCvwf0Q9CrTNF6t08ZmtjpXwaY9YYD/f/cjWD6WOzg
xtmYaSKe/xJvKzuLvALIxgZcZAXoPdKkxq9U5SRprLthvULZ2IKgHXIXXmmMK9POWkjGVvy5QeWl
bpGERHLgVtRduSKWTekmoLTSwHdIQ9M2//ukyjABzsvlGUmqAvS36qCBpxLwQuhntNO/NuWIIVMG
RZgBsCcdOuhgNy4NtzrFjZQXoQ75aG2asgC7uxrRAYB/M2rw0qksXtbpdx1qxTQCpSP4OIDsgyRy
eFxM8Vhnx6HXv5KJDnbnFXtXZ+08s4lqsc9r6xckerojuD8hY9SNSQ9x0KJbgwjdQo1pKJFvV0by
UCSdzeE0NsPsV57qOvAyyXjClsnYVFM/rAhraQzovsF7OTw0phg6owNY0sBbkJwWM+h7425Vdt3b
hLqBxHY16XcJcyBlpLWeg3uyxvCX6+pgI6vQ9eOEy8emF8ijWt6F6cByibEEe6htaEdyToOuo6ES
QuvkdV2ruoFodbAmr4tHzdmWzjd0FstHC1zQV8gBFHVdd+ui1u6qAdxiFFlY6M6uZK7vaR1W46fT
WIPckJc13XAw0O8KNkx8IuA44vuYlQdaliKAhARhn1Y90CjKQUSJLWd1otWQs+pAYl9J0GjZ0Bs1
oYdnGT22YZNgXwI0s6LgEYEmCkqkNwO+yHsOGt0zurJxa67D8rECOcZKH6DMVuCPFiDhE0IuqPH1
MB5vujAH4EKlTrGdNtZRJCqw4mGYsULwFdAMyRkPJfC1lCaabTTT8eM2NtZpkP0WKByIAARVttXz
CirAFqpvmirBBZM1Au49rL1+bG/JRE67AYGN7pnDliLIYXcgcqL5ZFsWMawOGN2suyW73mgDJGmg
mYV+feNUd1V+U4rgEkyaCeovorQKMwYiKwMcqVMQ/8jwLAe5ivKIxsMptGCSrQ3t4BUZwd2McDqd
Q0FdmW+6DmUpyFP7nvcsilbeLSkAqZloCwgi7YYSB+SIGnOEEHZT+7jB8ntypKxBzbswnkGQkR6c
oshx4/PYzsw677ZsoWuQWREEFYJpWuu1Ez+3g1usnCkLvlVudTsMSMivxum1xIYPf9WiRQdJX/1K
zOzJGpL8tdPwX4v+ZfkF+4HMB8S3uXR9gYSAaRlnV4zTjQyd7lDp3gBVXvbHlYvR/HhlS11ZE+Vt
KQvkWYr0FUX7j1fuu+QpLjN9HedmD+nvfAsSM7BxT6a2MwupfeMDvudelzCQYdfuBhT/3gk9//0B
dXSICg6xfp+A0GztNFX5YjXdswJtY/4/oDZCpXNKvmmGpj+HvZP4DD/6+zANtB36t+NDlMTNeWzj
aWN5U/HoiACE0cI0vkNI4+1jGPgYWhCG3zuOJOCnjyEn74+PEZlu8dvHqPFic+Z4T153I37P1QD5
ChQhskdQwRYX3uK2okamp+MALF/uyPyWTHjbanyv4d2OhjRdTMAq0bDl4zwdfd1Os1ZT0RiAHnOQ
IjuTGfk9FxYE4o3sgq0WgAmtdYWegHXtQ5WEgQjSkWx1GCrUr+K6AsnxFQij7GIHb9MhCYZ6YmQh
m2B2+qlrzbdDo84SwN9trQe6VI3sqJ+QW0k5EqfKA3IeqPYY+l4HS6VPgg2mgewCSiDTCWyw0NTT
f5AZ6qKQilFRpFNDUfkk5ams9AveW4J1VJbgw5SDWZ96xaBCB9b2Pd6PQQYdgf5xvzggjYBo/T1a
jvWmaIMbyHV2a4782Z6Kd2kC7iswTLggQwXOmrzgvPb2VPjL2AQ5Xhf0snYQbGbgwDQIsQqCwd0V
kVFzn8TfDWWEpoK7I2F3EounM/IysLitWuWtWmBnuqGF6jpIwu4mwR8ZsdSqkbT1R6KwJZ8aLT4V
qb9H/j4PAsNzZMlrjkYywMKCwZKbpAWHEr0Czm+DZByjEjoh6mWRSuV0mKPNlqPLF6X55eBJTW5k
ibffQdg3salxgBQi+Qpgl1+mXvIso7pEqx/sxE2bRB6YLKp0trtSMYy5gXxV9iXeYOYvvL4NuIch
9zIqxnY6tAlDt8jQRUi3wbZ4QxWXOe0EsAPtFvM0E7ehgQdX2w7otFBlHs8LQn/kGTtQdccp7qdJ
Ns+fogYnVrXFQ4od/EXDf1rHbRQu3MgxfTcXKHAqYdaBN+OlkvgvpbJGz7Bno/LayDXnkpo6v4Jl
Z6PheQPNFKs7aSn2a6RUw1IDr3NMoIlI6dhA9iUHNF00R/K2qXWQoK14CENh0hpk7iEtehIZ1qAl
OfJgwCMl2SoTRQIFq05cS1lVoN8BUKnikbgWIO4HWYu7nkawz64r3kPTMAicbWXab94E22qaSqa/
zVcR5HTQYLexoEnj1evaaUv1T2lmAnOnMKsT/inNzFmuW6I+kXdSlXHyojqOYFU3X7z0a6KhcNjH
uX8Lpt8a7mrJaTjmkTOuc9vTHrVQ/nEmR/ZmG97PPsVpMbTcx6Yed02e8KMYXZDuqC8tcBAPshzl
1epbfiw7mULVEF/OGnTfHLuXD3b6Mgf/xg8xuECnvhhsfVPaDhJEIDE5To1gR8la24ckPF+RbXH8
bYhcAqtWNG9x83yy/VZAIfuTw1Drp3ji+q3LIfGlGeKODlmRPqJ/1QHi8V8TnYHXzVuDUz7dFKSX
ScYybkCbYrugQPs9OhIAu6f298XMZRgtV8ic4u0KjgXslmKN89YsFOmGZizBtpZdwyHbaxpYNtG9
FK+qbIy3LVQ+oSXnsn076dWtrkq1msi8o94BYqAqvXjSNg+NB4o3blXQbVUR5Mgac2+gh2yehPbi
zm8gbiaNKbiFHGm70lKv/NqWKEdaLBPHLOjLZ+iRzfZaQqUIgkTmpkrq6muJd1XDKIoHngdgK8ok
kMbK3qvp6IAKl+kVJFevod09QeSi8KG9l1wHHekWOiPboGxS2ejs/02cViC9kOugLh9HYaw9PoFu
X93RrN3Uy/bFZEIepQ7MMlmTNDPW44A7Sik49Cs23QQSbA8iPBoI8rZ1Exs7ErqYHH5rGYX+kGRj
ch817CeZKcqNXH2Xm6Z8UVG65+x4BjxMoZlXvGuim9nCTQD1eOtKtkIIf0ST44Vb0CeJIdTsO0Bd
7yiCJpgS6U4lAHslm5rQ22BvnfMALgsjgPiSDVi7xTPg0vU+6Gu2ESr15cButdZHe4Ft0auK/5t9
mFKoz1bBSoyiu03ywd0mrC82RS6yL6Ax5DfQpfTWImizL4Oo0bTshM5K8zCMpwBJCaVzRMEGB59P
nw235EzKeHpIQEIW4tVpgM6Wn4UFe2TdEF0Gpx1u+sR2daTh7PZQ4mGZrgYjDPYm3xlW0/Q/yaEV
oLs6ZmxsD3M4ZPugNwMRKoCxKrCwTOV4a0ZF99z69mgOz7rWtBCcGlOomWAYlp1imNQgA6uGUCUt
Ia6AVhYaZiMUzEJruKIy7V3czj6TGX9dMBSFALmXSY0lXaigZRCCuSGvY8jXwJTtNkmxv1set8iO
pHIVIUMCLYAPj2F62i4P32DcqKbeDwHkE6TAAucEmZf5WU0TGXLQEciQTibY3bGHNIZtr6psWTe2
D9EUbNtOhHdk6nQXesei/kk+Mi2TFtvvk9pxqo5GN/yk+P/bSVEHtBjYHvDRusZFntQZ77w4BNSj
bAZefZd1eNRivG1e86AtHvMk+MdQb12VU0crFy+TZ9AJ8nlo/z4k7xKMjFVzXoZDgo4zIw0r39P2
gak6i0fuTvcYhdRn3P91xJ08Xw2pXT0AEsLWVibYxWWG3EJWuj6BCK4/DA3EcjzHbe6QX+a+BsDE
l6mCkIYsqvq7W4l9YwBvuyoA5wZJAYRCM/4dyjvixWYOWycot81L9pqifXTytyWHCYClbrDelkRL
+SnEdzdqm+FFK1gPakacSfTgraBzMLzkDa5JZ4Oy/TWu4BNoYj0Qlq7HNhNb0gYLkFY52w4oLioQ
J29oWHc1hMKhyElKYaQZVmbMOb/bSVrMRgIDD+Mkxrvg2c0hG7zCiRng+bOCVMd88tH1X2J0AH4O
/RTxbdjxzheTE+wjz5MvDuSsu6EonxqjiM8pGKJXI3Q9XigsgtLjHhzB0Nk0nVXJeu8mTliwE2hW
9NGYbG6iocT/dZlOnc+LFLofNJat2YFWxDQ3I0SFoAtqTxuuOztgmX4Glgz3xFsP0FV7R2fv9sVE
9sky5niiuCeTpQAjI+x4qoZ7spOJnP+j/dP6+I5/+Dy/r0+f0yNEx/vaA7O2HrratoZmQy38/dCD
yFay7q7LE/C+V4OL0kUef6+5EyQbYNuR/6k7kIyoCXMMn2IIvcQOVGFi3KX/XGqxvC83T49B6WuP
GRTClRqCWVjqW9SUa89w0y3ZSDuhA/Pp7ZDqK94z8GLjUcrN0NijNKrPuLHBTc2V1bjd2QHL/Jeo
4m8P4Lh8C5thZCrMa4vuDNYQ+0vyb9jUjn+s9nsYTS+CEP/FNr79fMLGGApMd21pQZOeV84laiLz
ArTngP5hfNEL/ZS2YLagyMbk7Y1tcxdciQybEhVfTxGoDkUNrluKkZplr+oGaDqGGssco64A9mXr
wxV0fw5Ph2A6gTbinqJp2dHDfYvPxSG9GQ+jA9SKGWjZTQodzCe9REkicILwTENQ/e3qrI2uGhTp
rpnkvlQ9rknKGbqemmJFw2ky+A3ImPXZm44CQJgxz2/IS0sKCG6caaiWlCk4+WjJHPQ6aRe2ZysM
QIuieUhWiDWjvIk6NHUGmDjk4E6US+nCcoImXhRuaWgkYjgyHZpFfSXyxxB1o6uZzqkUCqgrUD4v
05um0tee022MlkOlMIy9y1ihVY0ptdBy6EE74bQAGnc92B/+jBjc9liPeNR/igByCmlxVfL4yxoO
9u/+GHHow+OdJWMbIHGQUrG5ieOkaPf7WNsSkf5sm/0g1QfJflWDBdbKNWNnVSaqEgyspugIrk4O
DVEymYeEsCFMjRis2bRgat4nEVqHot5NNKLQ94kM7QgnEaKVOmbFXZcmR8gPOldAg52rw9gT2rjq
M0hiHUiWV+4G+e1xQ87W0byzRMqqVU4y5Xl6WzgpAystZieRFW/QUl9vabqrNwZ2ovX3ebaaBCmN
HeD90T2ZdLfHSxWIn3f0Ccbe7Y4CesAr8tIaDDW4XGf9hUxDqaGDaHCSG/oIUNeuDhazdQBA/v1E
YPaB6pf2QJZWz6D6NH0P4qjfUwKuAUHubqq6ck7gDRFvb/GgvZCTvmSoxkL0PRYX+oKJpEXbx+/T
m6wsfWEz0DfnibuP8BwAdtfdt16VPVoszh8zvCfxMRnvworjO24xc20x0dyQEwjp6YaDKGFNE96n
436VgcRVOhvXLuJbzq8EmmB4CPmA9E5g3wHffVKhqFwPY/QdNLjf7A76PiAa8faZgBqjk6bGKyaS
nybKUnN9KwZoJvc1PWZ7S0HwDa2SNyiLGwp60VxQF7ZWQVmnWxesBQNkkF66JOJgO01RwVCVxVZJ
uSg7kLXsg/33eNQMz8yrRbdH6/IICGsCpILK/H3KAZZOVK55hILG4viQLKwpE+gMYNXMI9zD+74A
l8YQXKDiFVxsA1UWvB57ux4ythdwBCDnb6P1a3C9E0WwIDbux+7bJC0rXqeesBV9+K/AGex4bSl2
4FotSbG0Bi1pVTU0+9QVqp4hedtBvTvo0fSmdna4L9mQ8QvbPQ1rpvsCrLBfIuw88NryZxg9KnoL
Ctpe1v41rFKrEZD5PUztY+bVyE4X1TqzWS5Kq3U9GJX7ZABwAsJku3ZKkiN0wdJjZmjmTgKFcCeG
AjD2wnCvXYDUdcWs4iuLxNdIDOWvKobeXeKMYsVHQKBrUfzqvOqr1ET+NavyGNI4iXOVDD/mUhPp
HQQq3q5SGePHq9hmFG9QB6tBf/xacf2NNQZK08MRmC3iiPlghjbkTCvzNxtNUhQcbmhAYsNzNyly
b1eIxBQHCyUbCPNY5pVsYfPSDmb/MBh4HHgWZIfrCVxYSzykrwBpbHS8pdZGfZkPz307QbS0MO8t
OdoHrl5WbWA3tkYiY5Sxp+YOxfYRaNffjbN4PBm5iow35mFsXPdnkegnHSwny4ljG7PF+/fkt5gi
9uRT1Fav9I5Mb8v0oix7iM03gb4n++C5d4K7wD6k09cuhOzAkt6lNLCymwxi56YdbqnzQA5PZQil
CkhFGH6EOiMk5+LplgeNvqYAy3tK2spcixzN6nUTputm0sPtFFnmrQbE7XwwPCZOXmNu+ixAeosc
FDJAbmmd40e2JVuP/j9ft6IQwnRdc9cPoAtprWTcFnmDv19VaEhANvKAl0b5AvZcBxKVlnbo1JCx
beWNznMJWpqj5UK9TyjtaCObnHXXgMJ/crQcTFjlr1Jy7VWduEn5dmKAHzdpIAhiGagu5kZqPFVu
2/qia8y7wYC2QFJH2QEFAzA6BJO3KRlUEWIjyNdpCfKd0JxqfANx1rlAewPIg7FuoOgXj7qx+c8x
FEiHOAbbiVDRy2J0JrJved562G7xE205+0JM90ybTiRDlsRM3isf7TDJVzN8W9Tm9N333+aBDwUs
96P5WkOWYQXiI3EVPHC30gXGZgCN4ZnFXrTpqsZ4KrTuW1aMwS8WgQcPb3U/QPfMV6OapLF/JwF8
O57R0BODWVPTn6ZxnCdBVnWeVBdIaAFuogV9cowqS1un0xCvkXNKjmEwgqSdPG0Qy7dTck2JjgSK
lU0HPqKAlqu2ykJDI3hkQHgdWmDRyQvAoKFlTf2gmXG5LspGvMpsuHMs9Hqt+uFb37jtL7RM/SNc
y31yUg4eZnc07xJHT6D71IgD/rLlOZGcbRrTda4sbp6jINxNqn5Eh6GQHrA1An3jNE45ysWJNR4M
qkB9iHl3C1fIA41aHYrzrfSmHUGCihE65X2NjN6MEFLwIVCy/N3W2GCgIFFqCqa48X0uoY5oPYr7
j+uB2ys8u0l7Av8G2lN0R/OXDEtv6o9gSQfmRiVpchOgwMKyQVWm0NHqQJMCaDttFtsUe7eG9lph
232IXK/ELlnXRvwNQ38ejkNm38khi9G5G3lIF4A4KVIHcoDJLlhxKxe7D9F4W/ZrmfbnJdhyFLF3
Ul4/hEHIPdqMVlaDC/wZBDHeuSlKi69a5AP2Hg+eS8aCW9lg3+IDfr+1OcjH5hD0XE2rOAo03F1k
5gNPBFGD5f40srQEmfWGbkwt2U3Zmbd52mb+oILJE6SowK30BgDBuJmDP938aPWMcQNki2hLV2yH
tqJHDFmOvkw61Yn4cHGRcTBiE6g+YDPUFNLA+xAneqMQPgVakYH2IF46fM/MYbbNK3BZ3tSQaTPF
KiszyE0YhnkfJVN1Y0Vt+n9Y+7LlSHlm2ycignm4rXl2lce2b4h2D8wCAULA05+lxJ/x13//Z8eO
2DcESqVElV2AlLlyrT2znOFuhBAkNOJS/tpD7tHTIu2XL/nOLU3vrfWKfkmDCjflO5kbYB4JxHBn
YcppUKG7Z3oi2KzdIUbkToNC4NquQTqsTSj0LQpVqeCqSgU6VD1fImgVnC1bGsDVqK09uDZi0F+h
9ACEjB9+2DWBuaSpOPDmCPksPgfrZSK30EeDvDHSOXfADPd3RSb52XShUN+YhQvxHfCo6Ek9HMpA
v1HLVSY6A29JvhOuKk9QQ2kS6mBalG30CvA7L6zZxyxBnrcrUyCSmhh+mKyZjY1mn5kgJJwvhdwS
Pg0QNDuarR/SXZimzaUBqcLa92WypjuqVLeVnrAHKLmZJ2rVYdCeGRfg/UMfHQKuy7ULxMU6LYMP
GypXb2Gp+dO9iKpadq5G64786VYEeXyzjmLJ1/NEMmyuFmSLzzQPgsOg3xi8FEEmUKpUiv/KyJLf
jUy9q9NBvLsJwVpP9sZ1vKVRG+axjlj/ZKbxth184zWXBpSsWT1syS1DCj03sLGvx848/LdpR1Or
Fq4EDRdNW4SSHSyCBdaasHaoGgzXhTO2G2Iho2aK2PqXZqyaRFmm1zxcz72hRFBCZ78jvBaeOmgK
HZoM35Kadoxoeen6KERQvamjOCLjCrhE1dRTYA8bRdNPTaQMknNWtdnUjAapn6NK+zXNhIzHJY3Y
d2pFjeNculZ/9sZxfGpZ095p0BGjvtiw4mudBxfq64FcvNaDBc4AXBGMGvyGBdYuBMHKU6KNGjBF
w4b6is407l0QBtI44Yj6YWiTJfVVY5Q8usXvCr+8rUyBdRch6x5kwTLQcuXd0VXkToANW7vUtCto
6YAvanJBNQ23HOdGrZTlJjCAibGhZmf05YVlwYVaNIhhgb5AgKA7UpOm9Hxx87L0cVC0J3lXZ/ea
itqyKra3WGB0kLuJq32P2v0LuSApE1+gQbGfB7RFo29RCAAEhZqEDqJImmmSqODd3gJ0eQGGiQCp
7MpdpDwAmrmybW1hak4Mka0mWNliDK9VXoZXVEvmuwTyRgudfLiJMjtWiQv10oGchwMLIvc6OWU1
Hi41fgPTvFkApiTdyaLdPGi+FlOXMVJQ2AYZc1YouAKGJIh08+jgj/O5FihkArQ2tb+8/ftkyNfC
QxC8avVtKvJu56Ja6CGKnZ9xOhY/mB4gc+CVTwXo0v7mkNXeUzCU1eSAF2+3qwZsutQMOTZL9x54
ZBaJC017ZkTV2cs168VsNmNYJC8V7/mlTyLgtJVZMBlvMwDHN0hGWS/zoI8mVuspIlnjWB6nN2Nv
BrhHkrhEeR/kkb4cRAjAW9wNUPlFR63erXQGmXfvgg1PYvXBiiyBaWKdk5XlNswZ1PAcO4Csa96s
ncZMn5oCS8GkjdqfJWJVmmnbvxuksSpvSF+dFkGNHPhs7LQFtodYfh+MqkaxnRoeQuxmGj76ev2E
lEe3TnOs9muFhXAVPqKpbbwuPXGhlqeDTWFss2ZpDAbwHapX+PKjN4pQLs+dEogpNfRzfOD3bKMH
YDBNQGGNWAAK4TtVo5JboFXBDfKAvL0PrijsBTrP1N+EfKT+ENxuK9MKxiMNzNXAlopbxv6R58lw
8FRZBW99dnHUGTUjN8R9GnYnY4TWNlg4wM/IS3kiN/IYtajctgJksXuAj8TSdwqOjOegTbUBYZ6W
i8TQ5dXo/OoC7IsGNCtSp66sSvw+KyVO+s8IK8qCGwgBwWGe2z+8xm+O9HISdRJcIIO2bWO86Ze1
GXUbMOnVq3mppwa4Mm+PZJKg6dvovgWQNMKjTer2b2Fe7UG8o/0yHOME4dLxtQGzwNJDvf8deLO0
nSP0bofyUqA21SDPQd1iqvP92Mfl3RjabJENLD7nquI0SwCPlpAEmlqfdqdxWLMqZHFgFrgUZ5IZ
wEKh66MJD+yqOjtQR46f17rMbeT4zRBKrkIfzhwMaS/idyUN8RKZfQSOXLCiBTywXhrwf21SQ/Yb
cgJr68cY0+X2i/HDjvKd5Cy5CW7FD2ZhARif66CvqtPkIW/K+oQnzit1jnFcnUFRfWa9m5+sIctX
UMaFwKJqBgJvwAWd0iHUUjzCVM/QZ+jxINyphHrcNRk75x2QuPxmDx6/5MCPLtou0L/Fda+tSm6y
PTUzZCygjimfMkNtwYCzXcRghvkWprwHtkL3917sp0dUnbpLLIcWImua57GI4rOuDQEIdAEDgJBs
u9JKPzqUqqncGuWmRzw+I14JTbSoRjIMKKwVqGziAzU/3Qw1G8Bi4EYjUMFYv6OyAwxbVfk9cBFT
VxHzVK8lkFbCv/QBK0+oiHNXnx5ISaAEIJVy6SqPsAWlPHlAk6j8HvGPOchDg+IcuIjAkYwHkn7f
Ipm2HjlqQPqSG/copTfu8ybY1IhS3pFHkaQWEAdBv0B0Cjy7XuqOCzxthj052xYKs5uhBuYKQ2lE
reZEOLJe26Uci2Xlapu+c15NaGrtM9AxLVrFDOOMYXWkJkRqrCdHNB/NqB+STYJS5VXPG3dXMQiG
0V7dxbfeNaVMVrSRp15q0m59drZbGR4R1EkXlNVq7RZUwSnrNkntawApF+LQ2JZ/1IHamrJjWQhK
rh4ZVhpAdkqd1UOfbAdggKaZ5gF/zolIEVQJV1mMZY+ZA+gWF112DTK80frRu/GQwQQMwbE3/bfZ
1KUuJBHsQi6jNhfp0ouLZpVqbbaZ2lU0Ks7yxNpPbSPEy5eX7EJTlIWbXYdeYH+oBgNvN82fo8QW
JHX9IU+ORSSzE1Y7H4fRTwH2+bMdlxWY1+sj2WlEGwYWaFR1opqxLp4Cm49dCMFgD7WUVqiZC7I5
qgP//nLJAIpazzQgdIYwOtKoQNrFSfEwOoPz2DeAyQzJnQDl3CNZLG3cgz5CXBtl6iydL9JKeEfy
YMhIrOoGSmi1VrtYUaFUsuHgkKKhMaRkDyjGChbUREmscfkfruRZXFwTQFxqZOEDkTuolB55cWzV
IekttMUQF8AMjcWRzqi7tEUPcmKrB2/j55iI3KmfPKuxAp/Pn6fUr9UdX0NKK9naeZStSDd8X6jq
sAq/k5VZ6/IsAMA/O3merXLdtI69W/5qwkycDCk+DlFqixPZXB/8eo6dH6lzVB4CbA2Io326UE+P
CjpQOoNXrdBuc5pq7Lz4qA/8tfmsLLeRZiATpanooLWgqFRe1CJXGjjG7TRwymj9M9c8/b/nIvvn
Fee5zH+uSDObjFlH1GLj8YmHEc9QeUsIXv+zie2O+ZS2eKzMvVhOfG1SLxLicW7WZ9vR5Lk3m3CP
V9uhNVMgdsg2nfoAqOxTwziQjQ7MrVDPrA4oMwBJ6UvcYgcB3q7GG540wO/9VHupWl6+M8t/8fFD
eAcV9HQCPOl08q8uPey9Z0hlHFQ3UyP/hyn+z30gAYYqL/B3rx3hOCfeu/aCiB6KOI83NXRqJ3YI
y4OyS1XpzqXFV342/cdkNK2Xvw0KfbOe2CH+c1CfVtZLZNnJSTIUX4pC6690aBMvh1bmcraMCMRd
3UQtyLNYib7qis2SVcbWSLBHdaUxfBmai6UW8jKcpuwMcHXovQpKqCuomN6Vh7GxzUIQwZLNRoZy
UbceAzUoq9Ydaur3odfkz4M2bhk3AWpVdt3Kgtkuo/LD7oGxbc+Br3t2SuwhP+2z/7/tJUf9GmWv
psSXyl6B8hKazMOULOOgrT2JoH6c82d5Z/Jt5/j9cs6fSaQwEYVN/M2cFBN29JpHdn8k02SPl2WI
ijLKuY1amJ1iq3qcLy3wwNlyHg/LeZo67L5OTR2DkU9T00Q6qJyvwjWXo4EKwcYdERjMAUm55JXr
LrW6KVAH0IeXqQdPqGGPupanQtnIrzZDKCgCQbKlGaaxNMHnLBLsPihoUpN+HrA8nWaaTfOcPMm2
eN94R+oEDuw+dXJx6lDGv+oLDytutZCZVh548VWDjdSsMvngmd6V+QCqLtWk5YrDIuTaZJgdyeb6
IDgAKPyOOic3Na+LVPhmtjHz9zytNvhfp6VBgYZgViqbDPsoLINo2g6M1tRJh/Zz2rDBVmGosKrq
W83ZVy1WdrSe8SPgIKhJ6xlqun4nUYiE1MTcpF7UsuF+yU5+hF1PhwribdiP34MWW6LI07sTCMWx
xqO2p4x0RockZJCIzeotDQ3Bso7XhhpC7XmGsATBv9XV93/Yp5m/XGTIg2Th+UxuEOLo9r0XPZh2
p795EGINQif5UYi0W9Z96l8gAdyeQOOBcsKhDL4b/EwODlSJl6UHTnneV9WZQUdkRR3u1oLG1DuU
nfnK5TI5B3FUXOIR2AOktpIfrvnYVcb43UJR+go6tkwtm8MtUsSIPTQQ7sQ7d3grdLtZJJkVXRlz
7Qt1YAuA2grVoaHEbuqoNPAvhybqKHp+8IwY1IqOgkD1jbwnm2wdoOyGbrjniAxurEiTd2Eem3dG
rd8atahNkUqilmy1eKOBMR+KwBB5jDzPPCCqsqeilrnQhZpQd3YOID+fOsmf7HQYkFo6OIm7+9Ou
pgU7tHYojXb3xV/Z6QLZqMVHFORMnX8MR/Uu8se6nD7eXG9DboBEsuNY5dt5WhOY+nPqyyXXmv7s
ukjo9MDk33UhXtcoNEvumywA7LeEYkNfB2xp2Eb14jU1yvhknb/5PlAAUrIfQQbyJOaK38Jmqywr
POiH3iMZlGKXkjfLKrDC30idAcadZ+998hM1evzJFmJYx3g0nrjOyqOB7Opm9G0sKkE+sIgKv/1h
mdFSG/PiNzi4n4Uz2C+B1iO4j8j7xdV0fQ9VVG3rYU92S5nfLWWrG2+D3e2la+S/dW88iCHgbwBt
QqAL7IeeaBax7MYH3WTpNrR5duBek93ZfhytjKCTb0DSb4cqy3/pQ/xN5Onw3Ml+wO7TYKfAEPYJ
d3a59jqvfPEEwoHK1WrHfeL58ZHXibOsolSAAttpjolvjA9tYzyAp8N5g0Yz1JxCuz1BP6y6B03b
O9nxZRCV6bg8M9DW3eomBpA68VdagOI6EGBGF61gyZkbMTb7ltW9187aTRP2A+AayGQpB7Nxhy1q
KON1ambsiuIXdi1DFHgh4FAhXu8UVwPaa/6iKvCJx/yOTKjh0pCZloEVL3qt3EVam26kAn3gX63d
TD9PFggby4Ol3ntTR4hqgTEsr9SK3bA8F2Z8ngflJd76Q5yAxPNzIoaE8Qo3U7rRCCKCBfXHxOTj
xUazKPz6B5G9jYqPs8rEcGyLBXMU5dtE/DYdyYcOX9pVH43HBlhXYfgHSNgsHBcsHmVuXSbMwghp
DAQH0g1hHCJmNmcUaDxTJ5nc2DibVvfh3wDhjjRZ5By12neWREdhl/W3MrGNexNBs9Nf7B1nX+2p
2X5z8ubDnwMAtCT2CvxuvgVhat73EaqppkgWC7vmg98VSZCT54IblDAJVKpWgH+hrVtwT4T2FX+Y
8qmDJNOuRQn3ph0s49uIB28kvPgdrzDQpzSZdhqEM95BpdoHUQYKktVI5HTLp16NbEoEhiK3mkaS
gxOiCIxGWkBU3IkUouPePyPpmroHiCKNdGJf/9YAfEQOWOmh9iJaF1Ft3wMhnm7wzwhOMkvANwzx
6p3VWBXyArEFtXChQ4/aAr2qZWY/IF20GSpvjFCTGK/B0WX8SG1UFgIxmz47oy5XgSnNu1JG2rYb
u/bg8nY4Ic8O8XGv5Pccj3mU53XsFcuIxzADuHcR34+iBmNY5VVKVcR+bTSdLf/22UZh/cdniyr9
y2dLNA0iu6r2i0q34r4plo0Vt4epOEs1gZpvD1T21ZjaPepImn0ls0wuEFkFhRyF6/za42srAWPA
ZHSRtl37fawtkMZm2LW23qaHmNky7kP81cnYlAne0ZFzGpWKV68OTOjepokgdu5V/dbqPXbQAAk5
S1f0Zzqjg0hLMJSFrruaOzgP35NGDxdF7fUbK42sve9V8b0/qJK2AVS/QJ6cUOJZvZDHYFsm8pvW
E6p/5BJ67NGhx6PEmtP6X2L80yk5jXCiFICXJs5G9jG2/WCjGxDcdTwfNShhvuYKVtxYTbswWiAD
O8CCHl0HEGk7G7+RW6iD5tSpKkTgOuw1kqRtL61y6yLU8qnhf3PrcedvGaCIkLHyxFNdFFuUciOv
hztvYzrxuC1UU+bVMoVuyEvGuH7ITBey49qov+pO/2tIA/+KRHN/BzZtVKwrf8sI3GUjPGSu1LSF
YFvyH1LvY9oScePdWKCyHdTaYNjd+MCMLZFdTPa0taVmpafpftr4ql5UbCRfmohlJvuU68hEc1SX
+gRcjRKnWxhG56wDFugnh9CueEl07gblGdePK0Kd5hi1iNPko9meUGQCeokCRNUnCHSG5iaqUFRe
er3cUD8dNC/5nrqVue2ZKVDDgkPCou5cNrxEKX/ugEHGd/sFGZOy+fCxXCGWVdMg+6u8qUN4UQ/+
SygtZBWSt9BaF2chQ4AJoS+1bEtINMoMaH6k7nGKlVe7AeNbu/ARmuwXZKxVD535QMrsS+7dzfbK
MEH9MfUKa2VUABr2WBk4eI0fG7rRcAvF5zazcc/Raew/VFaeQuEMcXM6IEeVS4R0/2m34Bdi4PUn
y5eR1B6zxIBm+ZLmmsdASAiheHUwC89a233u5hfQg7UbHVzgl8oIrbMungwF96IDmelsjKW1dNOB
rROsVDzsQUL/NEbFklwysg0Bq6HfE9vreYY60Z+wO4lB0+cLttCgSnYI1IHOosxpGZgUXBixnwvW
ZG3H2gZ8V3k5ng2l82bYkQ+ZbKf8ZzRNObfJh5plWTj2cu5xDa9cGS4EJWuJhJFkycchRTSyRr08
2nnvcxAORb8mW0495O7UXrnpCu03RSC/BCmzJIHKTwzy9BZo9hP2jl+jmX8EN2mw70RPWqI9AwVt
nU0N/IDSigcoxQ/pmQ85A/eS0G4oQjOXvI1NxHjyaAHGSPazj7I1QIoM2I8EwjVOGP8SKX8vI7f9
Vg/I22turN9jweODe7LR8X8ssz1eWh1YcGpU83vZ2sXLFfeDw/C3SOVwmk41S2gHo8aaimUclUSq
hw6uBDJrAC1ej91gm5go2gMdxiuAlzeIddYP/lgFJxQL1kuyawLki2Ud87sstMZr4PRYv6gBMbgC
kDEqnaON+uJHv4ScrtTZU1SO9aIHI9+JDoPUipOuDrONmkKKZunk5qYcAQiXrDk3blQ+BUDB3jd+
uNTNOgauZVW7LH9y+rZ8QuQV8MZK3JNjVOYXoKT8O2rVaf2zZ3yYJoFeHWhV8xj3oZqzVBtaPIjk
npr56IwrYIHsLTVbv0J6EAHuDTWHJGywG6v9laUuCq7QZI/shrWkXmTitQMvQW9Bvb7bJee2xQqV
evXerO8QMrhRJ5auyaJyBn1XaJo1gm05q1GQUR9aLA4QSiqy8IzfVnimM01W38CXLXemUTrjwuRh
hwD8ACZ4o8DGsIAyszqjQwRVgEOY4DA3/+Y3D6MR5ELD5ub/fqr5kn9M9ccnmK/xhx91eI0U+854
CGOILGtQCSkXdDofQPzhrEqr6hcQSsiPc4eXgJKel8U/Q6g9d/tqxrlJZ39eIG+RkTQ8sBz+/6eJ
+ecHo6vQJ5mM81XJ6NbcLheubdxGkWDvpj7EPISakwud0pCqSl+gvMn3mpWU1xbSkA5SQSemGDvp
UA0OUCBaWC0H0/qwSTpLs40GUaPzoO4AYKNFs6lFhlqJz7E0okyBlus98zzbRx2122OOJxFdde4Y
QK8jXZldmB9jZS7izl1nVRIspyt+TowoFQq3weEt6dq5YNglcyNdTVPR4Fi85p6M76apcmFU6zjR
+OQSaMHFAgnRFgwT4uAKXRymMy/vPs7+YiOX3re9HDc2xtGBfZ7NNldNM89KHbONgyV0mdq440Hv
FtxXnQduqhhM6tQMnSy4FyYktGVm3sXKg0NebRe3TrekTm77wX2JeEvBpX6eBkkBpUAU8SDyBYgo
Ew278y3rApoU/rManYvm6tVPW3iX2MMJg8UP0+bkJTm4mQI93Ht1/0SAdIKhRwqLjkjAZJ9N5EH2
go93qDJf6AM2BLmTXkGgZ9/SJPUueCCtqUUHbQSbc261P7shypDpa4HIqwLeLH03BIuBV0THOrfV
fp67r+3nWZYaHzY663LbfY3jIV/oZeG9Tr3RVjeCh0yI7OY4TnYD77V7atrxSCaIQ2S3FkD8uxDP
Mqjm9dGS3LruFoOM6UpedGjrZpdZpTxTq0/S7Faz8qX0GJg01Mxk6htwVriaGe1nW1da9dJP9WxL
LtSRiwJFFyWKeMhGc8YccqJRa2er+aqRJ6xt1oOBep4vsnJz7xk98FqGjw+clqN/tN32RsPoKwEX
wSFzWn2Z3eCg4U2njzB/hQw7Sgn2r8tsYmF97QMvPs2fTHhhsjBAk4iaVPzByLdx63Chaa735Vtx
MwSM1ARdFbnQIRjBAdIYjTF9K5rU6wKI7hWFWM6X1Vvm7zQO3Pr8Tbu60w66L7/NfzgESMH7L/L9
/Ol65gR3ZfRKc03/w6CvVNR1uJuaY2UfwLAhVTGN3HsmRBK0sui/p037aOZF9phCsvHg6ToQusoO
PTtLK9vLiHU4wJ9+s2lBZbT3i8p+EiC6IyfdNY1l6+r1ObEcbaU5ZbEQEOB76HrjWbYDO0vVcqtg
3AArAuZkHhgPtdvXVx+kV62fGQ9k6gxQe0VFlBzJ1ndRtSuSUl9OAxwzeuiNTSiEASZOQPSwru7S
PU0OTtzsgKiIsaAmDQjwY9Fco7+RqRsRSsz7rt7S5Kg2KU6pxX5RJ31cLTGOSOFGd9PVW0sCbZa4
a5rM9zJ50e3qQv50CNL0e5l5xolaPZaH29AzO9CJ4AuNWh/dgFRZUSeZSkhkLuw67A/UzMbK2nkJ
gnXkQh9BojJOHx/IoHnQeAn4qO/oA4DWQz9EosdWEnsqmbzoidXdRtsT12qUP0MZBN8g7T6soQg4
7KIezVhoK5BuAaOZBsGpqgso8KGC+ht4Cm1Q4hbtseoSQNfM22TuoMAnOAdfCGI0y48dNyjUdhNO
b8bmZ0h9HDtWLb4A9ay0gZi4Yd1r+NhVFL5Q/jrS2btoRPlYIcm2Ew0kfhClDR6VA6W2sQZ8t5s3
DUHO99QBADKT9u/Myu/afDBfRdoO0AM12c21km7rc7M/hNzNEKfIdLAG2v1jNkAZl0Gg84caDo1S
+3eC4V6BYDB+ouEmtHL8NHIdJQmqjjzxNTBbGBmKz/K4f4ZGBbicYZ/dpKo+zwMPaUQE1CY3F7X3
5IbqiI/ZBuU2z5akP0IiOoDk8QCab5R3aIti+Fl4MdClgfkC2WEOUKJR7Jq+zZ55Z5+8yojfUc+T
LyvAoy/CM/VzaQxIrVlD8v45UuYQo6CRpRsBtm1Z+kpLUySIIpY/0xmL3Gw6k3+x/c0v0g0dz80q
/5Jn01xrOIIZbPclqzfl2JzhQXNGd0/ptanXQ5Zs7WgcZSafOTpyplly3uzI3qf5go1I7F6qrqq2
LugHXsyimvis3Nw31pnl13ugkCDOm5cTnxXW0rCnLQi0zUB7Vv4+4mSoUgNMwSEBcbOS5lph55ex
G4AHm8fZf2nLZSoWYSLCY5BBdgRQmay8FKODhIshV9SBPGF5SaAhaK3SsV8BQxUeZ7dwcOLNEOXe
srdRzSkB1DiKouseY2myNVjK+s3UHEHEZrs1PpLpdY9CGiMIXPMTddJBeiAMQ1HXjVo0W58ZH7PZ
hvyYLbK0aNMJ1iLi5ZvZgjizID90kr5RX6jV6HmzS4OiXlKTDgjygpgzai42DwDYVB4NCMSWtpIS
Idtf5pg81IB/z/G3q1gc2q9VB+7JeLCrBy0zjsTNEEKddJeh1mrdq5sCGn2JikXLOw7R7gdbjkcd
4q9rPBy9Y9xE8bL1R/vUZKX1rIMufaKtE6w8gIWyWkVAzX0jtzDn9snQo61vlh2K6t13umOaBsIV
HDGLW6vr7bGNOn+lR1nyLopzya3grctAuzq2Y3LQi5w9qIHUX2clNHRMwIWsJHP3WY553MZ0f0YI
+MRxK9+RLZXLzg7ia+YbBsRcR7CMWuUIEeXsw9eBIouAHCNbGUiedmDoBfeHra96OrOwVZVM+AgX
4GzqVWdW/N1pe6i4+ygTUgeQYopo2wDQu3VaG0lZgSdRi2UE+P29cRvgOXPjHlLrii9t+mfE7bBq
XARd6X+Zx116g7Kc0uC6OoHuvOXg2oWYonwzx15fiiyV0NKL5K51O22nI9N5J1ESvkRebnzlfX8i
Du2Agb0zKeWbznPIQaL+QpNp8chQeo/SbZxFdQXZUDySH7VUfNjmXjpjut6sJavBDGTjQYkSjeJA
Hzl08/zk8vr79InVV3ErkH2RRxGLHRQL0qegqE5lqQWPKQifDniiqLtQDm/Knut4W5hxbB9cD1Qp
/7aPSGQsSqPhOzz++jMW/P15dFwJfWi73GZmlSy43kOEgHq8OBkXLXfibSkH6Jpp0EHwAxXUUs3Z
5mX5sAO2rb516tCAWB/ZC9ioSR2zrWy8ZsNDs1sSyo3wbtgD3zzbDfeEb5vtmpeOWx3Y4UVONK2z
slVg1Tfk1po1E3h6RJph3rHM0daJOovc4eOMbH/rBbAU9DnASm5T/HoOPlIHm2b0qqe6Zj8tRBl/
JrzZIBAn34wizFbATw0X4fuI7Blls2G55y5NNmqL0C+Mk0+MCBQopraDiBzWOdGBTHTwVBSZzpCm
gJZrNUKIFuDVTeoJVCurgjsCcZENBADQv7HcMwI55SVQj18mzFcTynK71HbwSK60Ptvbuoa3BM+g
gd41kQ0xHSP9GeKu8E3X+V4FcboyHKe4BJnuH+OxbNa9YAK13qgXh5rnT7spfg9l1z76cdJuw7As
9lHhQClNTUYeowXF9aRxviO0n65Cb2QrT/eHHSgECaNOh4Axvg49x1xTU6J47979cLAtZ+sWBeDi
Q/swshCl/VlS7JHTQIEhFB5uUAb5sHHvrIXpnsXu+m+aFaGFV63qHFUq3mOxvgJkUWoPiK7hryCT
qFpR7X+G1NUOuV4TrzCoPIFIsb7FCMZMNmpSB9Dt7c5aah4IEDq7M59QBt4dbLNS3NQ+woc1pCHm
pgsCRfxdrXNqRUBI+26wzBTDOKRan92mjh48p81P3ZCFS2L0dv+xi9LKT6Wl5JkQgV+DyzeHKGG1
wG1rvINvQwDzb+ZXT7gDuF7wj8idpHvQ/RqEQ+pRO8Qfvl0MRmPLFPF9bIC8WoRIZGFvOL7ZOpR5
ejG8QC7mw05ADHBkTnbyH1kariNtRI1B22Y7WybxBkkO5PX8Ec9F5MrBboOikCzPd0ZWtN/II24T
e5tCnG+BxVaxnKjnW03vt39tE/E88mWoknH8YGe6oIaL3QbqZ/QnFfXXJvUi4i/39PfnifyP3j/G
zs6dmor7mtiO0XiQA5KukELnxx4RgA2rDeuBARIGmWM2/izDu6qX4S9r5L8tx/efRG5gZxn14Qko
8HoaI4pKW7MBlUp0v+mDXW9TLS4Re1JrIKEWPFId8mC0lrr+fa6ZnuuqK5BJ7AsOcR8bldfSLRoI
FA/ioxJ79oMmA9bmXfFk642O36mswU1TWJvcAbg4yXh1RhE8WwP2xJ9rz/hBpY2a+wOPreznPEZP
xnilhc6rcPHPpKo1IIz5Zm4GTc83kEeON7kXRSdnQOmV078Q+r0sO0jTxeFw8W1fnkyBjUzCQ+N7
k00OVv+g98YC2QIOhAhuiRIrTISF7epEMjSFajqqSb1Wh9pO6sVe0Xyi3r+NzdwYmYuCgUBVYxcs
E7CuhACtyXv/yIWOpaayy9oFYcDQvnLhl9ZvkXn+PfRoV2C4jYpbHKkCBpGcwNTt2D8YaohXoNWw
77QKqn+D5mVPUV7WayhJjWeUfOUHt8rc7ViV1tVKK2fZOW782pnsvshL+zcK+4FvDMTPmP8z3IsF
4BtdZoLIH+8K8CMECMUExclpuxDogf6Zbn+ymzZzt15VT+pDwWAWV9R2HxmDMNIsSFRUcbt1RAwy
3BGCRHOHUdkQ/NCuYLABE1UF1D6CKwvuJPJIzXYoP5pUeoi3w9fe4d9N6k11lIf917HlCIwOZ8UK
1LYnp/HYPlALLKARocjm8yI+U5sOyiUsR7ZPMy85GVh8Ep9BKuSv0Cnjqyt7+14fswuRIVhMWlvA
RtMNeQ3F+AtVetEVa9vJi8zmYMGrz+GlVq6fc4G/YvJiTeVuhN9Ya0QoARDua/0lscANh/s6vLG4
AR83Hv5n1MggBxV2MYIu0jqPgIpDHLGx7tuyaZelwfpvaWB97wIv+2XyFsNVHsrJObZKevbTDSC0
2keODkG2CPd01IAbRQ5Ik3RGcg4N7Xuuhfa0oOwyoziVafydlmm0QfD/H29Xths3jkV/JcjzCE1J
pJZBd4CpvWyXXYsTx3kRHMctUQu1r18/h5STqrLTNjAPEwRCkbxUSbSKIu+95xygXCeO2UQXarHm
UjyDAMNnc8XmpXi96s6LN1qBV4Vk/lL1VVcD2iHraetMj6aqHjKdMV4Mbj4BYe+wBGgmubMhLy50
J/ieeIBB2+Biuw7joL12AKBGqkEVfA8hDcAIuDcMm3vL856RzoetSMw7gZXNBhRMYoNVr9hgBxKu
WKd9cUzOL82QL3wjyQ9xHDZbK7KR0NJCGbSDz2VaeISsVKvWsOrK951vYyvprR8lwB+XWBxh12JR
DZKX8JApW3UAcd2CtUK7USWeu9bs44c/Pv352P3bf0q3SCP1U/FB1Mk25aIq//pokY8fsrF6/eOv
j9R1TIcxCg4L5oJ9xLIctD8+7BEEh7X+r6AC3xjUiIwDLdPyUBkzCBAkP0Lh+cCm+Tlcty5dma5k
VQCSfl9FPWC4dW3/QOgc4XPx2GizcR/rt0F0CcTKMlIrrJaxZoVUMxZfW0OQLB3FKwe5VDoJ+pwv
R5XBiFdnZeCIrwMkwhyXGWHEwhmiMQkEQsBMpA5+5J3WKeM8iWcEz/gF5ImRPSsPTCTdxpSHLqyK
RYpJD4xMP1vjov4KMv1kxRqCFTtLrAL5SE4zmqi+ylidAGoKZPL20FPj9dBbFrXwZDGGGLRFz4ce
9Hip1pa2daha3q8QBPaRNaUP84Rq+X0RIWgilxPtABx07tBiqywsYJ4A1SZIE/u9VSE87SIJnJPz
tETSbJhdDbFi7YKxMriPeWHMQjNqNzYkMS/zDDwZPWJTXwaQPmN4rR/SFPzTyPGWpsSD0ogf91fq
Z6YX/U0dhOYFpQbmXEAa7HeeS9d8OTiUwOuL0aFIDbGYxc4Hp3Wi3EHqvDiMi3QrY8Dlp/QLIhTp
DoqyzQ5Q/c9qOuSl0BZqylNFaYV0LbHrM2gVG4H7AB9wPbdYIsCahokpECXEGhirvhp1sbHlGhEv
xb0ISXrHtAySQVkL0z6ll6W9DbS02CLRfoGAPTukkk0/B7ct6A4i71LVgTIsWlYZ+B9Vq+pQ8G7B
JC8/vGZQrS04BW7PTKZwToXrwRZg7fcEII+dB84Ms42KaekBRRhUB2jXs8MLW6pvS8tYO1DueLG0
VwpzRs3cC9mo5OeGxgc6qYXTA8tfcqVT/lS0bnJbyQM8hVnBQhCAoZBwq5k0gB5eJG4mbo1aLxaa
PqRz1ap6t2089k5B3nsz+htpZpC5QavohFy+qWw5K+vVQjXkBgneeSKoe/ZEMEIcHf8ZFLNtwJBt
U/6cTmYqzCxGDyoZ/8DwioJ8HOmuWx30ygpnyPMvulsaD2oRRrWmu/KZ111rgYslmlZACjKMNkoC
dlSJVeKxozys+li4WZZNKqn2xpEECO2dPIS4TJRfqk6qQRX/sW48mU8ib1mWDrJsetOJV3Y76JeE
Ovql+kS7yMwngvfItkKgiKyoE66Pza9sxgpa1Mt35p7zaV8OJgigLEosxzVAROda54MZBQXR44R4
e7sre4RiE3eiA7+wNbjmIuk70edN7Ir7lLC5Wusqi6IIgNJraQuGWxDPIoyYOcAeN9mqRJxBzrOF
nF1PDgAZbZoa4m0wUNXQ+IDTSQ/gTvMHMS0iHfSuBkl2uhvxiXK2qAaSaM8NiM5weAlA667RWkzD
LAOXjefGOwt5Lm+Pimu/esRMahNm6wYodwk1X4wKVlTUF1Vs7QnkcjemFMwAtUmEFDapcqs4UX0r
DGddtuPWEM9OqJdTCBooumRVB/48AGMdUMkramXP7pEH11nVrCxCDVzcSTlVqYApAz0HpJD9SyYz
BkN/adeZfXe0Ki1kp9kE0o2tdA1lXghSDK75K1WsZV3rAKEU9OarOmWXSVfTaCztVF1fOlhqU+2+
kPTeE9sf6AHTMHRFDD8EU5eVr1ULz6Gx5RWQ4VKtJ9YuLUsI5FL3KqgN+Qj03/A4ZYvQKIeVYEhU
kfUk7SzMEXAqgjUFO34Q9jtIxmfOpCnd7mBIAEkGIDJCt9gpyZJsa3soKMUV3HKQCAt8AXrnVvfW
EPfOruuKg2Z+qLxLJ7G/xqKu9qoqxatrFiOGsVBF1aDHgFAR/eHtZ8Rgr346LvQ2XB3iAi6j2IXL
9pN5qHcJXne9me+DQJdeZ3EXlgX/LlokHXqdRbaI/HCk5yEBGPx6wfcMjBiI73v3GcJKC+imgiXD
tvjteU+3aAg2MP2Vm2gcGFdwsVhtWMAnBbpaVXT4MA+yejg0gQ1WEV8sOJhA77JUSzegiUWqqSxi
h1GtHFuy3MhiUoB8NHdYt1JFAI2eT6mKkEKec6SazR0TT7lCBHHPKOd8sKoT6DXQ4lgZFcUIHIKj
aljHFFC3EXrNEhBJQAlMH6HXUJtLbzyTnUCvM78r53Wb1ONXqO/pAcxB3rcR2feGYdc7y3D9m6gB
/rUDiOferA0ohROSXCFDwb7V/XztBZl+D1aRaoE51VsqszAE/3mGWFdbOch3arCDUPUWrR6OpzX9
AR5g2V2dNqtTH6747Kqs6YC8UUg39nkT3IJznSI/B966wi7XfYmIAGAF9hTsF/wHlk9ikgy59zlq
BmPmaV18I5AbuqrTxlirM7EKEcDjmVqS+Hs36wBOhk5W43VTA6JxcE4Dm+zIg6pnRdXPS2bWU90a
nutUg7Lr0MskxBzP4fAlRKzKG8eHB0XQOvkGAvgLpQxZhdUl6wb3HkmM1jS0+wD4Ccin2lWhrzoO
h71umCauwEm+Oby8KD3xGWCG6IZgOtz12BhB8wIC1yxtbhHn8iFn56e3aTKUkAnImqUqWnlcr8sG
ieOqCBFmc1uWZBHWZrqDh12fpSS290aexjckt5d639l7VdVxr5p5hjcsTFln0LyEcsdo7rWxuDYy
sVbOWogGgd0wttbKYRSoCJmsqzobudENASAciyUH1G33mtB3vGBw6qXl2vSK/O/GiB7McHCAeS29
KbbpdJvrZrmkcakhH2gAXQNQnIuM1+n+d+eJo3WXZPkSDotmnjeQxBM822cSjYI0SKgkSyCK0FKI
NpaxwE8KderAIBygbK0Bs5TDc8Tku/6rk6azoU/7z2EEgIaTWzpiLdixY3VLAdBI8SKV5IYszmYA
FnUXbVEViMC1TRttyjDNp6VO3B34SYOl6WQcijNpfxUZ8M4jJdE+WAYCBVYaON+BqZrHiU//9mv3
sqkQkVHdkQ7g7qgf8CUSmobF2zOh+fJtiVUDJSbBi8HSdR1zyvlECDdUXhmd1kAwXoeLtfUQXlKQ
AdBNbd2g1legCoNHRNU10I4KquZ2qKwcgjdgybfsTN+FjcB6oM2TxxRPJZLL6N3RAjn8PgLVHl/Z
kmJF8azUIFnF/qdx54pUpfZBfqQ+QcIRwrhTvyyTcR1hIvt4WtM+uq6DytiqBoIIyPbtYdBfrkvl
MDCCdYP8Z1lqh33yPrC7DnneDqmvn3PabVciSfGTJ1A+BokX3ACmMYAv8/ijj31zRjszfzkZqB5Z
jCR/9esPMvDZIVIWTt++ZKq/WOfYuqM7Dv5yDiYP+mrnCaSpDqFBHl6PC/rBswswofv8G3zCsXTK
g20nWuauR5Y/q9U7vtCRSvW62gdv41hNzJp/g9TG0boMK3vGeC7A0TRXbs7Edvlng4HLJY3nfVCC
OBghj5mI9GCv+fnzJwgh0FlbA+YhfJ3OevnpaCcgkffOdlztH46eEIZ3OrbBFBsL03IpQfn8cW77
oePFwKJV7wHqxaYmRFmaAVLbNhaacCDZ+3ZoIagrASdtHW2R9FZ8OVp4Gh0QHzK6Set7UG00AGXg
XQcppwAE0zHeOUCBpsGBkSS/aGWrKqqDj0Bwb3X+VUAJtKp+9Rcti4AT1vXvpL18+xkwpHfh/Hbx
43VssIRQw7aByTq/XUAtkh6RLH81YrjMbDp6ZODbdzeGLxC4BIdKIQ/R4JfgAUd90wtg2kBQPYks
sDj6dQNiPmLDbe0b5rIHl3OA/QKguyflY7vChDnF+DT/cebDKpVP6zHN+oL7QfWi+Gn5lF4/JE/l
n7LXL6vzPp/wusL/N002/LHAC//v6qXV2Xnx7c9XN3uoHs4Kc4EVaL+rn4p+/1TWcfV263gf0lX3
UDwJBK/Qmz8haver//sWv7x9r0/xAefE5UhPn4HADKaBX77B8UKfDeTY/fURmqRV8OE/yVPBH7Eq
HvsCTommxxQnEqg5OcPJJfcnXwRfoI0lMb7o51/w9XX9HJrnP/H/YHDyhWAVO7mq39zXZ8Grpx8f
DtVD9VS+vK9aVPJPhbWdODnLP9zbcRD/T/d2HMxxqH5zd+c3lMUP4mn8K71/ie9ZPD/nj/HTQ/Hp
vwAAAP//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0.29743</cdr:x>
      <cdr:y>0.02725</cdr:y>
    </cdr:from>
    <cdr:to>
      <cdr:x>0.63189</cdr:x>
      <cdr:y>0.08782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C3E952F-84DA-B8D2-BA68-B2CCF6B6B8CA}"/>
            </a:ext>
          </a:extLst>
        </cdr:cNvPr>
        <cdr:cNvSpPr txBox="1"/>
      </cdr:nvSpPr>
      <cdr:spPr>
        <a:xfrm xmlns:a="http://schemas.openxmlformats.org/drawingml/2006/main">
          <a:off x="1721790" y="79931"/>
          <a:ext cx="1936084" cy="1776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/>
        </a:p>
      </cdr:txBody>
    </cdr:sp>
  </cdr:relSizeAnchor>
  <cdr:relSizeAnchor xmlns:cdr="http://schemas.openxmlformats.org/drawingml/2006/chartDrawing">
    <cdr:from>
      <cdr:x>0.2855</cdr:x>
      <cdr:y>0.02841</cdr:y>
    </cdr:from>
    <cdr:to>
      <cdr:x>0.79011</cdr:x>
      <cdr:y>0.14124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EEE5F93-076D-8AD7-D258-0E81F382056C}"/>
            </a:ext>
          </a:extLst>
        </cdr:cNvPr>
        <cdr:cNvSpPr txBox="1"/>
      </cdr:nvSpPr>
      <cdr:spPr>
        <a:xfrm xmlns:a="http://schemas.openxmlformats.org/drawingml/2006/main">
          <a:off x="1592891" y="69978"/>
          <a:ext cx="2815355" cy="27791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200" dirty="0">
              <a:solidFill>
                <a:schemeClr val="bg2"/>
              </a:solidFill>
            </a:rPr>
            <a:t>Total spends and returns by monthly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C18-2956-6447-B290-05A776636BD1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456E-17D4-CC4D-A5F1-5BF69C09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A1147-5A39-C203-A905-178032CE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/>
              <a:t>Google Ads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4D814-674E-0D1F-48F3-1038DCF3F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Analysis Report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1160D11-AABD-0612-DED8-308FAF86D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60"/>
          <a:stretch/>
        </p:blipFill>
        <p:spPr>
          <a:xfrm>
            <a:off x="6033419" y="666728"/>
            <a:ext cx="5314147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D0E2EC-C7F7-85F3-54B1-13A69184B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 t="-691" r="1" b="-1"/>
          <a:stretch/>
        </p:blipFill>
        <p:spPr>
          <a:xfrm>
            <a:off x="310243" y="61479"/>
            <a:ext cx="11674928" cy="66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BBBC-1462-5AA1-BC61-FC6324A1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18" y="32022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Total Spends &amp; Returns by week on week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D909D3-E387-D661-B62C-36369DFAE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079708"/>
              </p:ext>
            </p:extLst>
          </p:nvPr>
        </p:nvGraphicFramePr>
        <p:xfrm>
          <a:off x="5064144" y="1499805"/>
          <a:ext cx="6559532" cy="4259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1FE83F8-4C91-3737-9985-BD0352B49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120264"/>
              </p:ext>
            </p:extLst>
          </p:nvPr>
        </p:nvGraphicFramePr>
        <p:xfrm>
          <a:off x="951222" y="1499805"/>
          <a:ext cx="3563487" cy="304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074">
                  <a:extLst>
                    <a:ext uri="{9D8B030D-6E8A-4147-A177-3AD203B41FA5}">
                      <a16:colId xmlns:a16="http://schemas.microsoft.com/office/drawing/2014/main" val="2627478651"/>
                    </a:ext>
                  </a:extLst>
                </a:gridCol>
                <a:gridCol w="797659">
                  <a:extLst>
                    <a:ext uri="{9D8B030D-6E8A-4147-A177-3AD203B41FA5}">
                      <a16:colId xmlns:a16="http://schemas.microsoft.com/office/drawing/2014/main" val="963644318"/>
                    </a:ext>
                  </a:extLst>
                </a:gridCol>
                <a:gridCol w="892400">
                  <a:extLst>
                    <a:ext uri="{9D8B030D-6E8A-4147-A177-3AD203B41FA5}">
                      <a16:colId xmlns:a16="http://schemas.microsoft.com/office/drawing/2014/main" val="2445391953"/>
                    </a:ext>
                  </a:extLst>
                </a:gridCol>
                <a:gridCol w="944354">
                  <a:extLst>
                    <a:ext uri="{9D8B030D-6E8A-4147-A177-3AD203B41FA5}">
                      <a16:colId xmlns:a16="http://schemas.microsoft.com/office/drawing/2014/main" val="2685304566"/>
                    </a:ext>
                  </a:extLst>
                </a:gridCol>
              </a:tblGrid>
              <a:tr h="176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Spends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Returns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Payments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818098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01-Feb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192.58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5231750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01-Mar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23.18977757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641553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03-May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229.37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18.09320743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8480096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05-Apr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834954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08-Feb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81.32780083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596400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08-Mar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258.2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002278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12-Apr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121.5885947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315990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15-Feb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111.9599249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968590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15-Mar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933332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19-Apr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830608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22-Feb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508364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22-Mar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308.73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47.61714855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456678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25-Jan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51.89139367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138899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26-Apr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046855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29-Mar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7527352"/>
                  </a:ext>
                </a:extLst>
              </a:tr>
              <a:tr h="1795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2788.68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455.6678476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11880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8257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9148DE-78B4-EDC3-765C-B2D79ABA7A0C}"/>
              </a:ext>
            </a:extLst>
          </p:cNvPr>
          <p:cNvSpPr txBox="1"/>
          <p:nvPr/>
        </p:nvSpPr>
        <p:spPr>
          <a:xfrm>
            <a:off x="770518" y="4685029"/>
            <a:ext cx="4227366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nd week of April has the highest spends and returns by week on week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spends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137.21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 are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121.58</a:t>
            </a:r>
          </a:p>
        </p:txBody>
      </p:sp>
    </p:spTree>
    <p:extLst>
      <p:ext uri="{BB962C8B-B14F-4D97-AF65-F5344CB8AC3E}">
        <p14:creationId xmlns:p14="http://schemas.microsoft.com/office/powerpoint/2010/main" val="33163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5A52-9521-2613-1704-83F027E6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Total Spends &amp; Returns by Month on Month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F6A5FA-46F4-61F2-D01B-1C1171C22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579293"/>
              </p:ext>
            </p:extLst>
          </p:nvPr>
        </p:nvGraphicFramePr>
        <p:xfrm>
          <a:off x="838200" y="1774978"/>
          <a:ext cx="3886411" cy="2463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816">
                  <a:extLst>
                    <a:ext uri="{9D8B030D-6E8A-4147-A177-3AD203B41FA5}">
                      <a16:colId xmlns:a16="http://schemas.microsoft.com/office/drawing/2014/main" val="4138906181"/>
                    </a:ext>
                  </a:extLst>
                </a:gridCol>
                <a:gridCol w="869777">
                  <a:extLst>
                    <a:ext uri="{9D8B030D-6E8A-4147-A177-3AD203B41FA5}">
                      <a16:colId xmlns:a16="http://schemas.microsoft.com/office/drawing/2014/main" val="577584263"/>
                    </a:ext>
                  </a:extLst>
                </a:gridCol>
                <a:gridCol w="973083">
                  <a:extLst>
                    <a:ext uri="{9D8B030D-6E8A-4147-A177-3AD203B41FA5}">
                      <a16:colId xmlns:a16="http://schemas.microsoft.com/office/drawing/2014/main" val="1619351797"/>
                    </a:ext>
                  </a:extLst>
                </a:gridCol>
                <a:gridCol w="1029735">
                  <a:extLst>
                    <a:ext uri="{9D8B030D-6E8A-4147-A177-3AD203B41FA5}">
                      <a16:colId xmlns:a16="http://schemas.microsoft.com/office/drawing/2014/main" val="2089212969"/>
                    </a:ext>
                  </a:extLst>
                </a:gridCol>
              </a:tblGrid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Spends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Returns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Payments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448097"/>
                  </a:ext>
                </a:extLst>
              </a:tr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154.79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51.89139367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0693592"/>
                  </a:ext>
                </a:extLst>
              </a:tr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Feb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834.91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193.2877257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120971"/>
                  </a:ext>
                </a:extLst>
              </a:tr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1064.8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70.80692612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218518"/>
                  </a:ext>
                </a:extLst>
              </a:tr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504.81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121.5885947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515720"/>
                  </a:ext>
                </a:extLst>
              </a:tr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229.37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18.09320743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94825"/>
                  </a:ext>
                </a:extLst>
              </a:tr>
              <a:tr h="3518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2788.68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455.6678476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11880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339838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E89C9B-22F7-4330-6994-9B25D2F2F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54340"/>
              </p:ext>
            </p:extLst>
          </p:nvPr>
        </p:nvGraphicFramePr>
        <p:xfrm>
          <a:off x="5266277" y="1773666"/>
          <a:ext cx="6087523" cy="407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812283-58F7-D8A6-4D0A-4572F766D937}"/>
              </a:ext>
            </a:extLst>
          </p:cNvPr>
          <p:cNvSpPr txBox="1"/>
          <p:nvPr/>
        </p:nvSpPr>
        <p:spPr>
          <a:xfrm>
            <a:off x="838200" y="4483878"/>
            <a:ext cx="3886411" cy="166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spends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spends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834.91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returns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6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CAE2-626F-4115-930D-640EC32A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89" y="284383"/>
            <a:ext cx="10506456" cy="1010264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Most Profitable Channel by Campaign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554F50-038C-B4BB-9C0A-3094B168A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52816"/>
              </p:ext>
            </p:extLst>
          </p:nvPr>
        </p:nvGraphicFramePr>
        <p:xfrm>
          <a:off x="959370" y="1380596"/>
          <a:ext cx="3494774" cy="30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0303">
                  <a:extLst>
                    <a:ext uri="{9D8B030D-6E8A-4147-A177-3AD203B41FA5}">
                      <a16:colId xmlns:a16="http://schemas.microsoft.com/office/drawing/2014/main" val="894663181"/>
                    </a:ext>
                  </a:extLst>
                </a:gridCol>
                <a:gridCol w="824471">
                  <a:extLst>
                    <a:ext uri="{9D8B030D-6E8A-4147-A177-3AD203B41FA5}">
                      <a16:colId xmlns:a16="http://schemas.microsoft.com/office/drawing/2014/main" val="2314806243"/>
                    </a:ext>
                  </a:extLst>
                </a:gridCol>
              </a:tblGrid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01229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EK_Generic_Tri-Tok_Reservation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3740.43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7765528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EK_Generic_Swimming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2626.74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05089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EK_Generic_Quad-Tok_Yoga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1345.14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861229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EK_Generic_Tri-Tok_Yoga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1031.54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073769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EK_Generic_Swimming_UK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884.79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388427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EK_Generic_Tri-Tok_Yoga_Singapore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58683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EK_Generic_Tri-Tok_Reservation_UAE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654248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EK_Generic_Quad-Tok_Yoga_Singapore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49509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EK_Generic_Tri-Tok_Reservation_Singapore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-11.33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916308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EK_Generic_Swimming_Canada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6645763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EK_Generic_Swimming_Singapore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358087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EK_Generic_Tri-Tok_Pilates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-39.16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72273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EK_Generic_Quad-Tok_Pilates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52465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EK_Generic_Tri-Tok_Reservation_Canada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-158.72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135582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EK_Generic_Tri-Tok_Reservation_UK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-166.02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701490"/>
                  </a:ext>
                </a:extLst>
              </a:tr>
              <a:tr h="1788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9091.32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51691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466A99-EF02-A6A3-1642-C1AA9F29D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451812"/>
              </p:ext>
            </p:extLst>
          </p:nvPr>
        </p:nvGraphicFramePr>
        <p:xfrm>
          <a:off x="4572000" y="1378234"/>
          <a:ext cx="7090347" cy="433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A23ADE-E14B-FF43-13AE-517ED73A2DA8}"/>
              </a:ext>
            </a:extLst>
          </p:cNvPr>
          <p:cNvSpPr txBox="1"/>
          <p:nvPr/>
        </p:nvSpPr>
        <p:spPr>
          <a:xfrm>
            <a:off x="959369" y="4700322"/>
            <a:ext cx="3494775" cy="101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EK_Generic_Tri-Tok_Reservation is the most profitable channel by Campaign</a:t>
            </a:r>
          </a:p>
          <a:p>
            <a:pPr marL="285750" indent="-285750" algn="l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profit 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3740.43</a:t>
            </a:r>
            <a:endParaRPr lang="en-IN" sz="1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6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203-EB70-5B2C-A727-00CF6193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34" y="204757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Most Profitable channel by Ad group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9A55CF-E1E8-1B6D-DF4A-A30F05992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906853"/>
              </p:ext>
            </p:extLst>
          </p:nvPr>
        </p:nvGraphicFramePr>
        <p:xfrm>
          <a:off x="1009282" y="1384333"/>
          <a:ext cx="3820626" cy="47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283">
                  <a:extLst>
                    <a:ext uri="{9D8B030D-6E8A-4147-A177-3AD203B41FA5}">
                      <a16:colId xmlns:a16="http://schemas.microsoft.com/office/drawing/2014/main" val="1576234984"/>
                    </a:ext>
                  </a:extLst>
                </a:gridCol>
                <a:gridCol w="901343">
                  <a:extLst>
                    <a:ext uri="{9D8B030D-6E8A-4147-A177-3AD203B41FA5}">
                      <a16:colId xmlns:a16="http://schemas.microsoft.com/office/drawing/2014/main" val="2534958854"/>
                    </a:ext>
                  </a:extLst>
                </a:gridCol>
              </a:tblGrid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Group</a:t>
                      </a: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</a:rPr>
                        <a:t>Total Profit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06037003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Pool_Reservation_Software_Broad</a:t>
                      </a:r>
                      <a:r>
                        <a:rPr lang="en-IN" sz="10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3060.52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22439774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Reservation_Management_System_Exact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1731.85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58452883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Reservation_Management_System_Phrase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1667.3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47356189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Yoga_Studio_Booking_Software_Broad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1377.83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18982408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Yoga_Studio_Software_Phrase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1122.34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91357877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Pool_Reservation_System_Exact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739.28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22544565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Pilates_Studio_Management_Software_Exact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08122469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Yoga_Studio_Generic_Software_Phrase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79771854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Pilates_Studio_Software_Phrase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21234621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Pilates_Studio_Software_Manager_Exact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57721155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Pilates_Booking_System_Phrase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58462061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Pilates_Management_Software_Exact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47603502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Pilates_Booking_System_Exact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21842375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69161351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Yoga_Studio_Software_Broad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-4.62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66030066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Yoga_Studio_App_Phrase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-10.63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33360072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Swimming_Pool_Reservation_System_Exact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-19.65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451634577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Yoga_Studio_App_Exact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-22.29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23099752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Yoga_Studio_Software_Exact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-23.06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06494679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Pool_Reservation_Software_Exact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-26.45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14257428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Yoga_Studio_App_Broad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-30.2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69406016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Pool_Reservation_Software_Open_Broad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-31.45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7482184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Yoga_Studio_Booking_Software_Exact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-39.07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02062008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Pilates_Studio_Software_Exact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-39.16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30951148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Swimming_Pool_Booking_System_Exact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-39.66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47404515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Pool_Booking_App_Exact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-74.12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21928860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Pilates_Studio_Booking_Software_Broad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-100.88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35624538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Pool_Scheduling_Software_Phrase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-146.56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66612534"/>
                  </a:ext>
                </a:extLst>
              </a:tr>
              <a:tr h="1429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9091.32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4155309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083F6B-4BCF-8DAA-175B-DB5A8DDDE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55355"/>
              </p:ext>
            </p:extLst>
          </p:nvPr>
        </p:nvGraphicFramePr>
        <p:xfrm>
          <a:off x="5255642" y="1384333"/>
          <a:ext cx="5921768" cy="3534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EC3D11-5013-801D-8C56-7D82161F4EED}"/>
              </a:ext>
            </a:extLst>
          </p:cNvPr>
          <p:cNvSpPr txBox="1"/>
          <p:nvPr/>
        </p:nvSpPr>
        <p:spPr>
          <a:xfrm>
            <a:off x="5017054" y="5473667"/>
            <a:ext cx="6398944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Pool_Reservation_Software_Broad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the most profitable channel by Ad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is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3060.52</a:t>
            </a:r>
          </a:p>
        </p:txBody>
      </p:sp>
    </p:spTree>
    <p:extLst>
      <p:ext uri="{BB962C8B-B14F-4D97-AF65-F5344CB8AC3E}">
        <p14:creationId xmlns:p14="http://schemas.microsoft.com/office/powerpoint/2010/main" val="17416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F33F-2C97-94D7-25FE-1428EEA5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62"/>
            <a:ext cx="10506456" cy="1010264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Profit by Keywords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7D2082-4E36-147F-6D1E-B240E1E3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39223"/>
              </p:ext>
            </p:extLst>
          </p:nvPr>
        </p:nvGraphicFramePr>
        <p:xfrm>
          <a:off x="5355771" y="2205655"/>
          <a:ext cx="5104477" cy="2973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B1DF22-0563-75DE-24BE-0A2537EC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24418"/>
              </p:ext>
            </p:extLst>
          </p:nvPr>
        </p:nvGraphicFramePr>
        <p:xfrm>
          <a:off x="1731752" y="2254302"/>
          <a:ext cx="2288703" cy="1557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745">
                  <a:extLst>
                    <a:ext uri="{9D8B030D-6E8A-4147-A177-3AD203B41FA5}">
                      <a16:colId xmlns:a16="http://schemas.microsoft.com/office/drawing/2014/main" val="3199587423"/>
                    </a:ext>
                  </a:extLst>
                </a:gridCol>
                <a:gridCol w="1061958">
                  <a:extLst>
                    <a:ext uri="{9D8B030D-6E8A-4147-A177-3AD203B41FA5}">
                      <a16:colId xmlns:a16="http://schemas.microsoft.com/office/drawing/2014/main" val="1882076039"/>
                    </a:ext>
                  </a:extLst>
                </a:gridCol>
              </a:tblGrid>
              <a:tr h="311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Keywords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399223"/>
                  </a:ext>
                </a:extLst>
              </a:tr>
              <a:tr h="311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Exact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2187.67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720630"/>
                  </a:ext>
                </a:extLst>
              </a:tr>
              <a:tr h="311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Phrase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2632.45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026468"/>
                  </a:ext>
                </a:extLst>
              </a:tr>
              <a:tr h="311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4271.2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083241"/>
                  </a:ext>
                </a:extLst>
              </a:tr>
              <a:tr h="311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9091.32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4591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CDC5D6-D3B6-4630-0CAE-F0C51846CC40}"/>
              </a:ext>
            </a:extLst>
          </p:cNvPr>
          <p:cNvSpPr txBox="1"/>
          <p:nvPr/>
        </p:nvSpPr>
        <p:spPr>
          <a:xfrm>
            <a:off x="1561130" y="4565843"/>
            <a:ext cx="3511201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Board has the highest profit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is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4271.2</a:t>
            </a:r>
          </a:p>
        </p:txBody>
      </p:sp>
    </p:spTree>
    <p:extLst>
      <p:ext uri="{BB962C8B-B14F-4D97-AF65-F5344CB8AC3E}">
        <p14:creationId xmlns:p14="http://schemas.microsoft.com/office/powerpoint/2010/main" val="425116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018-BDAC-CD57-E137-0FCE1FAB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280"/>
            <a:ext cx="10506456" cy="1010264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Time series Graph on week on week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1DC9EC-FBAA-6B06-8AFA-CC1613296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440933"/>
              </p:ext>
            </p:extLst>
          </p:nvPr>
        </p:nvGraphicFramePr>
        <p:xfrm>
          <a:off x="1089478" y="1675210"/>
          <a:ext cx="4000107" cy="2182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428">
                  <a:extLst>
                    <a:ext uri="{9D8B030D-6E8A-4147-A177-3AD203B41FA5}">
                      <a16:colId xmlns:a16="http://schemas.microsoft.com/office/drawing/2014/main" val="279358967"/>
                    </a:ext>
                  </a:extLst>
                </a:gridCol>
                <a:gridCol w="854360">
                  <a:extLst>
                    <a:ext uri="{9D8B030D-6E8A-4147-A177-3AD203B41FA5}">
                      <a16:colId xmlns:a16="http://schemas.microsoft.com/office/drawing/2014/main" val="2920712370"/>
                    </a:ext>
                  </a:extLst>
                </a:gridCol>
                <a:gridCol w="1011483">
                  <a:extLst>
                    <a:ext uri="{9D8B030D-6E8A-4147-A177-3AD203B41FA5}">
                      <a16:colId xmlns:a16="http://schemas.microsoft.com/office/drawing/2014/main" val="2274955015"/>
                    </a:ext>
                  </a:extLst>
                </a:gridCol>
                <a:gridCol w="955836">
                  <a:extLst>
                    <a:ext uri="{9D8B030D-6E8A-4147-A177-3AD203B41FA5}">
                      <a16:colId xmlns:a16="http://schemas.microsoft.com/office/drawing/2014/main" val="2149047112"/>
                    </a:ext>
                  </a:extLst>
                </a:gridCol>
              </a:tblGrid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week payment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Spends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payments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Returns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601792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00-01-00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2499.49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0192240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01-03-21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111.9599249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0990061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01-05-21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121.5885947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136402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03-02-21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25.56744065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591128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03-04-21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47.61714855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573235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04-05-21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18.09320743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162431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13-03-21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26.32395302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349635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15-02-21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81.32780083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055064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29-04-21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23.18977757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626891"/>
                  </a:ext>
                </a:extLst>
              </a:tr>
              <a:tr h="1984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2788.68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455.6678476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041621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033BD8-9868-7C69-861D-EBC61A396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68628"/>
              </p:ext>
            </p:extLst>
          </p:nvPr>
        </p:nvGraphicFramePr>
        <p:xfrm>
          <a:off x="5434641" y="1765674"/>
          <a:ext cx="6173082" cy="450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B48196E-4754-34CE-9F7A-CDDB8B753599}"/>
              </a:ext>
            </a:extLst>
          </p:cNvPr>
          <p:cNvSpPr txBox="1"/>
          <p:nvPr/>
        </p:nvSpPr>
        <p:spPr>
          <a:xfrm>
            <a:off x="781571" y="4279778"/>
            <a:ext cx="4308014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st week of January has the highest spends in the week on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spends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2499.49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st week of May has the highest returns in the week on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121.5</a:t>
            </a:r>
          </a:p>
        </p:txBody>
      </p:sp>
    </p:spTree>
    <p:extLst>
      <p:ext uri="{BB962C8B-B14F-4D97-AF65-F5344CB8AC3E}">
        <p14:creationId xmlns:p14="http://schemas.microsoft.com/office/powerpoint/2010/main" val="6241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3CB7-EEFE-24BC-3D5F-49B044A4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Time series Graph on week on week</a:t>
            </a: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0B0EB-4727-F496-D601-90D7E5331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427172"/>
              </p:ext>
            </p:extLst>
          </p:nvPr>
        </p:nvGraphicFramePr>
        <p:xfrm>
          <a:off x="1236985" y="1928620"/>
          <a:ext cx="3871464" cy="1992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29">
                  <a:extLst>
                    <a:ext uri="{9D8B030D-6E8A-4147-A177-3AD203B41FA5}">
                      <a16:colId xmlns:a16="http://schemas.microsoft.com/office/drawing/2014/main" val="2745190216"/>
                    </a:ext>
                  </a:extLst>
                </a:gridCol>
                <a:gridCol w="826884">
                  <a:extLst>
                    <a:ext uri="{9D8B030D-6E8A-4147-A177-3AD203B41FA5}">
                      <a16:colId xmlns:a16="http://schemas.microsoft.com/office/drawing/2014/main" val="1427818109"/>
                    </a:ext>
                  </a:extLst>
                </a:gridCol>
                <a:gridCol w="978955">
                  <a:extLst>
                    <a:ext uri="{9D8B030D-6E8A-4147-A177-3AD203B41FA5}">
                      <a16:colId xmlns:a16="http://schemas.microsoft.com/office/drawing/2014/main" val="3652376265"/>
                    </a:ext>
                  </a:extLst>
                </a:gridCol>
                <a:gridCol w="925096">
                  <a:extLst>
                    <a:ext uri="{9D8B030D-6E8A-4147-A177-3AD203B41FA5}">
                      <a16:colId xmlns:a16="http://schemas.microsoft.com/office/drawing/2014/main" val="2449422725"/>
                    </a:ext>
                  </a:extLst>
                </a:gridCol>
              </a:tblGrid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month payment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Spends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payments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Returns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961240"/>
                  </a:ext>
                </a:extLst>
              </a:tr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01-00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2499.49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0768072"/>
                  </a:ext>
                </a:extLst>
              </a:tr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02-21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106.8952415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3814702"/>
                  </a:ext>
                </a:extLst>
              </a:tr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03-21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138.2838779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377104"/>
                  </a:ext>
                </a:extLst>
              </a:tr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04-21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70.80692612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603703"/>
                  </a:ext>
                </a:extLst>
              </a:tr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05-21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139.6818021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833509"/>
                  </a:ext>
                </a:extLst>
              </a:tr>
              <a:tr h="2846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2788.68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455.6678476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06760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DEB52A-C292-3A41-D207-B65144EB3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389774"/>
              </p:ext>
            </p:extLst>
          </p:nvPr>
        </p:nvGraphicFramePr>
        <p:xfrm>
          <a:off x="5376672" y="1928621"/>
          <a:ext cx="5977127" cy="409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A7A129-0B6B-0653-0989-B9C36F0835A9}"/>
              </a:ext>
            </a:extLst>
          </p:cNvPr>
          <p:cNvSpPr txBox="1"/>
          <p:nvPr/>
        </p:nvSpPr>
        <p:spPr>
          <a:xfrm>
            <a:off x="1094622" y="4031010"/>
            <a:ext cx="4156189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of January has the highest spends in the month on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spends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2499.49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st week of May has the highest returns in the week on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Returns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9582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2744-B0AC-33FA-B843-0D640E78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Total spends by country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09906-505F-9BE9-70D3-32F788D26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381115"/>
              </p:ext>
            </p:extLst>
          </p:nvPr>
        </p:nvGraphicFramePr>
        <p:xfrm>
          <a:off x="1147384" y="1497182"/>
          <a:ext cx="3903588" cy="359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912">
                  <a:extLst>
                    <a:ext uri="{9D8B030D-6E8A-4147-A177-3AD203B41FA5}">
                      <a16:colId xmlns:a16="http://schemas.microsoft.com/office/drawing/2014/main" val="1787860341"/>
                    </a:ext>
                  </a:extLst>
                </a:gridCol>
                <a:gridCol w="1143475">
                  <a:extLst>
                    <a:ext uri="{9D8B030D-6E8A-4147-A177-3AD203B41FA5}">
                      <a16:colId xmlns:a16="http://schemas.microsoft.com/office/drawing/2014/main" val="1348842677"/>
                    </a:ext>
                  </a:extLst>
                </a:gridCol>
                <a:gridCol w="1439201">
                  <a:extLst>
                    <a:ext uri="{9D8B030D-6E8A-4147-A177-3AD203B41FA5}">
                      <a16:colId xmlns:a16="http://schemas.microsoft.com/office/drawing/2014/main" val="981334375"/>
                    </a:ext>
                  </a:extLst>
                </a:gridCol>
              </a:tblGrid>
              <a:tr h="11325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 dirty="0">
                          <a:effectLst/>
                        </a:rPr>
                        <a:t>Campaign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 dirty="0">
                          <a:effectLst/>
                        </a:rPr>
                        <a:t>Total Spends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u="none" strike="noStrike" dirty="0">
                          <a:effectLst/>
                        </a:rPr>
                        <a:t>Total Returns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1897281786"/>
                  </a:ext>
                </a:extLst>
              </a:tr>
              <a:tr h="11325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USA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2788.68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455.6678476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381670444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EK_Generic_Quad-Tok_Pilates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100.88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2486248497"/>
                  </a:ext>
                </a:extLst>
              </a:tr>
              <a:tr h="19551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EK_Generic_Quad-Tok_Yoga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822.86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49.51373059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1911530284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EK_Generic_Quad-Tok_Yoga_Singapore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6.38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1243053051"/>
                  </a:ext>
                </a:extLst>
              </a:tr>
              <a:tr h="11325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EK_Generic_Swimming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741.26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73.1845892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2966241491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EK_Generic_Swimming_Canada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19.71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435283062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EK_Generic_Swimming_Singapore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29.91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93867119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EK_Generic_Swimming_UK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95.21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81.32780083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273684971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EK_Generic_Tri-Tok_Pilates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39.16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1239509604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EK_Generic_Tri-Tok_Reservation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435.57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233.5485196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3974520670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EK_Generic_Tri-Tok_Reservation_Canada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158.72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1135087908"/>
                  </a:ext>
                </a:extLst>
              </a:tr>
              <a:tr h="29153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EK_Generic_Tri-Tok_Reservation_Singapore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11.33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1118759773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EK_Generic_Tri-Tok_Reservation_UAE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5.21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3702376429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EK_Generic_Tri-Tok_Reservation_UK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166.02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386493037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EK_Generic_Tri-Tok_Yoga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156.46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18.09320743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914712648"/>
                  </a:ext>
                </a:extLst>
              </a:tr>
              <a:tr h="22255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EK_Generic_Tri-Tok_Yoga_Singapore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04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3883942278"/>
                  </a:ext>
                </a:extLst>
              </a:tr>
              <a:tr h="113252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Grand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2788.68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455.6678476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1" marR="4401" marT="4401" marB="0" anchor="b"/>
                </a:tc>
                <a:extLst>
                  <a:ext uri="{0D108BD9-81ED-4DB2-BD59-A6C34878D82A}">
                    <a16:rowId xmlns:a16="http://schemas.microsoft.com/office/drawing/2014/main" val="42151813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6="http://schemas.microsoft.com/office/drawing/2016/5/12/chartex"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7339E2F2-56C9-ACC0-5E9D-62838496E8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57414391"/>
                  </p:ext>
                </p:extLst>
              </p:nvPr>
            </p:nvGraphicFramePr>
            <p:xfrm>
              <a:off x="5360894" y="1497182"/>
              <a:ext cx="5205907" cy="40011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7339E2F2-56C9-ACC0-5E9D-62838496E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894" y="1497182"/>
                <a:ext cx="5205907" cy="4001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17CFE7-6E6C-7F3F-EAD1-081C8E7424DB}"/>
              </a:ext>
            </a:extLst>
          </p:cNvPr>
          <p:cNvSpPr txBox="1"/>
          <p:nvPr/>
        </p:nvSpPr>
        <p:spPr>
          <a:xfrm>
            <a:off x="1134856" y="5190565"/>
            <a:ext cx="422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total spends by country in the U.S.A is </a:t>
            </a:r>
            <a:r>
              <a:rPr lang="en-US" sz="1400" b="1" dirty="0"/>
              <a:t>2788.68</a:t>
            </a:r>
          </a:p>
        </p:txBody>
      </p:sp>
    </p:spTree>
    <p:extLst>
      <p:ext uri="{BB962C8B-B14F-4D97-AF65-F5344CB8AC3E}">
        <p14:creationId xmlns:p14="http://schemas.microsoft.com/office/powerpoint/2010/main" val="223193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</TotalTime>
  <Words>1033</Words>
  <Application>Microsoft Macintosh PowerPoint</Application>
  <PresentationFormat>Widescreen</PresentationFormat>
  <Paragraphs>368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Times New Roman</vt:lpstr>
      <vt:lpstr>Office Theme</vt:lpstr>
      <vt:lpstr>Google Ads Data</vt:lpstr>
      <vt:lpstr>Total Spends &amp; Returns by week on week</vt:lpstr>
      <vt:lpstr>Total Spends &amp; Returns by Month on Month</vt:lpstr>
      <vt:lpstr>Most Profitable Channel by Campaign</vt:lpstr>
      <vt:lpstr>Most Profitable channel by Ad group</vt:lpstr>
      <vt:lpstr>Profit by Keywords</vt:lpstr>
      <vt:lpstr>Time series Graph on week on week</vt:lpstr>
      <vt:lpstr>Time series Graph on week on week</vt:lpstr>
      <vt:lpstr>Total spends by country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Ads Data</dc:title>
  <dc:creator>I'm Groot</dc:creator>
  <cp:lastModifiedBy>I'm Groot</cp:lastModifiedBy>
  <cp:revision>3</cp:revision>
  <dcterms:created xsi:type="dcterms:W3CDTF">2023-07-28T10:22:41Z</dcterms:created>
  <dcterms:modified xsi:type="dcterms:W3CDTF">2023-07-29T08:34:28Z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2023-07-28T12:49:28Z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03ee0313-e68c-449d-a37f-9712b7d01c2e</vt:lpwstr>
  </property>
  <property fmtid="{D5CDD505-2E9C-101B-9397-08002B2CF9AE}" pid="7" name="MSIP_Label_defa4170-0d19-0005-0004-bc88714345d2_ActionId">
    <vt:lpwstr>6ed789d8-39f2-4662-a9b8-c6c3ea862417</vt:lpwstr>
  </property>
  <property fmtid="{D5CDD505-2E9C-101B-9397-08002B2CF9AE}" pid="8" name="MSIP_Label_defa4170-0d19-0005-0004-bc88714345d2_ContentBits">
    <vt:lpwstr>0</vt:lpwstr>
  </property>
</Properties>
</file>