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p:scale>
        <a:sx n="100" d="100"/>
        <a:sy n="100" d="100"/>
      </p:scale>
      <p:origin x="0" y="-1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2B4B-7D98-470D-BDF3-C0E47DBEDC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23CDE86-FD0A-47B9-98AB-DF7605CD4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2375CD7-E2A6-4DCD-9A39-D3E5652AD8B1}"/>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5" name="Footer Placeholder 4">
            <a:extLst>
              <a:ext uri="{FF2B5EF4-FFF2-40B4-BE49-F238E27FC236}">
                <a16:creationId xmlns:a16="http://schemas.microsoft.com/office/drawing/2014/main" id="{F14291D3-55EF-48B1-97D9-F141CE8FE5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0EABEE-8005-41CF-9AB0-7DBBFFFC5557}"/>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48112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47DD-C247-4652-B7FB-624439DCE19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58CC28-BA86-4B92-A8F1-74E47E665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C2D1F8-B9C1-4ADE-84E8-5AD819DEEB4E}"/>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5" name="Footer Placeholder 4">
            <a:extLst>
              <a:ext uri="{FF2B5EF4-FFF2-40B4-BE49-F238E27FC236}">
                <a16:creationId xmlns:a16="http://schemas.microsoft.com/office/drawing/2014/main" id="{19152CC3-F113-4A51-B657-150D245F4B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84FA47-19EC-4416-B130-1D5A980AA278}"/>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329072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CD0EA-8A88-4855-9B4F-8E4456591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EAEE13C-B89B-4A23-A338-B435825A03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F68EBA-EE99-44C7-AC86-FF4E60161193}"/>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5" name="Footer Placeholder 4">
            <a:extLst>
              <a:ext uri="{FF2B5EF4-FFF2-40B4-BE49-F238E27FC236}">
                <a16:creationId xmlns:a16="http://schemas.microsoft.com/office/drawing/2014/main" id="{F8343850-8D19-4776-8B71-B452CEAC7A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0F528B-65C7-4E11-9926-E9BA7907C1F8}"/>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11258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F7DB-15E3-4757-A6BE-AC11C6AD6B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DD520D-E3EC-4F30-8D11-B555EA408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422C11-7905-4530-89F5-624634810414}"/>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5" name="Footer Placeholder 4">
            <a:extLst>
              <a:ext uri="{FF2B5EF4-FFF2-40B4-BE49-F238E27FC236}">
                <a16:creationId xmlns:a16="http://schemas.microsoft.com/office/drawing/2014/main" id="{325EDEA3-D237-4DE2-BAF7-A3AC4BF518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AF2EBC-FAFC-43CE-96B6-785E78847F8A}"/>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413796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9764-FB85-4EA4-9929-01B480949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1053BCE-2D07-463F-AEB0-51E7D4FB2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DE965-98AD-4558-A556-FA4BFD7E3D5D}"/>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5" name="Footer Placeholder 4">
            <a:extLst>
              <a:ext uri="{FF2B5EF4-FFF2-40B4-BE49-F238E27FC236}">
                <a16:creationId xmlns:a16="http://schemas.microsoft.com/office/drawing/2014/main" id="{0E8550A0-1944-462A-AA89-D3E376FD1F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0A6692-ADAB-4116-B7E3-74D3C8D40772}"/>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396725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7FE8-4E6C-407C-BDAC-B7C04611B12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32CE373-F734-434F-BE53-758ACD46F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B6B7F66-C861-421F-9EAB-A337A28ED7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895C90A-42A8-4F22-976F-31A0335602D0}"/>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6" name="Footer Placeholder 5">
            <a:extLst>
              <a:ext uri="{FF2B5EF4-FFF2-40B4-BE49-F238E27FC236}">
                <a16:creationId xmlns:a16="http://schemas.microsoft.com/office/drawing/2014/main" id="{28247527-37C0-4B7C-8B9A-3AE6E79BA5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72E4C8-19F8-42BC-8607-1B383440C5A2}"/>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394761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95F3-F871-4AAC-8E5A-6854555E62B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8DAAA9-A138-4D0A-B47E-A12C7028B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3CB7B-C656-4780-9282-2F4CBE6A4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91500D4-70C8-43D4-AD82-B92E235C2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F9D7B-1826-4385-AD52-40644C6E0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EC49D29-71FC-4A8D-9725-7B26BC7CD706}"/>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8" name="Footer Placeholder 7">
            <a:extLst>
              <a:ext uri="{FF2B5EF4-FFF2-40B4-BE49-F238E27FC236}">
                <a16:creationId xmlns:a16="http://schemas.microsoft.com/office/drawing/2014/main" id="{8D082488-EA0C-44C6-83F2-BC28E6CA029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58092F1-3DA5-46B2-A41F-E10D1C2AFA28}"/>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198179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8B20-CAA4-4E6E-8F5C-872CB68238D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4F19D2-B3B9-4C9A-9FFE-9B29E5E52F2F}"/>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4" name="Footer Placeholder 3">
            <a:extLst>
              <a:ext uri="{FF2B5EF4-FFF2-40B4-BE49-F238E27FC236}">
                <a16:creationId xmlns:a16="http://schemas.microsoft.com/office/drawing/2014/main" id="{F5313332-AC46-460B-B1D4-0782F4A9F01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F3686DA-1D76-436E-B5B4-8CF2DA8053E0}"/>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370420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B5843-F062-4068-9983-4B406A15889E}"/>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3" name="Footer Placeholder 2">
            <a:extLst>
              <a:ext uri="{FF2B5EF4-FFF2-40B4-BE49-F238E27FC236}">
                <a16:creationId xmlns:a16="http://schemas.microsoft.com/office/drawing/2014/main" id="{12503F47-D08B-4C63-93BB-77F90E6E9E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958366C-8294-45F7-99A7-206F2722EEDB}"/>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394175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E884-568A-4738-BFBC-CD941BD22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782105C-2635-4918-9BB9-9BDBFC099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6BC0AE-A75D-4B85-BE8C-2E679CCCB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BEE8E-C968-46E5-9B63-1027B1964F9C}"/>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6" name="Footer Placeholder 5">
            <a:extLst>
              <a:ext uri="{FF2B5EF4-FFF2-40B4-BE49-F238E27FC236}">
                <a16:creationId xmlns:a16="http://schemas.microsoft.com/office/drawing/2014/main" id="{718C2FA9-F577-45B4-B54B-45100EE402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2D0CD0-0880-4719-9A7B-840E7EA89B69}"/>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109903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399F-4B58-4529-BF6B-111043CCD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AF1D19-B5AA-406A-A036-05858D64E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0D24A27-231F-4A04-B000-ECAA9F196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A71EF-6C18-4B56-9885-07AA1AD6BC8C}"/>
              </a:ext>
            </a:extLst>
          </p:cNvPr>
          <p:cNvSpPr>
            <a:spLocks noGrp="1"/>
          </p:cNvSpPr>
          <p:nvPr>
            <p:ph type="dt" sz="half" idx="10"/>
          </p:nvPr>
        </p:nvSpPr>
        <p:spPr/>
        <p:txBody>
          <a:bodyPr/>
          <a:lstStyle/>
          <a:p>
            <a:fld id="{2D362909-DBB4-4959-BBE2-200FBC8F7823}" type="datetimeFigureOut">
              <a:rPr lang="en-CA" smtClean="0"/>
              <a:t>2019-08-05</a:t>
            </a:fld>
            <a:endParaRPr lang="en-CA"/>
          </a:p>
        </p:txBody>
      </p:sp>
      <p:sp>
        <p:nvSpPr>
          <p:cNvPr id="6" name="Footer Placeholder 5">
            <a:extLst>
              <a:ext uri="{FF2B5EF4-FFF2-40B4-BE49-F238E27FC236}">
                <a16:creationId xmlns:a16="http://schemas.microsoft.com/office/drawing/2014/main" id="{3B5C8A6E-BD8E-4B22-9970-98444700A6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ED9596B-2BBB-4177-A2D1-013A4D729A7E}"/>
              </a:ext>
            </a:extLst>
          </p:cNvPr>
          <p:cNvSpPr>
            <a:spLocks noGrp="1"/>
          </p:cNvSpPr>
          <p:nvPr>
            <p:ph type="sldNum" sz="quarter" idx="12"/>
          </p:nvPr>
        </p:nvSpPr>
        <p:spPr/>
        <p:txBody>
          <a:bodyPr/>
          <a:lstStyle/>
          <a:p>
            <a:fld id="{6FD40AD8-09EE-44E4-9E94-9110C5504DFA}" type="slidenum">
              <a:rPr lang="en-CA" smtClean="0"/>
              <a:t>‹#›</a:t>
            </a:fld>
            <a:endParaRPr lang="en-CA"/>
          </a:p>
        </p:txBody>
      </p:sp>
    </p:spTree>
    <p:extLst>
      <p:ext uri="{BB962C8B-B14F-4D97-AF65-F5344CB8AC3E}">
        <p14:creationId xmlns:p14="http://schemas.microsoft.com/office/powerpoint/2010/main" val="340722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9D5AB-D239-4514-A7D0-65B0B285C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0621EA0-0D4A-423F-B0BB-9C6087BE4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8D4C42-FD56-4E13-A14B-D7B9EC7E9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62909-DBB4-4959-BBE2-200FBC8F7823}" type="datetimeFigureOut">
              <a:rPr lang="en-CA" smtClean="0"/>
              <a:t>2019-08-05</a:t>
            </a:fld>
            <a:endParaRPr lang="en-CA"/>
          </a:p>
        </p:txBody>
      </p:sp>
      <p:sp>
        <p:nvSpPr>
          <p:cNvPr id="5" name="Footer Placeholder 4">
            <a:extLst>
              <a:ext uri="{FF2B5EF4-FFF2-40B4-BE49-F238E27FC236}">
                <a16:creationId xmlns:a16="http://schemas.microsoft.com/office/drawing/2014/main" id="{60D94D36-04CE-4CDC-8DDE-F12C1DE5B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0B84F9A-E0F9-4CBA-9DB7-FF8AA3BF2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0AD8-09EE-44E4-9E94-9110C5504DFA}" type="slidenum">
              <a:rPr lang="en-CA" smtClean="0"/>
              <a:t>‹#›</a:t>
            </a:fld>
            <a:endParaRPr lang="en-CA"/>
          </a:p>
        </p:txBody>
      </p:sp>
    </p:spTree>
    <p:extLst>
      <p:ext uri="{BB962C8B-B14F-4D97-AF65-F5344CB8AC3E}">
        <p14:creationId xmlns:p14="http://schemas.microsoft.com/office/powerpoint/2010/main" val="230689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6A3D-4677-43A7-AE7B-72D0A2BDE8C7}"/>
              </a:ext>
            </a:extLst>
          </p:cNvPr>
          <p:cNvSpPr>
            <a:spLocks noGrp="1"/>
          </p:cNvSpPr>
          <p:nvPr>
            <p:ph type="ctrTitle"/>
          </p:nvPr>
        </p:nvSpPr>
        <p:spPr>
          <a:xfrm>
            <a:off x="807868" y="1122363"/>
            <a:ext cx="9860132" cy="2387600"/>
          </a:xfrm>
        </p:spPr>
        <p:txBody>
          <a:bodyPr>
            <a:normAutofit/>
          </a:bodyPr>
          <a:lstStyle/>
          <a:p>
            <a:r>
              <a:rPr lang="en-CA" sz="8000" b="1" dirty="0">
                <a:solidFill>
                  <a:schemeClr val="tx1">
                    <a:lumMod val="95000"/>
                    <a:lumOff val="5000"/>
                  </a:schemeClr>
                </a:solidFill>
              </a:rPr>
              <a:t>TEXTILE MANAGEMENT SYSTEM</a:t>
            </a:r>
          </a:p>
        </p:txBody>
      </p:sp>
      <p:sp>
        <p:nvSpPr>
          <p:cNvPr id="3" name="Subtitle 2">
            <a:extLst>
              <a:ext uri="{FF2B5EF4-FFF2-40B4-BE49-F238E27FC236}">
                <a16:creationId xmlns:a16="http://schemas.microsoft.com/office/drawing/2014/main" id="{C2C3B273-5A9E-4EA1-AC78-7BF02998A0F1}"/>
              </a:ext>
            </a:extLst>
          </p:cNvPr>
          <p:cNvSpPr>
            <a:spLocks noGrp="1"/>
          </p:cNvSpPr>
          <p:nvPr>
            <p:ph type="subTitle" idx="1"/>
          </p:nvPr>
        </p:nvSpPr>
        <p:spPr>
          <a:xfrm>
            <a:off x="1524000" y="3602037"/>
            <a:ext cx="9144000" cy="2718863"/>
          </a:xfrm>
        </p:spPr>
        <p:txBody>
          <a:bodyPr>
            <a:noAutofit/>
          </a:bodyPr>
          <a:lstStyle/>
          <a:p>
            <a:pPr algn="l"/>
            <a:r>
              <a:rPr lang="en-CA" sz="3200" b="1" dirty="0">
                <a:solidFill>
                  <a:schemeClr val="tx1">
                    <a:lumMod val="95000"/>
                    <a:lumOff val="5000"/>
                  </a:schemeClr>
                </a:solidFill>
              </a:rPr>
              <a:t>Group 2:-</a:t>
            </a:r>
          </a:p>
          <a:p>
            <a:pPr marL="342900" indent="-342900" algn="l">
              <a:buFont typeface="Arial" panose="020B0604020202020204" pitchFamily="34" charset="0"/>
              <a:buChar char="•"/>
            </a:pPr>
            <a:r>
              <a:rPr lang="en-CA" sz="3200" b="1" dirty="0">
                <a:solidFill>
                  <a:schemeClr val="tx1">
                    <a:lumMod val="95000"/>
                    <a:lumOff val="5000"/>
                  </a:schemeClr>
                </a:solidFill>
              </a:rPr>
              <a:t>Sumanth Mohan- C0752365</a:t>
            </a:r>
          </a:p>
          <a:p>
            <a:pPr marL="342900" indent="-342900" algn="l">
              <a:buFont typeface="Arial" panose="020B0604020202020204" pitchFamily="34" charset="0"/>
              <a:buChar char="•"/>
            </a:pPr>
            <a:r>
              <a:rPr lang="en-CA" sz="3200" b="1" dirty="0">
                <a:solidFill>
                  <a:schemeClr val="tx1">
                    <a:lumMod val="95000"/>
                    <a:lumOff val="5000"/>
                  </a:schemeClr>
                </a:solidFill>
              </a:rPr>
              <a:t>Dhaval Vakil- C0752581</a:t>
            </a:r>
          </a:p>
          <a:p>
            <a:pPr marL="342900" indent="-342900" algn="l">
              <a:buFont typeface="Arial" panose="020B0604020202020204" pitchFamily="34" charset="0"/>
              <a:buChar char="•"/>
            </a:pPr>
            <a:r>
              <a:rPr lang="en-CA" sz="3200" b="1" dirty="0">
                <a:solidFill>
                  <a:schemeClr val="tx1">
                    <a:lumMod val="95000"/>
                    <a:lumOff val="5000"/>
                  </a:schemeClr>
                </a:solidFill>
              </a:rPr>
              <a:t>Abhishek Rangra- C0755154</a:t>
            </a:r>
          </a:p>
          <a:p>
            <a:pPr marL="342900" indent="-342900" algn="l">
              <a:buFont typeface="Arial" panose="020B0604020202020204" pitchFamily="34" charset="0"/>
              <a:buChar char="•"/>
            </a:pPr>
            <a:r>
              <a:rPr lang="en-CA" sz="3200" b="1" dirty="0">
                <a:solidFill>
                  <a:schemeClr val="tx1">
                    <a:lumMod val="95000"/>
                    <a:lumOff val="5000"/>
                  </a:schemeClr>
                </a:solidFill>
              </a:rPr>
              <a:t>Shubham Nanda- C0</a:t>
            </a:r>
          </a:p>
          <a:p>
            <a:pPr marL="342900" indent="-342900" algn="l">
              <a:buFont typeface="Arial" panose="020B0604020202020204" pitchFamily="34" charset="0"/>
              <a:buChar char="•"/>
            </a:pPr>
            <a:r>
              <a:rPr lang="en-CA" sz="3200" b="1">
                <a:solidFill>
                  <a:schemeClr val="tx1">
                    <a:lumMod val="95000"/>
                    <a:lumOff val="5000"/>
                  </a:schemeClr>
                </a:solidFill>
              </a:rPr>
              <a:t>Mahrshi</a:t>
            </a:r>
            <a:r>
              <a:rPr lang="en-CA" sz="3200" b="1" dirty="0">
                <a:solidFill>
                  <a:schemeClr val="tx1">
                    <a:lumMod val="95000"/>
                    <a:lumOff val="5000"/>
                  </a:schemeClr>
                </a:solidFill>
              </a:rPr>
              <a:t> Bhupesh </a:t>
            </a:r>
            <a:r>
              <a:rPr lang="en-CA" sz="3200" b="1" dirty="0" err="1">
                <a:solidFill>
                  <a:schemeClr val="tx1">
                    <a:lumMod val="95000"/>
                    <a:lumOff val="5000"/>
                  </a:schemeClr>
                </a:solidFill>
              </a:rPr>
              <a:t>Mahadevwala</a:t>
            </a:r>
            <a:r>
              <a:rPr lang="en-CA" sz="3200" b="1" dirty="0">
                <a:solidFill>
                  <a:schemeClr val="tx1">
                    <a:lumMod val="95000"/>
                    <a:lumOff val="5000"/>
                  </a:schemeClr>
                </a:solidFill>
              </a:rPr>
              <a:t>- C0</a:t>
            </a:r>
          </a:p>
          <a:p>
            <a:pPr marL="342900" indent="-342900" algn="l">
              <a:buFont typeface="Arial" panose="020B0604020202020204" pitchFamily="34" charset="0"/>
              <a:buChar char="•"/>
            </a:pPr>
            <a:endParaRPr lang="en-CA" sz="3200" dirty="0"/>
          </a:p>
        </p:txBody>
      </p:sp>
    </p:spTree>
    <p:extLst>
      <p:ext uri="{BB962C8B-B14F-4D97-AF65-F5344CB8AC3E}">
        <p14:creationId xmlns:p14="http://schemas.microsoft.com/office/powerpoint/2010/main" val="298664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21611-34BD-4910-8950-6B97FBB5CE60}"/>
              </a:ext>
            </a:extLst>
          </p:cNvPr>
          <p:cNvSpPr>
            <a:spLocks noGrp="1"/>
          </p:cNvSpPr>
          <p:nvPr>
            <p:ph idx="1"/>
          </p:nvPr>
        </p:nvSpPr>
        <p:spPr/>
        <p:txBody>
          <a:bodyPr>
            <a:normAutofit/>
          </a:bodyPr>
          <a:lstStyle/>
          <a:p>
            <a:pPr marL="0" indent="0" algn="ctr">
              <a:buNone/>
            </a:pPr>
            <a:r>
              <a:rPr lang="en-US" sz="7200" b="1" dirty="0"/>
              <a:t>                 									Conceptual Design </a:t>
            </a:r>
            <a:endParaRPr lang="en-CA" sz="7200" dirty="0"/>
          </a:p>
        </p:txBody>
      </p:sp>
    </p:spTree>
    <p:extLst>
      <p:ext uri="{BB962C8B-B14F-4D97-AF65-F5344CB8AC3E}">
        <p14:creationId xmlns:p14="http://schemas.microsoft.com/office/powerpoint/2010/main" val="120079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7414-DCDB-46CD-A066-3C99031F1F1F}"/>
              </a:ext>
            </a:extLst>
          </p:cNvPr>
          <p:cNvSpPr>
            <a:spLocks noGrp="1"/>
          </p:cNvSpPr>
          <p:nvPr>
            <p:ph type="title"/>
          </p:nvPr>
        </p:nvSpPr>
        <p:spPr/>
        <p:txBody>
          <a:bodyPr>
            <a:noAutofit/>
          </a:bodyPr>
          <a:lstStyle/>
          <a:p>
            <a:br>
              <a:rPr lang="en-US" sz="6000" b="1" dirty="0"/>
            </a:br>
            <a:r>
              <a:rPr lang="en-US" sz="6000" b="1" dirty="0"/>
              <a:t>ER Diagram: </a:t>
            </a:r>
            <a:br>
              <a:rPr lang="en-CA" sz="6000" dirty="0"/>
            </a:br>
            <a:endParaRPr lang="en-CA" sz="6000" dirty="0"/>
          </a:p>
        </p:txBody>
      </p:sp>
      <p:sp>
        <p:nvSpPr>
          <p:cNvPr id="3" name="Content Placeholder 2">
            <a:extLst>
              <a:ext uri="{FF2B5EF4-FFF2-40B4-BE49-F238E27FC236}">
                <a16:creationId xmlns:a16="http://schemas.microsoft.com/office/drawing/2014/main" id="{5F5C8719-F04E-434D-84DB-4E0E009B9023}"/>
              </a:ext>
            </a:extLst>
          </p:cNvPr>
          <p:cNvSpPr>
            <a:spLocks noGrp="1"/>
          </p:cNvSpPr>
          <p:nvPr>
            <p:ph idx="1"/>
          </p:nvPr>
        </p:nvSpPr>
        <p:spPr/>
        <p:txBody>
          <a:bodyPr>
            <a:normAutofit lnSpcReduction="10000"/>
          </a:bodyPr>
          <a:lstStyle/>
          <a:p>
            <a:pPr marL="0" indent="0">
              <a:buNone/>
            </a:pPr>
            <a:r>
              <a:rPr lang="en-US" dirty="0"/>
              <a:t>1. Create an ER diagram based on the customer invoice. Only include the entities identified in the entity &amp; attribute identification: </a:t>
            </a:r>
            <a:endParaRPr lang="en-CA" dirty="0"/>
          </a:p>
          <a:p>
            <a:r>
              <a:rPr lang="en-US" dirty="0"/>
              <a:t> Entities </a:t>
            </a:r>
            <a:endParaRPr lang="en-CA" dirty="0"/>
          </a:p>
          <a:p>
            <a:r>
              <a:rPr lang="en-US" dirty="0"/>
              <a:t> Attributes </a:t>
            </a:r>
            <a:endParaRPr lang="en-CA" dirty="0"/>
          </a:p>
          <a:p>
            <a:r>
              <a:rPr lang="en-US" dirty="0"/>
              <a:t> Name </a:t>
            </a:r>
            <a:endParaRPr lang="en-CA" dirty="0"/>
          </a:p>
          <a:p>
            <a:r>
              <a:rPr lang="en-US" dirty="0"/>
              <a:t> Data type (optional) </a:t>
            </a:r>
            <a:endParaRPr lang="en-CA" dirty="0"/>
          </a:p>
          <a:p>
            <a:r>
              <a:rPr lang="en-US" dirty="0"/>
              <a:t> Size (optional) </a:t>
            </a:r>
            <a:endParaRPr lang="en-CA" dirty="0"/>
          </a:p>
          <a:p>
            <a:r>
              <a:rPr lang="en-US" dirty="0"/>
              <a:t> Unique Identifiers </a:t>
            </a:r>
          </a:p>
          <a:p>
            <a:r>
              <a:rPr lang="en-US" dirty="0"/>
              <a:t> Named Relationships </a:t>
            </a:r>
            <a:endParaRPr lang="en-CA" dirty="0"/>
          </a:p>
          <a:p>
            <a:pPr marL="0" indent="0">
              <a:buNone/>
            </a:pPr>
            <a:endParaRPr lang="en-CA" dirty="0"/>
          </a:p>
        </p:txBody>
      </p:sp>
    </p:spTree>
    <p:extLst>
      <p:ext uri="{BB962C8B-B14F-4D97-AF65-F5344CB8AC3E}">
        <p14:creationId xmlns:p14="http://schemas.microsoft.com/office/powerpoint/2010/main" val="94107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83BA2-9A4B-416B-96CF-7196442A78FB}"/>
              </a:ext>
            </a:extLst>
          </p:cNvPr>
          <p:cNvSpPr>
            <a:spLocks noGrp="1"/>
          </p:cNvSpPr>
          <p:nvPr>
            <p:ph idx="1"/>
          </p:nvPr>
        </p:nvSpPr>
        <p:spPr>
          <a:xfrm>
            <a:off x="838200" y="932155"/>
            <a:ext cx="10515600" cy="5244808"/>
          </a:xfrm>
        </p:spPr>
        <p:txBody>
          <a:bodyPr/>
          <a:lstStyle/>
          <a:p>
            <a:r>
              <a:rPr lang="en-US" dirty="0"/>
              <a:t> Optionality and Cardinality </a:t>
            </a:r>
            <a:endParaRPr lang="en-CA" dirty="0"/>
          </a:p>
          <a:p>
            <a:r>
              <a:rPr lang="en-US" dirty="0"/>
              <a:t> Foreign Keys </a:t>
            </a:r>
            <a:endParaRPr lang="en-CA" dirty="0"/>
          </a:p>
          <a:p>
            <a:r>
              <a:rPr lang="en-US" dirty="0"/>
              <a:t> Relationship Strength </a:t>
            </a:r>
            <a:endParaRPr lang="en-CA" dirty="0"/>
          </a:p>
          <a:p>
            <a:r>
              <a:rPr lang="en-US" dirty="0"/>
              <a:t> ERD language for the relationships </a:t>
            </a:r>
            <a:endParaRPr lang="en-CA" dirty="0"/>
          </a:p>
          <a:p>
            <a:pPr marL="0" indent="0">
              <a:buNone/>
            </a:pPr>
            <a:endParaRPr lang="en-CA" dirty="0"/>
          </a:p>
        </p:txBody>
      </p:sp>
    </p:spTree>
    <p:extLst>
      <p:ext uri="{BB962C8B-B14F-4D97-AF65-F5344CB8AC3E}">
        <p14:creationId xmlns:p14="http://schemas.microsoft.com/office/powerpoint/2010/main" val="322412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AC74D-F099-404C-904C-1F70A0AB54F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2. Create a second ER diagram that resolves many-to-many relationships</a:t>
            </a:r>
          </a:p>
        </p:txBody>
      </p:sp>
      <p:pic>
        <p:nvPicPr>
          <p:cNvPr id="12" name="Picture 3">
            <a:extLst>
              <a:ext uri="{FF2B5EF4-FFF2-40B4-BE49-F238E27FC236}">
                <a16:creationId xmlns:a16="http://schemas.microsoft.com/office/drawing/2014/main" id="{5CD126C5-6A00-4E4D-8665-93910C57A5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0916" y="878888"/>
            <a:ext cx="7911278" cy="537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89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B852-4D3D-4D50-BD05-3B69BBFC4573}"/>
              </a:ext>
            </a:extLst>
          </p:cNvPr>
          <p:cNvSpPr>
            <a:spLocks noGrp="1"/>
          </p:cNvSpPr>
          <p:nvPr>
            <p:ph type="title"/>
          </p:nvPr>
        </p:nvSpPr>
        <p:spPr/>
        <p:txBody>
          <a:bodyPr>
            <a:noAutofit/>
          </a:bodyPr>
          <a:lstStyle/>
          <a:p>
            <a:br>
              <a:rPr lang="en-US" sz="6000" b="1" dirty="0"/>
            </a:br>
            <a:r>
              <a:rPr lang="en-US" sz="6000" b="1" dirty="0"/>
              <a:t>Logical Model </a:t>
            </a:r>
            <a:br>
              <a:rPr lang="en-CA" sz="6000" dirty="0"/>
            </a:br>
            <a:endParaRPr lang="en-CA" sz="6000" dirty="0"/>
          </a:p>
        </p:txBody>
      </p:sp>
      <p:sp>
        <p:nvSpPr>
          <p:cNvPr id="3" name="Content Placeholder 2">
            <a:extLst>
              <a:ext uri="{FF2B5EF4-FFF2-40B4-BE49-F238E27FC236}">
                <a16:creationId xmlns:a16="http://schemas.microsoft.com/office/drawing/2014/main" id="{D8860F63-85D3-44A5-A189-5D581C5739D3}"/>
              </a:ext>
            </a:extLst>
          </p:cNvPr>
          <p:cNvSpPr>
            <a:spLocks noGrp="1"/>
          </p:cNvSpPr>
          <p:nvPr>
            <p:ph idx="1"/>
          </p:nvPr>
        </p:nvSpPr>
        <p:spPr/>
        <p:txBody>
          <a:bodyPr/>
          <a:lstStyle/>
          <a:p>
            <a:pPr marL="0" indent="0">
              <a:buNone/>
            </a:pPr>
            <a:r>
              <a:rPr lang="en-US" b="1" dirty="0"/>
              <a:t>Normalization &amp; Relational Schema: </a:t>
            </a:r>
            <a:endParaRPr lang="en-CA" dirty="0"/>
          </a:p>
          <a:p>
            <a:pPr marL="0" indent="0">
              <a:buNone/>
            </a:pPr>
            <a:r>
              <a:rPr lang="en-US" dirty="0"/>
              <a:t>1. Create a document called "Database Normalization" </a:t>
            </a:r>
            <a:endParaRPr lang="en-CA" dirty="0"/>
          </a:p>
          <a:p>
            <a:pPr marL="0" indent="0">
              <a:buNone/>
            </a:pPr>
            <a:r>
              <a:rPr lang="en-US" dirty="0"/>
              <a:t>a. Normalize your database to 3NF </a:t>
            </a:r>
            <a:endParaRPr lang="en-CA" dirty="0"/>
          </a:p>
          <a:p>
            <a:pPr marL="0" indent="0">
              <a:buNone/>
            </a:pPr>
            <a:r>
              <a:rPr lang="en-US" dirty="0"/>
              <a:t>b. Modify the ER diagram if necessary </a:t>
            </a:r>
            <a:endParaRPr lang="en-CA" dirty="0"/>
          </a:p>
          <a:p>
            <a:pPr marL="0" indent="0">
              <a:buNone/>
            </a:pPr>
            <a:r>
              <a:rPr lang="en-US" dirty="0"/>
              <a:t>2. Include a relational schema for each entity </a:t>
            </a:r>
            <a:endParaRPr lang="en-CA" dirty="0"/>
          </a:p>
          <a:p>
            <a:endParaRPr lang="en-CA" dirty="0"/>
          </a:p>
        </p:txBody>
      </p:sp>
    </p:spTree>
    <p:extLst>
      <p:ext uri="{BB962C8B-B14F-4D97-AF65-F5344CB8AC3E}">
        <p14:creationId xmlns:p14="http://schemas.microsoft.com/office/powerpoint/2010/main" val="301113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223C-26E7-4F72-84DE-13C3E44CCB40}"/>
              </a:ext>
            </a:extLst>
          </p:cNvPr>
          <p:cNvSpPr>
            <a:spLocks noGrp="1"/>
          </p:cNvSpPr>
          <p:nvPr>
            <p:ph type="title"/>
          </p:nvPr>
        </p:nvSpPr>
        <p:spPr/>
        <p:txBody>
          <a:bodyPr>
            <a:normAutofit/>
          </a:bodyPr>
          <a:lstStyle/>
          <a:p>
            <a:r>
              <a:rPr lang="en-US" sz="6000" b="1" dirty="0"/>
              <a:t>Physical Model </a:t>
            </a:r>
            <a:endParaRPr lang="en-CA" sz="6000" dirty="0"/>
          </a:p>
        </p:txBody>
      </p:sp>
      <p:sp>
        <p:nvSpPr>
          <p:cNvPr id="3" name="Content Placeholder 2">
            <a:extLst>
              <a:ext uri="{FF2B5EF4-FFF2-40B4-BE49-F238E27FC236}">
                <a16:creationId xmlns:a16="http://schemas.microsoft.com/office/drawing/2014/main" id="{CBF984FC-A123-471F-A6C0-06018FBF3AE5}"/>
              </a:ext>
            </a:extLst>
          </p:cNvPr>
          <p:cNvSpPr>
            <a:spLocks noGrp="1"/>
          </p:cNvSpPr>
          <p:nvPr>
            <p:ph idx="1"/>
          </p:nvPr>
        </p:nvSpPr>
        <p:spPr/>
        <p:txBody>
          <a:bodyPr/>
          <a:lstStyle/>
          <a:p>
            <a:pPr marL="0" indent="0">
              <a:buNone/>
            </a:pPr>
            <a:r>
              <a:rPr lang="en-US" b="1" dirty="0"/>
              <a:t>Physical Table Representation: </a:t>
            </a:r>
            <a:endParaRPr lang="en-CA" dirty="0"/>
          </a:p>
          <a:p>
            <a:r>
              <a:rPr lang="en-US" dirty="0"/>
              <a:t>Convert the logical model to a physical model using a table format </a:t>
            </a:r>
            <a:endParaRPr lang="en-CA" dirty="0"/>
          </a:p>
          <a:p>
            <a:r>
              <a:rPr lang="en-US" dirty="0"/>
              <a:t>a. Create a table for each physical database table </a:t>
            </a:r>
            <a:endParaRPr lang="en-CA" dirty="0"/>
          </a:p>
          <a:p>
            <a:pPr marL="0" indent="0">
              <a:buNone/>
            </a:pPr>
            <a:endParaRPr lang="en-CA" dirty="0"/>
          </a:p>
        </p:txBody>
      </p:sp>
    </p:spTree>
    <p:extLst>
      <p:ext uri="{BB962C8B-B14F-4D97-AF65-F5344CB8AC3E}">
        <p14:creationId xmlns:p14="http://schemas.microsoft.com/office/powerpoint/2010/main" val="260095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5CA6-2A13-4965-93FC-0B521EE5958A}"/>
              </a:ext>
            </a:extLst>
          </p:cNvPr>
          <p:cNvSpPr>
            <a:spLocks noGrp="1"/>
          </p:cNvSpPr>
          <p:nvPr>
            <p:ph type="title"/>
          </p:nvPr>
        </p:nvSpPr>
        <p:spPr/>
        <p:txBody>
          <a:bodyPr>
            <a:normAutofit/>
          </a:bodyPr>
          <a:lstStyle/>
          <a:p>
            <a:r>
              <a:rPr lang="en-CA" sz="6000" b="1" dirty="0"/>
              <a:t>TABLES CREATION</a:t>
            </a:r>
          </a:p>
        </p:txBody>
      </p:sp>
      <p:sp>
        <p:nvSpPr>
          <p:cNvPr id="3" name="Content Placeholder 2">
            <a:extLst>
              <a:ext uri="{FF2B5EF4-FFF2-40B4-BE49-F238E27FC236}">
                <a16:creationId xmlns:a16="http://schemas.microsoft.com/office/drawing/2014/main" id="{BFC81151-AC04-40BD-8339-04647CFAEC11}"/>
              </a:ext>
            </a:extLst>
          </p:cNvPr>
          <p:cNvSpPr>
            <a:spLocks noGrp="1"/>
          </p:cNvSpPr>
          <p:nvPr>
            <p:ph idx="1"/>
          </p:nvPr>
        </p:nvSpPr>
        <p:spPr/>
        <p:txBody>
          <a:bodyPr/>
          <a:lstStyle/>
          <a:p>
            <a:pPr marL="0" indent="0">
              <a:buNone/>
            </a:pPr>
            <a:r>
              <a:rPr lang="en-US" b="1" dirty="0"/>
              <a:t>Table Post</a:t>
            </a:r>
          </a:p>
          <a:p>
            <a:pPr marL="0" indent="0">
              <a:buNone/>
            </a:pPr>
            <a:r>
              <a:rPr lang="en-US" dirty="0"/>
              <a:t>CREATE TABLE "Post" (</a:t>
            </a:r>
            <a:endParaRPr lang="en-CA" dirty="0"/>
          </a:p>
          <a:p>
            <a:pPr marL="0" indent="0">
              <a:buNone/>
            </a:pPr>
            <a:r>
              <a:rPr lang="en-US" dirty="0"/>
              <a:t>"</a:t>
            </a:r>
            <a:r>
              <a:rPr lang="en-US" dirty="0" err="1"/>
              <a:t>PostID</a:t>
            </a:r>
            <a:r>
              <a:rPr lang="en-US" dirty="0"/>
              <a:t>" VARCHAR(20),</a:t>
            </a:r>
            <a:endParaRPr lang="en-CA" dirty="0"/>
          </a:p>
          <a:p>
            <a:pPr marL="0" indent="0">
              <a:buNone/>
            </a:pPr>
            <a:r>
              <a:rPr lang="en-US" dirty="0"/>
              <a:t>"Post" VARCHAR(20) NOT NULL,</a:t>
            </a:r>
            <a:endParaRPr lang="en-CA" dirty="0"/>
          </a:p>
          <a:p>
            <a:pPr marL="0" indent="0">
              <a:buNone/>
            </a:pPr>
            <a:r>
              <a:rPr lang="en-US" dirty="0"/>
              <a:t>"</a:t>
            </a:r>
            <a:r>
              <a:rPr lang="en-US" dirty="0" err="1"/>
              <a:t>Hourly_Pay</a:t>
            </a:r>
            <a:r>
              <a:rPr lang="en-US" dirty="0"/>
              <a:t>" NUMERIC(20) CHECK(</a:t>
            </a:r>
            <a:r>
              <a:rPr lang="en-US" dirty="0" err="1"/>
              <a:t>Hourly_Pay</a:t>
            </a:r>
            <a:r>
              <a:rPr lang="en-US" dirty="0"/>
              <a:t> &gt; 0)</a:t>
            </a:r>
            <a:endParaRPr lang="en-CA" dirty="0"/>
          </a:p>
          <a:p>
            <a:pPr marL="0" indent="0">
              <a:buNone/>
            </a:pPr>
            <a:r>
              <a:rPr lang="en-US" dirty="0"/>
              <a:t>PRIMARY KEY(</a:t>
            </a:r>
            <a:r>
              <a:rPr lang="en-US" dirty="0" err="1"/>
              <a:t>PostID</a:t>
            </a:r>
            <a:r>
              <a:rPr lang="en-US" dirty="0"/>
              <a:t>) );</a:t>
            </a: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284903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0C802-7320-44C1-93F8-EFACE2E488B0}"/>
              </a:ext>
            </a:extLst>
          </p:cNvPr>
          <p:cNvSpPr>
            <a:spLocks noGrp="1"/>
          </p:cNvSpPr>
          <p:nvPr>
            <p:ph idx="1"/>
          </p:nvPr>
        </p:nvSpPr>
        <p:spPr>
          <a:xfrm>
            <a:off x="838200" y="937857"/>
            <a:ext cx="10515600" cy="4779361"/>
          </a:xfrm>
        </p:spPr>
        <p:txBody>
          <a:bodyPr>
            <a:normAutofit fontScale="92500" lnSpcReduction="10000"/>
          </a:bodyPr>
          <a:lstStyle/>
          <a:p>
            <a:pPr marL="0" indent="0">
              <a:buNone/>
            </a:pPr>
            <a:r>
              <a:rPr lang="en-US" b="1" dirty="0"/>
              <a:t>Table Employee</a:t>
            </a:r>
          </a:p>
          <a:p>
            <a:pPr marL="0" indent="0">
              <a:buNone/>
            </a:pPr>
            <a:r>
              <a:rPr lang="en-US" dirty="0"/>
              <a:t>CREATE TABLE "Employee" (</a:t>
            </a:r>
            <a:endParaRPr lang="en-CA" dirty="0"/>
          </a:p>
          <a:p>
            <a:pPr marL="0" indent="0">
              <a:buNone/>
            </a:pPr>
            <a:r>
              <a:rPr lang="en-US" dirty="0"/>
              <a:t>"</a:t>
            </a:r>
            <a:r>
              <a:rPr lang="en-US" dirty="0" err="1"/>
              <a:t>EmployeeID</a:t>
            </a:r>
            <a:r>
              <a:rPr lang="en-US" dirty="0"/>
              <a:t>" VARCHAR(20),</a:t>
            </a:r>
            <a:endParaRPr lang="en-CA" dirty="0"/>
          </a:p>
          <a:p>
            <a:pPr marL="0" indent="0">
              <a:buNone/>
            </a:pPr>
            <a:r>
              <a:rPr lang="en-US" dirty="0"/>
              <a:t>"First Name" VARCHAR(20) NOT NULL,</a:t>
            </a:r>
            <a:endParaRPr lang="en-CA" dirty="0"/>
          </a:p>
          <a:p>
            <a:pPr marL="0" indent="0">
              <a:buNone/>
            </a:pPr>
            <a:r>
              <a:rPr lang="en-US" dirty="0"/>
              <a:t>"Last Name" VARCHAR(20),</a:t>
            </a:r>
            <a:endParaRPr lang="en-CA" dirty="0"/>
          </a:p>
          <a:p>
            <a:pPr marL="0" indent="0">
              <a:buNone/>
            </a:pPr>
            <a:r>
              <a:rPr lang="en-US" dirty="0"/>
              <a:t>"</a:t>
            </a:r>
            <a:r>
              <a:rPr lang="en-US" dirty="0" err="1"/>
              <a:t>PhoneNumber</a:t>
            </a:r>
            <a:r>
              <a:rPr lang="en-US" dirty="0"/>
              <a:t>" NUMERIC(20) NOT NULL,</a:t>
            </a:r>
            <a:endParaRPr lang="en-CA" dirty="0"/>
          </a:p>
          <a:p>
            <a:pPr marL="0" indent="0">
              <a:buNone/>
            </a:pPr>
            <a:r>
              <a:rPr lang="en-US" dirty="0"/>
              <a:t>"</a:t>
            </a:r>
            <a:r>
              <a:rPr lang="en-US" dirty="0" err="1"/>
              <a:t>PostID</a:t>
            </a:r>
            <a:r>
              <a:rPr lang="en-US" dirty="0"/>
              <a:t>" VARCHAR(20) NOT NULL,</a:t>
            </a:r>
            <a:endParaRPr lang="en-CA" dirty="0"/>
          </a:p>
          <a:p>
            <a:pPr marL="0" indent="0">
              <a:buNone/>
            </a:pPr>
            <a:r>
              <a:rPr lang="en-US" dirty="0"/>
              <a:t>"Address" VARCHAR(20)</a:t>
            </a:r>
            <a:endParaRPr lang="en-CA" dirty="0"/>
          </a:p>
          <a:p>
            <a:pPr marL="0" indent="0">
              <a:buNone/>
            </a:pPr>
            <a:r>
              <a:rPr lang="en-US" dirty="0"/>
              <a:t>PRIMARY KEY (</a:t>
            </a:r>
            <a:r>
              <a:rPr lang="en-US" dirty="0" err="1"/>
              <a:t>EmployeeID</a:t>
            </a:r>
            <a:r>
              <a:rPr lang="en-US" dirty="0"/>
              <a:t>)</a:t>
            </a:r>
            <a:endParaRPr lang="en-CA" dirty="0"/>
          </a:p>
          <a:p>
            <a:pPr marL="0" indent="0">
              <a:buNone/>
            </a:pPr>
            <a:r>
              <a:rPr lang="en-US" dirty="0"/>
              <a:t>FOREIGN KEY (</a:t>
            </a:r>
            <a:r>
              <a:rPr lang="en-US" dirty="0" err="1"/>
              <a:t>PostID</a:t>
            </a:r>
            <a:r>
              <a:rPr lang="en-US" dirty="0"/>
              <a:t>) REFERENCES Post(</a:t>
            </a:r>
            <a:r>
              <a:rPr lang="en-US" dirty="0" err="1"/>
              <a:t>PostID</a:t>
            </a:r>
            <a:r>
              <a:rPr lang="en-US" dirty="0"/>
              <a:t>));</a:t>
            </a:r>
            <a:endParaRPr lang="en-CA" dirty="0"/>
          </a:p>
          <a:p>
            <a:pPr marL="0" indent="0">
              <a:buNone/>
            </a:pPr>
            <a:endParaRPr lang="en-CA" dirty="0"/>
          </a:p>
        </p:txBody>
      </p:sp>
    </p:spTree>
    <p:extLst>
      <p:ext uri="{BB962C8B-B14F-4D97-AF65-F5344CB8AC3E}">
        <p14:creationId xmlns:p14="http://schemas.microsoft.com/office/powerpoint/2010/main" val="408045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8F3C-FB78-42E1-87D5-DE2696CD283B}"/>
              </a:ext>
            </a:extLst>
          </p:cNvPr>
          <p:cNvSpPr>
            <a:spLocks noGrp="1"/>
          </p:cNvSpPr>
          <p:nvPr>
            <p:ph type="title"/>
          </p:nvPr>
        </p:nvSpPr>
        <p:spPr/>
        <p:txBody>
          <a:bodyPr>
            <a:noAutofit/>
          </a:bodyPr>
          <a:lstStyle/>
          <a:p>
            <a:br>
              <a:rPr lang="en-US" sz="7200" b="1" dirty="0"/>
            </a:br>
            <a:r>
              <a:rPr lang="en-US" sz="7200" b="1" dirty="0"/>
              <a:t>Textile Management System</a:t>
            </a:r>
            <a:br>
              <a:rPr lang="en-CA" sz="7200" dirty="0"/>
            </a:br>
            <a:endParaRPr lang="en-CA" sz="7200" dirty="0"/>
          </a:p>
        </p:txBody>
      </p:sp>
      <p:sp>
        <p:nvSpPr>
          <p:cNvPr id="3" name="Content Placeholder 2">
            <a:extLst>
              <a:ext uri="{FF2B5EF4-FFF2-40B4-BE49-F238E27FC236}">
                <a16:creationId xmlns:a16="http://schemas.microsoft.com/office/drawing/2014/main" id="{1F77913A-CBB8-4877-8A2E-34F7DBBEBA2E}"/>
              </a:ext>
            </a:extLst>
          </p:cNvPr>
          <p:cNvSpPr>
            <a:spLocks noGrp="1"/>
          </p:cNvSpPr>
          <p:nvPr>
            <p:ph idx="1"/>
          </p:nvPr>
        </p:nvSpPr>
        <p:spPr/>
        <p:txBody>
          <a:bodyPr/>
          <a:lstStyle/>
          <a:p>
            <a:r>
              <a:rPr lang="en-CA" dirty="0"/>
              <a:t> </a:t>
            </a:r>
            <a:r>
              <a:rPr lang="en-US" dirty="0"/>
              <a:t>Wholesaler Textile company which sells different types of processed cloth to the small companies.</a:t>
            </a:r>
            <a:endParaRPr lang="en-CA" dirty="0"/>
          </a:p>
          <a:p>
            <a:r>
              <a:rPr lang="en-US" dirty="0"/>
              <a:t> The company is a wholesale and manufacturing unit which manufacture cloth of different types of materials based on the company’s requirement. Each ordered cloth from customer is recorded into database and an invoice is generated based on the order. </a:t>
            </a:r>
            <a:endParaRPr lang="en-CA" dirty="0"/>
          </a:p>
          <a:p>
            <a:pPr marL="0" indent="0">
              <a:buNone/>
            </a:pPr>
            <a:endParaRPr lang="en-CA" dirty="0"/>
          </a:p>
        </p:txBody>
      </p:sp>
    </p:spTree>
    <p:extLst>
      <p:ext uri="{BB962C8B-B14F-4D97-AF65-F5344CB8AC3E}">
        <p14:creationId xmlns:p14="http://schemas.microsoft.com/office/powerpoint/2010/main" val="55370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1338-C66D-48D3-9229-40B1954D2320}"/>
              </a:ext>
            </a:extLst>
          </p:cNvPr>
          <p:cNvSpPr>
            <a:spLocks noGrp="1"/>
          </p:cNvSpPr>
          <p:nvPr>
            <p:ph type="title"/>
          </p:nvPr>
        </p:nvSpPr>
        <p:spPr>
          <a:xfrm>
            <a:off x="426127" y="365125"/>
            <a:ext cx="11496583" cy="2165010"/>
          </a:xfrm>
        </p:spPr>
        <p:txBody>
          <a:bodyPr>
            <a:noAutofit/>
          </a:bodyPr>
          <a:lstStyle/>
          <a:p>
            <a:br>
              <a:rPr lang="en-US" sz="6000" b="1" dirty="0"/>
            </a:br>
            <a:r>
              <a:rPr lang="en-US" sz="6000" b="1" dirty="0"/>
              <a:t>Types of Manufactured cloth: -</a:t>
            </a:r>
            <a:br>
              <a:rPr lang="en-CA" sz="6000" b="1" dirty="0"/>
            </a:br>
            <a:endParaRPr lang="en-CA" sz="6000" b="1" dirty="0"/>
          </a:p>
        </p:txBody>
      </p:sp>
      <p:sp>
        <p:nvSpPr>
          <p:cNvPr id="3" name="Content Placeholder 2">
            <a:extLst>
              <a:ext uri="{FF2B5EF4-FFF2-40B4-BE49-F238E27FC236}">
                <a16:creationId xmlns:a16="http://schemas.microsoft.com/office/drawing/2014/main" id="{3865719E-F6B3-4220-AE70-9886E9F8B483}"/>
              </a:ext>
            </a:extLst>
          </p:cNvPr>
          <p:cNvSpPr>
            <a:spLocks noGrp="1"/>
          </p:cNvSpPr>
          <p:nvPr>
            <p:ph idx="1"/>
          </p:nvPr>
        </p:nvSpPr>
        <p:spPr>
          <a:xfrm>
            <a:off x="838200" y="2361460"/>
            <a:ext cx="10515600" cy="3815502"/>
          </a:xfrm>
        </p:spPr>
        <p:txBody>
          <a:bodyPr/>
          <a:lstStyle/>
          <a:p>
            <a:pPr lvl="0"/>
            <a:r>
              <a:rPr lang="en-US" dirty="0"/>
              <a:t>Silk</a:t>
            </a:r>
            <a:endParaRPr lang="en-CA" dirty="0"/>
          </a:p>
          <a:p>
            <a:pPr lvl="0"/>
            <a:r>
              <a:rPr lang="en-US" dirty="0"/>
              <a:t>Wool</a:t>
            </a:r>
            <a:endParaRPr lang="en-CA" dirty="0"/>
          </a:p>
          <a:p>
            <a:pPr lvl="0"/>
            <a:r>
              <a:rPr lang="en-US" dirty="0"/>
              <a:t>Cotton</a:t>
            </a:r>
            <a:endParaRPr lang="en-CA" dirty="0"/>
          </a:p>
          <a:p>
            <a:pPr lvl="0"/>
            <a:r>
              <a:rPr lang="en-US" dirty="0"/>
              <a:t>Nylon</a:t>
            </a:r>
            <a:endParaRPr lang="en-CA" dirty="0"/>
          </a:p>
          <a:p>
            <a:pPr lvl="0"/>
            <a:r>
              <a:rPr lang="en-US" dirty="0"/>
              <a:t>Fiber</a:t>
            </a:r>
            <a:endParaRPr lang="en-CA" dirty="0"/>
          </a:p>
          <a:p>
            <a:pPr marL="0" indent="0">
              <a:buNone/>
            </a:pPr>
            <a:endParaRPr lang="en-CA" dirty="0"/>
          </a:p>
        </p:txBody>
      </p:sp>
    </p:spTree>
    <p:extLst>
      <p:ext uri="{BB962C8B-B14F-4D97-AF65-F5344CB8AC3E}">
        <p14:creationId xmlns:p14="http://schemas.microsoft.com/office/powerpoint/2010/main" val="345529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5B69-4AA6-4053-9EFD-14B5EED3EB51}"/>
              </a:ext>
            </a:extLst>
          </p:cNvPr>
          <p:cNvSpPr>
            <a:spLocks noGrp="1"/>
          </p:cNvSpPr>
          <p:nvPr>
            <p:ph type="title"/>
          </p:nvPr>
        </p:nvSpPr>
        <p:spPr>
          <a:xfrm>
            <a:off x="239697" y="365126"/>
            <a:ext cx="11540971" cy="1747760"/>
          </a:xfrm>
        </p:spPr>
        <p:txBody>
          <a:bodyPr>
            <a:noAutofit/>
          </a:bodyPr>
          <a:lstStyle/>
          <a:p>
            <a:br>
              <a:rPr lang="en-US" sz="6000" b="1" dirty="0"/>
            </a:br>
            <a:r>
              <a:rPr lang="en-US" sz="6000" b="1" dirty="0"/>
              <a:t>Characteristics or Attributes of the System</a:t>
            </a:r>
            <a:br>
              <a:rPr lang="en-CA" sz="6000" b="1" dirty="0"/>
            </a:br>
            <a:endParaRPr lang="en-CA" sz="6000" b="1" dirty="0"/>
          </a:p>
        </p:txBody>
      </p:sp>
      <p:sp>
        <p:nvSpPr>
          <p:cNvPr id="3" name="Content Placeholder 2">
            <a:extLst>
              <a:ext uri="{FF2B5EF4-FFF2-40B4-BE49-F238E27FC236}">
                <a16:creationId xmlns:a16="http://schemas.microsoft.com/office/drawing/2014/main" id="{B79A7B1B-21C1-4BD4-A66F-DDA4D0BA03EA}"/>
              </a:ext>
            </a:extLst>
          </p:cNvPr>
          <p:cNvSpPr>
            <a:spLocks noGrp="1"/>
          </p:cNvSpPr>
          <p:nvPr>
            <p:ph idx="1"/>
          </p:nvPr>
        </p:nvSpPr>
        <p:spPr>
          <a:xfrm>
            <a:off x="838200" y="2574524"/>
            <a:ext cx="10515600" cy="3602439"/>
          </a:xfrm>
        </p:spPr>
        <p:txBody>
          <a:bodyPr>
            <a:normAutofit fontScale="77500" lnSpcReduction="20000"/>
          </a:bodyPr>
          <a:lstStyle/>
          <a:p>
            <a:pPr lvl="0"/>
            <a:r>
              <a:rPr lang="en-US" dirty="0" err="1"/>
              <a:t>Machine_ID</a:t>
            </a:r>
            <a:endParaRPr lang="en-CA" dirty="0"/>
          </a:p>
          <a:p>
            <a:pPr lvl="0"/>
            <a:r>
              <a:rPr lang="en-US" dirty="0" err="1"/>
              <a:t>Loom_ID</a:t>
            </a:r>
            <a:endParaRPr lang="en-CA" dirty="0"/>
          </a:p>
          <a:p>
            <a:pPr lvl="0"/>
            <a:r>
              <a:rPr lang="en-US" dirty="0" err="1"/>
              <a:t>Employee_ID</a:t>
            </a:r>
            <a:endParaRPr lang="en-CA" dirty="0"/>
          </a:p>
          <a:p>
            <a:pPr lvl="0"/>
            <a:r>
              <a:rPr lang="en-US" dirty="0" err="1"/>
              <a:t>Cloth_Type</a:t>
            </a:r>
            <a:endParaRPr lang="en-CA" dirty="0"/>
          </a:p>
          <a:p>
            <a:pPr lvl="0"/>
            <a:r>
              <a:rPr lang="en-US" dirty="0" err="1"/>
              <a:t>Comapany_ID</a:t>
            </a:r>
            <a:endParaRPr lang="en-CA" dirty="0"/>
          </a:p>
          <a:p>
            <a:pPr lvl="0"/>
            <a:r>
              <a:rPr lang="en-US" dirty="0" err="1"/>
              <a:t>Order_ID</a:t>
            </a:r>
            <a:endParaRPr lang="en-CA" dirty="0"/>
          </a:p>
          <a:p>
            <a:pPr lvl="0"/>
            <a:r>
              <a:rPr lang="en-US" dirty="0" err="1"/>
              <a:t>Product_ID</a:t>
            </a:r>
            <a:endParaRPr lang="en-CA" dirty="0"/>
          </a:p>
          <a:p>
            <a:pPr lvl="0"/>
            <a:r>
              <a:rPr lang="en-US" dirty="0"/>
              <a:t>Price</a:t>
            </a:r>
            <a:endParaRPr lang="en-CA" dirty="0"/>
          </a:p>
          <a:p>
            <a:pPr lvl="0"/>
            <a:r>
              <a:rPr lang="en-US" dirty="0"/>
              <a:t>Quantity</a:t>
            </a:r>
            <a:endParaRPr lang="en-CA" dirty="0"/>
          </a:p>
          <a:p>
            <a:pPr lvl="0"/>
            <a:r>
              <a:rPr lang="en-US" dirty="0" err="1"/>
              <a:t>Total_Amount</a:t>
            </a:r>
            <a:endParaRPr lang="en-CA" dirty="0"/>
          </a:p>
          <a:p>
            <a:pPr marL="0" indent="0">
              <a:buNone/>
            </a:pPr>
            <a:endParaRPr lang="en-CA" dirty="0"/>
          </a:p>
        </p:txBody>
      </p:sp>
    </p:spTree>
    <p:extLst>
      <p:ext uri="{BB962C8B-B14F-4D97-AF65-F5344CB8AC3E}">
        <p14:creationId xmlns:p14="http://schemas.microsoft.com/office/powerpoint/2010/main" val="197401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EBB8-2C79-4855-86BE-C735C3FA23A5}"/>
              </a:ext>
            </a:extLst>
          </p:cNvPr>
          <p:cNvSpPr>
            <a:spLocks noGrp="1"/>
          </p:cNvSpPr>
          <p:nvPr>
            <p:ph type="title"/>
          </p:nvPr>
        </p:nvSpPr>
        <p:spPr>
          <a:xfrm>
            <a:off x="328474" y="347369"/>
            <a:ext cx="11239130" cy="1325563"/>
          </a:xfrm>
        </p:spPr>
        <p:txBody>
          <a:bodyPr>
            <a:noAutofit/>
          </a:bodyPr>
          <a:lstStyle/>
          <a:p>
            <a:r>
              <a:rPr lang="en-CA" sz="6000" b="1" dirty="0"/>
              <a:t>Overview of Company and Products</a:t>
            </a:r>
          </a:p>
        </p:txBody>
      </p:sp>
      <p:sp>
        <p:nvSpPr>
          <p:cNvPr id="3" name="Content Placeholder 2">
            <a:extLst>
              <a:ext uri="{FF2B5EF4-FFF2-40B4-BE49-F238E27FC236}">
                <a16:creationId xmlns:a16="http://schemas.microsoft.com/office/drawing/2014/main" id="{C43AB2CE-EF16-4200-8E7F-FACBDB434299}"/>
              </a:ext>
            </a:extLst>
          </p:cNvPr>
          <p:cNvSpPr>
            <a:spLocks noGrp="1"/>
          </p:cNvSpPr>
          <p:nvPr>
            <p:ph idx="1"/>
          </p:nvPr>
        </p:nvSpPr>
        <p:spPr>
          <a:xfrm>
            <a:off x="838200" y="2032986"/>
            <a:ext cx="10515600" cy="4143977"/>
          </a:xfrm>
        </p:spPr>
        <p:txBody>
          <a:bodyPr>
            <a:normAutofit/>
          </a:bodyPr>
          <a:lstStyle/>
          <a:p>
            <a:pPr marL="0" indent="0">
              <a:buNone/>
            </a:pPr>
            <a:r>
              <a:rPr lang="en-US" dirty="0"/>
              <a:t>This company deals with production of textile goods. This project aims at to monitor all process in the company, like production, manufacturing, purchase of raw materials, production of goods, shipment and bills. As these works are done manually at the company at present it takes a lot of time to complete the work. The main goal of this project is to reduce manual works, increase the processing speed and ensure reliability of data. All process needed for the textile management is recorded for providing good information to the concern.</a:t>
            </a:r>
            <a:endParaRPr lang="en-CA" dirty="0"/>
          </a:p>
          <a:p>
            <a:pPr marL="0" indent="0">
              <a:buNone/>
            </a:pPr>
            <a:endParaRPr lang="en-CA" dirty="0"/>
          </a:p>
        </p:txBody>
      </p:sp>
    </p:spTree>
    <p:extLst>
      <p:ext uri="{BB962C8B-B14F-4D97-AF65-F5344CB8AC3E}">
        <p14:creationId xmlns:p14="http://schemas.microsoft.com/office/powerpoint/2010/main" val="148641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CAA8-A92B-4DE9-8683-2469B0E56696}"/>
              </a:ext>
            </a:extLst>
          </p:cNvPr>
          <p:cNvSpPr>
            <a:spLocks noGrp="1"/>
          </p:cNvSpPr>
          <p:nvPr>
            <p:ph type="title"/>
          </p:nvPr>
        </p:nvSpPr>
        <p:spPr/>
        <p:txBody>
          <a:bodyPr>
            <a:noAutofit/>
          </a:bodyPr>
          <a:lstStyle/>
          <a:p>
            <a:br>
              <a:rPr lang="en-US" sz="6000" b="1" dirty="0"/>
            </a:br>
            <a:r>
              <a:rPr lang="en-US" sz="6000" b="1" dirty="0"/>
              <a:t>Customer Sales Invoice: </a:t>
            </a:r>
            <a:br>
              <a:rPr lang="en-CA" sz="6000" dirty="0"/>
            </a:br>
            <a:endParaRPr lang="en-CA" sz="6000" dirty="0"/>
          </a:p>
        </p:txBody>
      </p:sp>
      <p:graphicFrame>
        <p:nvGraphicFramePr>
          <p:cNvPr id="4" name="Content Placeholder 3">
            <a:extLst>
              <a:ext uri="{FF2B5EF4-FFF2-40B4-BE49-F238E27FC236}">
                <a16:creationId xmlns:a16="http://schemas.microsoft.com/office/drawing/2014/main" id="{77DEC75F-3B55-4C4A-8377-5D9754DD9C98}"/>
              </a:ext>
            </a:extLst>
          </p:cNvPr>
          <p:cNvGraphicFramePr>
            <a:graphicFrameLocks noGrp="1"/>
          </p:cNvGraphicFramePr>
          <p:nvPr>
            <p:ph idx="1"/>
            <p:extLst>
              <p:ext uri="{D42A27DB-BD31-4B8C-83A1-F6EECF244321}">
                <p14:modId xmlns:p14="http://schemas.microsoft.com/office/powerpoint/2010/main" val="2500014719"/>
              </p:ext>
            </p:extLst>
          </p:nvPr>
        </p:nvGraphicFramePr>
        <p:xfrm>
          <a:off x="1003177" y="1690688"/>
          <a:ext cx="8806648" cy="3991022"/>
        </p:xfrm>
        <a:graphic>
          <a:graphicData uri="http://schemas.openxmlformats.org/drawingml/2006/table">
            <a:tbl>
              <a:tblPr firstRow="1" firstCol="1" bandRow="1">
                <a:tableStyleId>{5C22544A-7EE6-4342-B048-85BDC9FD1C3A}</a:tableStyleId>
              </a:tblPr>
              <a:tblGrid>
                <a:gridCol w="925876">
                  <a:extLst>
                    <a:ext uri="{9D8B030D-6E8A-4147-A177-3AD203B41FA5}">
                      <a16:colId xmlns:a16="http://schemas.microsoft.com/office/drawing/2014/main" val="1068137325"/>
                    </a:ext>
                  </a:extLst>
                </a:gridCol>
                <a:gridCol w="789302">
                  <a:extLst>
                    <a:ext uri="{9D8B030D-6E8A-4147-A177-3AD203B41FA5}">
                      <a16:colId xmlns:a16="http://schemas.microsoft.com/office/drawing/2014/main" val="1492460391"/>
                    </a:ext>
                  </a:extLst>
                </a:gridCol>
                <a:gridCol w="1121788">
                  <a:extLst>
                    <a:ext uri="{9D8B030D-6E8A-4147-A177-3AD203B41FA5}">
                      <a16:colId xmlns:a16="http://schemas.microsoft.com/office/drawing/2014/main" val="1020042782"/>
                    </a:ext>
                  </a:extLst>
                </a:gridCol>
                <a:gridCol w="956958">
                  <a:extLst>
                    <a:ext uri="{9D8B030D-6E8A-4147-A177-3AD203B41FA5}">
                      <a16:colId xmlns:a16="http://schemas.microsoft.com/office/drawing/2014/main" val="4275056884"/>
                    </a:ext>
                  </a:extLst>
                </a:gridCol>
                <a:gridCol w="757277">
                  <a:extLst>
                    <a:ext uri="{9D8B030D-6E8A-4147-A177-3AD203B41FA5}">
                      <a16:colId xmlns:a16="http://schemas.microsoft.com/office/drawing/2014/main" val="1495187516"/>
                    </a:ext>
                  </a:extLst>
                </a:gridCol>
                <a:gridCol w="716776">
                  <a:extLst>
                    <a:ext uri="{9D8B030D-6E8A-4147-A177-3AD203B41FA5}">
                      <a16:colId xmlns:a16="http://schemas.microsoft.com/office/drawing/2014/main" val="3065724288"/>
                    </a:ext>
                  </a:extLst>
                </a:gridCol>
                <a:gridCol w="968260">
                  <a:extLst>
                    <a:ext uri="{9D8B030D-6E8A-4147-A177-3AD203B41FA5}">
                      <a16:colId xmlns:a16="http://schemas.microsoft.com/office/drawing/2014/main" val="2622530987"/>
                    </a:ext>
                  </a:extLst>
                </a:gridCol>
                <a:gridCol w="991808">
                  <a:extLst>
                    <a:ext uri="{9D8B030D-6E8A-4147-A177-3AD203B41FA5}">
                      <a16:colId xmlns:a16="http://schemas.microsoft.com/office/drawing/2014/main" val="3053549050"/>
                    </a:ext>
                  </a:extLst>
                </a:gridCol>
                <a:gridCol w="664973">
                  <a:extLst>
                    <a:ext uri="{9D8B030D-6E8A-4147-A177-3AD203B41FA5}">
                      <a16:colId xmlns:a16="http://schemas.microsoft.com/office/drawing/2014/main" val="548762543"/>
                    </a:ext>
                  </a:extLst>
                </a:gridCol>
                <a:gridCol w="913630">
                  <a:extLst>
                    <a:ext uri="{9D8B030D-6E8A-4147-A177-3AD203B41FA5}">
                      <a16:colId xmlns:a16="http://schemas.microsoft.com/office/drawing/2014/main" val="2050089272"/>
                    </a:ext>
                  </a:extLst>
                </a:gridCol>
              </a:tblGrid>
              <a:tr h="997756">
                <a:tc>
                  <a:txBody>
                    <a:bodyPr/>
                    <a:lstStyle/>
                    <a:p>
                      <a:pPr algn="l">
                        <a:spcAft>
                          <a:spcPts val="0"/>
                        </a:spcAft>
                      </a:pPr>
                      <a:r>
                        <a:rPr lang="en-US" sz="1150">
                          <a:effectLst/>
                        </a:rPr>
                        <a:t>Invoice-Id</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Order-Id</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Customer-Id</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Product-Id</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Cloth-Type</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Date</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Quantity</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Discount</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Price</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Total-Amount</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969791"/>
                  </a:ext>
                </a:extLst>
              </a:tr>
              <a:tr h="665170">
                <a:tc>
                  <a:txBody>
                    <a:bodyPr/>
                    <a:lstStyle/>
                    <a:p>
                      <a:pPr algn="l">
                        <a:spcAft>
                          <a:spcPts val="0"/>
                        </a:spcAft>
                      </a:pPr>
                      <a:r>
                        <a:rPr lang="en-US" sz="1150">
                          <a:effectLst/>
                        </a:rPr>
                        <a:t>In01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Or01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001A</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CT101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silk</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2019-12-01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25</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3%</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400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9700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195975"/>
                  </a:ext>
                </a:extLst>
              </a:tr>
              <a:tr h="665170">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CT102</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wool</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2019-12-01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30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11000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689021"/>
                  </a:ext>
                </a:extLst>
              </a:tr>
              <a:tr h="665170">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CT103</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fabric</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2019-12-01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10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300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9000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110108"/>
                  </a:ext>
                </a:extLst>
              </a:tr>
              <a:tr h="665170">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CT104</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nylon</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2019-12-01</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5</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200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1000</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826600"/>
                  </a:ext>
                </a:extLst>
              </a:tr>
              <a:tr h="332586">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 </a:t>
                      </a:r>
                      <a:endParaRPr lang="en-CA" sz="120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spcAft>
                          <a:spcPts val="0"/>
                        </a:spcAft>
                      </a:pPr>
                      <a:r>
                        <a:rPr lang="en-US" sz="1150" dirty="0">
                          <a:effectLst/>
                        </a:rPr>
                        <a:t>29700/-</a:t>
                      </a:r>
                      <a:endParaRPr lang="en-CA" sz="12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2393627"/>
                  </a:ext>
                </a:extLst>
              </a:tr>
            </a:tbl>
          </a:graphicData>
        </a:graphic>
      </p:graphicFrame>
    </p:spTree>
    <p:extLst>
      <p:ext uri="{BB962C8B-B14F-4D97-AF65-F5344CB8AC3E}">
        <p14:creationId xmlns:p14="http://schemas.microsoft.com/office/powerpoint/2010/main" val="396213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CD14-599D-4C11-9C28-ECC1E690C91D}"/>
              </a:ext>
            </a:extLst>
          </p:cNvPr>
          <p:cNvSpPr>
            <a:spLocks noGrp="1"/>
          </p:cNvSpPr>
          <p:nvPr>
            <p:ph type="title"/>
          </p:nvPr>
        </p:nvSpPr>
        <p:spPr>
          <a:xfrm>
            <a:off x="838200" y="356248"/>
            <a:ext cx="10515600" cy="1325563"/>
          </a:xfrm>
        </p:spPr>
        <p:txBody>
          <a:bodyPr>
            <a:noAutofit/>
          </a:bodyPr>
          <a:lstStyle/>
          <a:p>
            <a:br>
              <a:rPr lang="en-US" sz="6000" b="1" dirty="0"/>
            </a:br>
            <a:r>
              <a:rPr lang="en-US" sz="6000" b="1" dirty="0"/>
              <a:t>Entity &amp; Attribute Identification: </a:t>
            </a:r>
            <a:br>
              <a:rPr lang="en-CA" sz="6000" dirty="0"/>
            </a:br>
            <a:endParaRPr lang="en-CA" sz="6000" dirty="0"/>
          </a:p>
        </p:txBody>
      </p:sp>
      <p:sp>
        <p:nvSpPr>
          <p:cNvPr id="3" name="Content Placeholder 2">
            <a:extLst>
              <a:ext uri="{FF2B5EF4-FFF2-40B4-BE49-F238E27FC236}">
                <a16:creationId xmlns:a16="http://schemas.microsoft.com/office/drawing/2014/main" id="{9658B5E2-1F2A-4BDB-964D-469E71C74B2F}"/>
              </a:ext>
            </a:extLst>
          </p:cNvPr>
          <p:cNvSpPr>
            <a:spLocks noGrp="1"/>
          </p:cNvSpPr>
          <p:nvPr>
            <p:ph idx="1"/>
          </p:nvPr>
        </p:nvSpPr>
        <p:spPr/>
        <p:txBody>
          <a:bodyPr/>
          <a:lstStyle/>
          <a:p>
            <a:pPr marL="0" indent="0">
              <a:buNone/>
            </a:pPr>
            <a:endParaRPr lang="en-US" b="1" dirty="0"/>
          </a:p>
          <a:p>
            <a:pPr marL="0" indent="0">
              <a:buNone/>
            </a:pPr>
            <a:r>
              <a:rPr lang="en-US" b="1" dirty="0"/>
              <a:t>Entity </a:t>
            </a:r>
            <a:endParaRPr lang="en-CA" dirty="0"/>
          </a:p>
          <a:p>
            <a:r>
              <a:rPr lang="en-US" dirty="0"/>
              <a:t> </a:t>
            </a:r>
            <a:r>
              <a:rPr lang="en-US" dirty="0" err="1"/>
              <a:t>Invoice_ID</a:t>
            </a:r>
            <a:endParaRPr lang="en-US" dirty="0"/>
          </a:p>
          <a:p>
            <a:r>
              <a:rPr lang="en-US" dirty="0"/>
              <a:t> </a:t>
            </a:r>
            <a:r>
              <a:rPr lang="en-US" dirty="0" err="1"/>
              <a:t>Customer_ID</a:t>
            </a:r>
            <a:endParaRPr lang="en-US" dirty="0"/>
          </a:p>
          <a:p>
            <a:r>
              <a:rPr lang="en-US" dirty="0" err="1"/>
              <a:t>Product_ID</a:t>
            </a:r>
            <a:r>
              <a:rPr lang="en-US" dirty="0"/>
              <a:t> </a:t>
            </a:r>
          </a:p>
          <a:p>
            <a:r>
              <a:rPr lang="en-US" dirty="0"/>
              <a:t>Date </a:t>
            </a:r>
          </a:p>
          <a:p>
            <a:r>
              <a:rPr lang="en-US" dirty="0" err="1"/>
              <a:t>Order_Id</a:t>
            </a:r>
            <a:endParaRPr lang="en-CA" dirty="0"/>
          </a:p>
          <a:p>
            <a:pPr marL="0" indent="0">
              <a:buNone/>
            </a:pPr>
            <a:endParaRPr lang="en-CA" dirty="0"/>
          </a:p>
        </p:txBody>
      </p:sp>
    </p:spTree>
    <p:extLst>
      <p:ext uri="{BB962C8B-B14F-4D97-AF65-F5344CB8AC3E}">
        <p14:creationId xmlns:p14="http://schemas.microsoft.com/office/powerpoint/2010/main" val="163058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4DD1-1981-446B-8DCB-677474648574}"/>
              </a:ext>
            </a:extLst>
          </p:cNvPr>
          <p:cNvSpPr>
            <a:spLocks noGrp="1"/>
          </p:cNvSpPr>
          <p:nvPr>
            <p:ph type="title"/>
          </p:nvPr>
        </p:nvSpPr>
        <p:spPr/>
        <p:txBody>
          <a:bodyPr>
            <a:noAutofit/>
          </a:bodyPr>
          <a:lstStyle/>
          <a:p>
            <a:br>
              <a:rPr lang="en-US" sz="6000" b="1" dirty="0"/>
            </a:br>
            <a:r>
              <a:rPr lang="en-US" sz="6000" b="1" dirty="0"/>
              <a:t>Attributes</a:t>
            </a:r>
            <a:br>
              <a:rPr lang="en-CA" sz="6000" dirty="0"/>
            </a:br>
            <a:endParaRPr lang="en-CA" sz="6000" dirty="0"/>
          </a:p>
        </p:txBody>
      </p:sp>
      <p:sp>
        <p:nvSpPr>
          <p:cNvPr id="3" name="Content Placeholder 2">
            <a:extLst>
              <a:ext uri="{FF2B5EF4-FFF2-40B4-BE49-F238E27FC236}">
                <a16:creationId xmlns:a16="http://schemas.microsoft.com/office/drawing/2014/main" id="{14415ECE-5F85-49CA-879E-07861D811156}"/>
              </a:ext>
            </a:extLst>
          </p:cNvPr>
          <p:cNvSpPr>
            <a:spLocks noGrp="1"/>
          </p:cNvSpPr>
          <p:nvPr>
            <p:ph idx="1"/>
          </p:nvPr>
        </p:nvSpPr>
        <p:spPr/>
        <p:txBody>
          <a:bodyPr/>
          <a:lstStyle/>
          <a:p>
            <a:r>
              <a:rPr lang="en-US" dirty="0" err="1"/>
              <a:t>Cloth_Type</a:t>
            </a:r>
            <a:endParaRPr lang="en-US" dirty="0"/>
          </a:p>
          <a:p>
            <a:r>
              <a:rPr lang="en-US" dirty="0"/>
              <a:t>Date</a:t>
            </a:r>
          </a:p>
          <a:p>
            <a:r>
              <a:rPr lang="en-US" dirty="0"/>
              <a:t>Quantity</a:t>
            </a:r>
          </a:p>
          <a:p>
            <a:r>
              <a:rPr lang="en-US" dirty="0"/>
              <a:t>Discount Price</a:t>
            </a:r>
          </a:p>
          <a:p>
            <a:r>
              <a:rPr lang="en-US" dirty="0"/>
              <a:t>Total-Amount  </a:t>
            </a:r>
            <a:endParaRPr lang="en-CA" dirty="0"/>
          </a:p>
          <a:p>
            <a:endParaRPr lang="en-CA" dirty="0"/>
          </a:p>
        </p:txBody>
      </p:sp>
    </p:spTree>
    <p:extLst>
      <p:ext uri="{BB962C8B-B14F-4D97-AF65-F5344CB8AC3E}">
        <p14:creationId xmlns:p14="http://schemas.microsoft.com/office/powerpoint/2010/main" val="33063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DE8F-DEBA-456A-AA5F-3995D36A3843}"/>
              </a:ext>
            </a:extLst>
          </p:cNvPr>
          <p:cNvSpPr>
            <a:spLocks noGrp="1"/>
          </p:cNvSpPr>
          <p:nvPr>
            <p:ph type="title"/>
          </p:nvPr>
        </p:nvSpPr>
        <p:spPr/>
        <p:txBody>
          <a:bodyPr>
            <a:noAutofit/>
          </a:bodyPr>
          <a:lstStyle/>
          <a:p>
            <a:br>
              <a:rPr lang="en-US" sz="6000" b="1" dirty="0"/>
            </a:br>
            <a:r>
              <a:rPr lang="en-US" sz="6000" b="1" dirty="0"/>
              <a:t>Unique Identifier</a:t>
            </a:r>
            <a:br>
              <a:rPr lang="en-CA" sz="6000" dirty="0"/>
            </a:br>
            <a:endParaRPr lang="en-CA" sz="6000" dirty="0"/>
          </a:p>
        </p:txBody>
      </p:sp>
      <p:sp>
        <p:nvSpPr>
          <p:cNvPr id="3" name="Content Placeholder 2">
            <a:extLst>
              <a:ext uri="{FF2B5EF4-FFF2-40B4-BE49-F238E27FC236}">
                <a16:creationId xmlns:a16="http://schemas.microsoft.com/office/drawing/2014/main" id="{E483B338-EAAB-4980-B803-C0BD8E5EE5D1}"/>
              </a:ext>
            </a:extLst>
          </p:cNvPr>
          <p:cNvSpPr>
            <a:spLocks noGrp="1"/>
          </p:cNvSpPr>
          <p:nvPr>
            <p:ph idx="1"/>
          </p:nvPr>
        </p:nvSpPr>
        <p:spPr/>
        <p:txBody>
          <a:bodyPr/>
          <a:lstStyle/>
          <a:p>
            <a:r>
              <a:rPr lang="en-US" dirty="0" err="1"/>
              <a:t>Invoice_Id</a:t>
            </a:r>
            <a:r>
              <a:rPr lang="en-US" dirty="0"/>
              <a:t> </a:t>
            </a:r>
          </a:p>
          <a:p>
            <a:r>
              <a:rPr lang="en-US" dirty="0" err="1"/>
              <a:t>Order_Id</a:t>
            </a:r>
            <a:endParaRPr lang="en-US" dirty="0"/>
          </a:p>
          <a:p>
            <a:r>
              <a:rPr lang="en-US" dirty="0" err="1"/>
              <a:t>Customer_Id</a:t>
            </a:r>
            <a:endParaRPr lang="en-US" dirty="0"/>
          </a:p>
          <a:p>
            <a:r>
              <a:rPr lang="en-US" dirty="0" err="1"/>
              <a:t>Product_Id</a:t>
            </a:r>
            <a:endParaRPr lang="en-CA" dirty="0"/>
          </a:p>
          <a:p>
            <a:pPr marL="0" indent="0">
              <a:buNone/>
            </a:pPr>
            <a:endParaRPr lang="en-CA" dirty="0"/>
          </a:p>
        </p:txBody>
      </p:sp>
    </p:spTree>
    <p:extLst>
      <p:ext uri="{BB962C8B-B14F-4D97-AF65-F5344CB8AC3E}">
        <p14:creationId xmlns:p14="http://schemas.microsoft.com/office/powerpoint/2010/main" val="403378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566</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Tahoma</vt:lpstr>
      <vt:lpstr>Office Theme</vt:lpstr>
      <vt:lpstr>TEXTILE MANAGEMENT SYSTEM</vt:lpstr>
      <vt:lpstr> Textile Management System </vt:lpstr>
      <vt:lpstr> Types of Manufactured cloth: - </vt:lpstr>
      <vt:lpstr> Characteristics or Attributes of the System </vt:lpstr>
      <vt:lpstr>Overview of Company and Products</vt:lpstr>
      <vt:lpstr> Customer Sales Invoice:  </vt:lpstr>
      <vt:lpstr> Entity &amp; Attribute Identification:  </vt:lpstr>
      <vt:lpstr> Attributes </vt:lpstr>
      <vt:lpstr> Unique Identifier </vt:lpstr>
      <vt:lpstr>PowerPoint Presentation</vt:lpstr>
      <vt:lpstr> ER Diagram:  </vt:lpstr>
      <vt:lpstr>PowerPoint Presentation</vt:lpstr>
      <vt:lpstr>2. Create a second ER diagram that resolves many-to-many relationships</vt:lpstr>
      <vt:lpstr> Logical Model  </vt:lpstr>
      <vt:lpstr>Physical Model </vt:lpstr>
      <vt:lpstr>TABLES CREATION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TEXTILE MANAGEMENT SYSTEM</dc:title>
  <dc:creator>Abhishek Rangra</dc:creator>
  <cp:lastModifiedBy>Abhishek Rangra</cp:lastModifiedBy>
  <cp:revision>4</cp:revision>
  <dcterms:created xsi:type="dcterms:W3CDTF">2019-08-06T03:36:29Z</dcterms:created>
  <dcterms:modified xsi:type="dcterms:W3CDTF">2019-08-06T03:56:18Z</dcterms:modified>
</cp:coreProperties>
</file>