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6" r:id="rId6"/>
    <p:sldId id="260" r:id="rId7"/>
    <p:sldId id="277" r:id="rId8"/>
    <p:sldId id="263" r:id="rId9"/>
    <p:sldId id="270" r:id="rId10"/>
    <p:sldId id="278" r:id="rId11"/>
    <p:sldId id="261" r:id="rId12"/>
    <p:sldId id="262" r:id="rId13"/>
    <p:sldId id="279" r:id="rId14"/>
    <p:sldId id="265" r:id="rId15"/>
    <p:sldId id="266" r:id="rId16"/>
    <p:sldId id="271" r:id="rId17"/>
    <p:sldId id="272" r:id="rId18"/>
    <p:sldId id="273" r:id="rId19"/>
    <p:sldId id="274" r:id="rId20"/>
    <p:sldId id="275" r:id="rId21"/>
    <p:sldId id="267"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06" autoAdjust="0"/>
  </p:normalViewPr>
  <p:slideViewPr>
    <p:cSldViewPr>
      <p:cViewPr varScale="1">
        <p:scale>
          <a:sx n="75" d="100"/>
          <a:sy n="75" d="100"/>
        </p:scale>
        <p:origin x="166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3C767-4432-4211-AB90-F874AA9480E6}" type="datetimeFigureOut">
              <a:rPr lang="en-US" smtClean="0"/>
              <a:pPr/>
              <a:t>8/14/2019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92999-00BE-4E48-9919-99CAF00414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Outsource Magnets</a:t>
            </a:r>
          </a:p>
        </p:txBody>
      </p:sp>
      <p:sp>
        <p:nvSpPr>
          <p:cNvPr id="4" name="Slide Number Placeholder 3"/>
          <p:cNvSpPr>
            <a:spLocks noGrp="1"/>
          </p:cNvSpPr>
          <p:nvPr>
            <p:ph type="sldNum" sz="quarter" idx="5"/>
          </p:nvPr>
        </p:nvSpPr>
        <p:spPr/>
        <p:txBody>
          <a:bodyPr/>
          <a:lstStyle/>
          <a:p>
            <a:fld id="{86D92999-00BE-4E48-9919-99CAF0041499}" type="slidenum">
              <a:rPr lang="en-US" smtClean="0"/>
              <a:pPr/>
              <a:t>1</a:t>
            </a:fld>
            <a:endParaRPr lang="en-US"/>
          </a:p>
        </p:txBody>
      </p:sp>
    </p:spTree>
    <p:extLst>
      <p:ext uri="{BB962C8B-B14F-4D97-AF65-F5344CB8AC3E}">
        <p14:creationId xmlns:p14="http://schemas.microsoft.com/office/powerpoint/2010/main" val="185140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test plan can help in designing and provide understanding for testing and selection of type for testing. Every type of test type will have constraint and benefits. White box and black box testing can be used for the program. White box testing can run source file directly and every line of code can be tested with availability for measurement and inspection. it helps tester in resolving the failing tests with line by line step. The step for debugging also become easy for inspection and includes value for system and variables states. Black box testing is called functional testing. It works with the public interface for the service and application. Black test do not have access of interval for the artifact that are under the test. Black box testing is useful in verification for the application and development of services and system. The tester and test engineer can conduct the test for analysis and entering the input for the resulting output. The input does not have direct output and testing can help in accessing some of the aspect of system. </a:t>
            </a:r>
          </a:p>
        </p:txBody>
      </p:sp>
      <p:sp>
        <p:nvSpPr>
          <p:cNvPr id="4" name="Slide Number Placeholder 3"/>
          <p:cNvSpPr>
            <a:spLocks noGrp="1"/>
          </p:cNvSpPr>
          <p:nvPr>
            <p:ph type="sldNum" sz="quarter" idx="10"/>
          </p:nvPr>
        </p:nvSpPr>
        <p:spPr/>
        <p:txBody>
          <a:bodyPr/>
          <a:lstStyle/>
          <a:p>
            <a:fld id="{86D92999-00BE-4E48-9919-99CAF004149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Basal metabolic rate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BMR</a:t>
            </a:r>
            <a:r>
              <a:rPr lang="en-US" sz="1200" b="0" i="0" kern="1200" dirty="0">
                <a:solidFill>
                  <a:schemeClr val="tx1"/>
                </a:solidFill>
                <a:effectLst/>
                <a:latin typeface="+mn-lt"/>
                <a:ea typeface="+mn-ea"/>
                <a:cs typeface="+mn-cs"/>
              </a:rPr>
              <a:t>) is often used interchangeably with resting metabolic rate (</a:t>
            </a:r>
            <a:r>
              <a:rPr lang="en-US" sz="1200" b="1" i="0" kern="1200" dirty="0">
                <a:solidFill>
                  <a:schemeClr val="tx1"/>
                </a:solidFill>
                <a:effectLst/>
                <a:latin typeface="+mn-lt"/>
                <a:ea typeface="+mn-ea"/>
                <a:cs typeface="+mn-cs"/>
              </a:rPr>
              <a:t>RMR</a:t>
            </a:r>
            <a:r>
              <a:rPr lang="en-US" sz="1200" b="0" i="0" kern="1200" dirty="0">
                <a:solidFill>
                  <a:schemeClr val="tx1"/>
                </a:solidFill>
                <a:effectLst/>
                <a:latin typeface="+mn-lt"/>
                <a:ea typeface="+mn-ea"/>
                <a:cs typeface="+mn-cs"/>
              </a:rPr>
              <a:t>). While </a:t>
            </a:r>
            <a:r>
              <a:rPr lang="en-US" sz="1200" b="1" i="0" kern="1200" dirty="0">
                <a:solidFill>
                  <a:schemeClr val="tx1"/>
                </a:solidFill>
                <a:effectLst/>
                <a:latin typeface="+mn-lt"/>
                <a:ea typeface="+mn-ea"/>
                <a:cs typeface="+mn-cs"/>
              </a:rPr>
              <a:t>BMR</a:t>
            </a:r>
            <a:r>
              <a:rPr lang="en-US" sz="1200" b="0" i="0" kern="1200" dirty="0">
                <a:solidFill>
                  <a:schemeClr val="tx1"/>
                </a:solidFill>
                <a:effectLst/>
                <a:latin typeface="+mn-lt"/>
                <a:ea typeface="+mn-ea"/>
                <a:cs typeface="+mn-cs"/>
              </a:rPr>
              <a:t> is a minimum number of calories required for basic functions at rest, </a:t>
            </a:r>
            <a:r>
              <a:rPr lang="en-US" sz="1200" b="1" i="0" kern="1200" dirty="0">
                <a:solidFill>
                  <a:schemeClr val="tx1"/>
                </a:solidFill>
                <a:effectLst/>
                <a:latin typeface="+mn-lt"/>
                <a:ea typeface="+mn-ea"/>
                <a:cs typeface="+mn-cs"/>
              </a:rPr>
              <a:t>RMR</a:t>
            </a:r>
            <a:r>
              <a:rPr lang="en-US" sz="1200" b="0" i="0" kern="1200" dirty="0">
                <a:solidFill>
                  <a:schemeClr val="tx1"/>
                </a:solidFill>
                <a:effectLst/>
                <a:latin typeface="+mn-lt"/>
                <a:ea typeface="+mn-ea"/>
                <a:cs typeface="+mn-cs"/>
              </a:rPr>
              <a:t>— also called resting energy expenditure (REE) — is the number of calories that your body burns while it's at rest.</a:t>
            </a:r>
          </a:p>
          <a:p>
            <a:r>
              <a:rPr lang="en-US" sz="1200" b="0" i="0" kern="1200" dirty="0">
                <a:solidFill>
                  <a:schemeClr val="tx1"/>
                </a:solidFill>
                <a:effectLst/>
                <a:latin typeface="+mn-lt"/>
                <a:ea typeface="+mn-ea"/>
                <a:cs typeface="+mn-cs"/>
              </a:rPr>
              <a:t>Above graph compares the BMR and RMR for Humans.</a:t>
            </a:r>
          </a:p>
          <a:p>
            <a:endParaRPr lang="en-CA" dirty="0"/>
          </a:p>
        </p:txBody>
      </p:sp>
      <p:sp>
        <p:nvSpPr>
          <p:cNvPr id="4" name="Slide Number Placeholder 3"/>
          <p:cNvSpPr>
            <a:spLocks noGrp="1"/>
          </p:cNvSpPr>
          <p:nvPr>
            <p:ph type="sldNum" sz="quarter" idx="5"/>
          </p:nvPr>
        </p:nvSpPr>
        <p:spPr/>
        <p:txBody>
          <a:bodyPr/>
          <a:lstStyle/>
          <a:p>
            <a:fld id="{86D92999-00BE-4E48-9919-99CAF0041499}" type="slidenum">
              <a:rPr lang="en-US" smtClean="0"/>
              <a:pPr/>
              <a:t>19</a:t>
            </a:fld>
            <a:endParaRPr lang="en-US"/>
          </a:p>
        </p:txBody>
      </p:sp>
    </p:spTree>
    <p:extLst>
      <p:ext uri="{BB962C8B-B14F-4D97-AF65-F5344CB8AC3E}">
        <p14:creationId xmlns:p14="http://schemas.microsoft.com/office/powerpoint/2010/main" val="585460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Above graph </a:t>
            </a:r>
            <a:r>
              <a:rPr lang="en-US" sz="1200" b="0" i="0" kern="1200" dirty="0" err="1">
                <a:solidFill>
                  <a:schemeClr val="tx1"/>
                </a:solidFill>
                <a:effectLst/>
                <a:latin typeface="+mn-lt"/>
                <a:ea typeface="+mn-ea"/>
                <a:cs typeface="+mn-cs"/>
              </a:rPr>
              <a:t>comapres</a:t>
            </a:r>
            <a:r>
              <a:rPr lang="en-US" sz="1200" b="0" i="0" kern="1200" dirty="0">
                <a:solidFill>
                  <a:schemeClr val="tx1"/>
                </a:solidFill>
                <a:effectLst/>
                <a:latin typeface="+mn-lt"/>
                <a:ea typeface="+mn-ea"/>
                <a:cs typeface="+mn-cs"/>
              </a:rPr>
              <a:t> the BMR vs BMI Graph for Animals</a:t>
            </a:r>
            <a:endParaRPr lang="en-CA" dirty="0"/>
          </a:p>
        </p:txBody>
      </p:sp>
      <p:sp>
        <p:nvSpPr>
          <p:cNvPr id="4" name="Slide Number Placeholder 3"/>
          <p:cNvSpPr>
            <a:spLocks noGrp="1"/>
          </p:cNvSpPr>
          <p:nvPr>
            <p:ph type="sldNum" sz="quarter" idx="5"/>
          </p:nvPr>
        </p:nvSpPr>
        <p:spPr/>
        <p:txBody>
          <a:bodyPr/>
          <a:lstStyle/>
          <a:p>
            <a:fld id="{86D92999-00BE-4E48-9919-99CAF0041499}" type="slidenum">
              <a:rPr lang="en-US" smtClean="0"/>
              <a:pPr/>
              <a:t>20</a:t>
            </a:fld>
            <a:endParaRPr lang="en-US"/>
          </a:p>
        </p:txBody>
      </p:sp>
    </p:spTree>
    <p:extLst>
      <p:ext uri="{BB962C8B-B14F-4D97-AF65-F5344CB8AC3E}">
        <p14:creationId xmlns:p14="http://schemas.microsoft.com/office/powerpoint/2010/main" val="1378677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000" kern="1200" dirty="0">
                <a:solidFill>
                  <a:schemeClr val="tx1"/>
                </a:solidFill>
                <a:latin typeface="+mn-lt"/>
                <a:ea typeface="+mn-ea"/>
                <a:cs typeface="+mn-cs"/>
              </a:rPr>
              <a:t>The report includes implementation of Java codes for finding BMI and BMR of animal and human by getting value for height, weight and age. The analysis of report provides with the approach for development and designing of the code. The program has used different programming steps like inheritance, loop and polymorphism. The concepts have been used for development of program and obtaining desired results. The program can help in specifying the value that has been assigned by the user. After completion of program, testing methods like White and Black box testing has been used for ensuring that program working properly and showing desired results. </a:t>
            </a:r>
          </a:p>
        </p:txBody>
      </p:sp>
      <p:sp>
        <p:nvSpPr>
          <p:cNvPr id="4" name="Slide Number Placeholder 3"/>
          <p:cNvSpPr>
            <a:spLocks noGrp="1"/>
          </p:cNvSpPr>
          <p:nvPr>
            <p:ph type="sldNum" sz="quarter" idx="10"/>
          </p:nvPr>
        </p:nvSpPr>
        <p:spPr/>
        <p:txBody>
          <a:bodyPr/>
          <a:lstStyle/>
          <a:p>
            <a:fld id="{86D92999-00BE-4E48-9919-99CAF0041499}" type="slidenum">
              <a:rPr lang="en-US" smtClean="0"/>
              <a:pPr/>
              <a:t>21</a:t>
            </a:fld>
            <a:endParaRPr lang="en-US"/>
          </a:p>
        </p:txBody>
      </p:sp>
    </p:spTree>
    <p:extLst>
      <p:ext uri="{BB962C8B-B14F-4D97-AF65-F5344CB8AC3E}">
        <p14:creationId xmlns:p14="http://schemas.microsoft.com/office/powerpoint/2010/main" val="165484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Software development life cycle is a system of processes and methods by which particular software is planned, designed and implemented. In this particular topic of discussion, design and implementation of specific BMI/BMR calculator are presented that takes separate values for animals and humans. In this particular program development, a choice has been provided for the participants on the type of checking that they want to do. A database system has been linked with the particular program using "JDBC" connection. Various core concepts of java have been implemented within the procedures. This particular program has been implemented without a GUI based output.</a:t>
            </a:r>
          </a:p>
          <a:p>
            <a:endParaRPr lang="en-US" dirty="0"/>
          </a:p>
        </p:txBody>
      </p:sp>
      <p:sp>
        <p:nvSpPr>
          <p:cNvPr id="4" name="Slide Number Placeholder 3"/>
          <p:cNvSpPr>
            <a:spLocks noGrp="1"/>
          </p:cNvSpPr>
          <p:nvPr>
            <p:ph type="sldNum" sz="quarter" idx="10"/>
          </p:nvPr>
        </p:nvSpPr>
        <p:spPr/>
        <p:txBody>
          <a:bodyPr/>
          <a:lstStyle/>
          <a:p>
            <a:fld id="{86D92999-00BE-4E48-9919-99CAF004149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This particular project report has been documented with the purpose of serving the basic requirement analysis and implementation of core java concepts within a particular application. The BMI or Body Mass Index formula has been implemented in order to receive input from the users regarding their weight and height, calculate the specific BMI and present it as output. Another program has been separately designed within the same main class of java coding to provide an output regarding the BMR or Basal Metabolic Rate of the users. This particular program is designed to take specific weight, height, and age from users, calculate the BMR and present the result as output.</a:t>
            </a:r>
          </a:p>
          <a:p>
            <a:r>
              <a:rPr lang="en-US" sz="1200" kern="1200" dirty="0">
                <a:solidFill>
                  <a:schemeClr val="tx1"/>
                </a:solidFill>
                <a:latin typeface="+mn-lt"/>
                <a:ea typeface="+mn-ea"/>
                <a:cs typeface="+mn-cs"/>
              </a:rPr>
              <a:t>Aim and Objective of this program are to create separate methods of checking for animals and humans. Various core java concepts like inheritance, polymorphism, use of loops, etc. have been presented in this coding design and successful results are to be provided at the time of testing. A method of choosing the particulars of this procedure has been designed into the programming structure for proper ease of use.</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This project has been designed keeping in mind the particulars of Software Development Life Cycle and its various methodologies and concepts.</a:t>
            </a:r>
          </a:p>
          <a:p>
            <a:endParaRPr lang="en-US" dirty="0"/>
          </a:p>
        </p:txBody>
      </p:sp>
      <p:sp>
        <p:nvSpPr>
          <p:cNvPr id="4" name="Slide Number Placeholder 3"/>
          <p:cNvSpPr>
            <a:spLocks noGrp="1"/>
          </p:cNvSpPr>
          <p:nvPr>
            <p:ph type="sldNum" sz="quarter" idx="10"/>
          </p:nvPr>
        </p:nvSpPr>
        <p:spPr/>
        <p:txBody>
          <a:bodyPr/>
          <a:lstStyle/>
          <a:p>
            <a:fld id="{86D92999-00BE-4E48-9919-99CAF004149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6D92999-00BE-4E48-9919-99CAF004149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1" u="none" strike="noStrike" kern="1200" dirty="0">
                <a:solidFill>
                  <a:schemeClr val="tx1"/>
                </a:solidFill>
                <a:latin typeface="+mn-lt"/>
                <a:ea typeface="+mn-ea"/>
                <a:cs typeface="+mn-cs"/>
              </a:rPr>
              <a:t>Design and Implementation </a:t>
            </a:r>
            <a:r>
              <a:rPr lang="en-US" sz="1200" u="none" strike="noStrike" kern="1200" dirty="0">
                <a:solidFill>
                  <a:schemeClr val="tx1"/>
                </a:solidFill>
                <a:latin typeface="+mn-lt"/>
                <a:ea typeface="+mn-ea"/>
                <a:cs typeface="+mn-cs"/>
              </a:rPr>
              <a:t>is the most necessary part of SDLC. This is a process where developers need to design the actual source code of the proposed software application in order to implement the various methods needed to serve specific software requirements with the help of programming languages and the use of Integrated Development Environment</a:t>
            </a:r>
          </a:p>
          <a:p>
            <a:pPr lvl="0"/>
            <a:r>
              <a:rPr lang="en-US" sz="1200" b="1" i="1" u="none" strike="noStrike" kern="1200" dirty="0">
                <a:solidFill>
                  <a:schemeClr val="tx1"/>
                </a:solidFill>
                <a:latin typeface="+mn-lt"/>
                <a:ea typeface="+mn-ea"/>
                <a:cs typeface="+mn-cs"/>
              </a:rPr>
              <a:t>Testing </a:t>
            </a:r>
            <a:r>
              <a:rPr lang="en-US" sz="1200" u="none" strike="noStrike" kern="1200" dirty="0">
                <a:solidFill>
                  <a:schemeClr val="tx1"/>
                </a:solidFill>
                <a:latin typeface="+mn-lt"/>
                <a:ea typeface="+mn-ea"/>
                <a:cs typeface="+mn-cs"/>
              </a:rPr>
              <a:t>is the final procedure of software observation and assessment before it is released for actual use. In this particular process software application and its various functionalities are thoroughly tested for the checking of usability, efficiency, and integrity of developed application serving its purpose</a:t>
            </a:r>
          </a:p>
          <a:p>
            <a:pPr lvl="0"/>
            <a:r>
              <a:rPr lang="en-US" sz="1200" b="1" i="1" u="none" strike="noStrike" kern="1200" dirty="0">
                <a:solidFill>
                  <a:schemeClr val="tx1"/>
                </a:solidFill>
                <a:latin typeface="+mn-lt"/>
                <a:ea typeface="+mn-ea"/>
                <a:cs typeface="+mn-cs"/>
              </a:rPr>
              <a:t>Release and Maintenance </a:t>
            </a:r>
            <a:r>
              <a:rPr lang="en-US" sz="1200" u="none" strike="noStrike" kern="1200" dirty="0">
                <a:solidFill>
                  <a:schemeClr val="tx1"/>
                </a:solidFill>
                <a:latin typeface="+mn-lt"/>
                <a:ea typeface="+mn-ea"/>
                <a:cs typeface="+mn-cs"/>
              </a:rPr>
              <a:t>is the final procedure of SDLC. This procedure witnesses the release of the actual software into the real world for practical use. In order to ensure the continuous efficiency of purpose served, developed application needs to be maintained and upgraded according to requirement</a:t>
            </a:r>
          </a:p>
          <a:p>
            <a:r>
              <a:rPr lang="en-US" sz="1200" kern="1200" dirty="0">
                <a:solidFill>
                  <a:schemeClr val="tx1"/>
                </a:solidFill>
                <a:latin typeface="+mn-lt"/>
                <a:ea typeface="+mn-ea"/>
                <a:cs typeface="+mn-cs"/>
              </a:rPr>
              <a:t>The development of these particular BMI/BMR calculation program-specific steps of SDLC has been followed for proper efficiency of the product designed.</a:t>
            </a:r>
          </a:p>
        </p:txBody>
      </p:sp>
      <p:sp>
        <p:nvSpPr>
          <p:cNvPr id="4" name="Slide Number Placeholder 3"/>
          <p:cNvSpPr>
            <a:spLocks noGrp="1"/>
          </p:cNvSpPr>
          <p:nvPr>
            <p:ph type="sldNum" sz="quarter" idx="10"/>
          </p:nvPr>
        </p:nvSpPr>
        <p:spPr/>
        <p:txBody>
          <a:bodyPr/>
          <a:lstStyle/>
          <a:p>
            <a:fld id="{86D92999-00BE-4E48-9919-99CAF004149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the application, the user can enter weight, height and age for calculating BMI and BMR. The application will accept height in meter and weight in kilogram. The program has been designed for calculating BMR and BMI of both human and animal. The user has to choose Human or Animal in starting of the program. In case of wrong selected option an error message will be displayed. As</a:t>
            </a:r>
            <a:r>
              <a:rPr lang="en-US" sz="1200" i="1" kern="1200" dirty="0">
                <a:solidFill>
                  <a:schemeClr val="tx1"/>
                </a:solidFill>
                <a:latin typeface="+mn-lt"/>
                <a:ea typeface="+mn-ea"/>
                <a:cs typeface="+mn-cs"/>
              </a:rPr>
              <a:t> </a:t>
            </a:r>
            <a:r>
              <a:rPr lang="en-US" sz="1200" kern="1200" dirty="0">
                <a:solidFill>
                  <a:schemeClr val="tx1"/>
                </a:solidFill>
                <a:latin typeface="+mn-lt"/>
                <a:ea typeface="+mn-ea"/>
                <a:cs typeface="+mn-cs"/>
              </a:rPr>
              <a:t>the program will check the input of user and switch to the function for finding the result for Animal or Human. If BMI will have value less than 18.5 then it will show result for Under weight and if BMI is greater than 25.5 then it will show result for overweight.</a:t>
            </a:r>
          </a:p>
          <a:p>
            <a:r>
              <a:rPr lang="en-US" sz="1200" kern="1200" dirty="0">
                <a:solidFill>
                  <a:schemeClr val="tx1"/>
                </a:solidFill>
                <a:latin typeface="+mn-lt"/>
                <a:ea typeface="+mn-ea"/>
                <a:cs typeface="+mn-cs"/>
              </a:rPr>
              <a:t>The validation of mass and body relationship required stastical analysis for the data. BSI and BMI include variation and it includes mean value for BSI. The appropriate relationship between the height and body mass is applied for scaling and it is rule for magnification of three dimensional bodies.  </a:t>
            </a:r>
          </a:p>
        </p:txBody>
      </p:sp>
      <p:sp>
        <p:nvSpPr>
          <p:cNvPr id="4" name="Slide Number Placeholder 3"/>
          <p:cNvSpPr>
            <a:spLocks noGrp="1"/>
          </p:cNvSpPr>
          <p:nvPr>
            <p:ph type="sldNum" sz="quarter" idx="10"/>
          </p:nvPr>
        </p:nvSpPr>
        <p:spPr/>
        <p:txBody>
          <a:bodyPr/>
          <a:lstStyle/>
          <a:p>
            <a:fld id="{86D92999-00BE-4E48-9919-99CAF0041499}" type="slidenum">
              <a:rPr lang="en-US" smtClean="0"/>
              <a:pPr/>
              <a:t>8</a:t>
            </a:fld>
            <a:endParaRPr lang="en-US"/>
          </a:p>
        </p:txBody>
      </p:sp>
    </p:spTree>
    <p:extLst>
      <p:ext uri="{BB962C8B-B14F-4D97-AF65-F5344CB8AC3E}">
        <p14:creationId xmlns:p14="http://schemas.microsoft.com/office/powerpoint/2010/main" val="342186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86D92999-00BE-4E48-9919-99CAF004149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D92999-00BE-4E48-9919-99CAF004149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Inheritance provides a pillar for the mechanism in java that allows class for inheriting the property of parent class. the class with the feature of inheritance of class super class. Inheritance support concept for reusability and creating new class includes code that can be derived from new class. While loop statement helps in execution of the target statement and the provided condition is true. The program provides feature for facilitating the execution of instruction and function that can be used with condition is true. In While loop, the control statement for flow allows code for execution after reputation of the condition. the loop starts with checking the condition. In the loop the condition is checked, if the condition is true then the body statement can be executed further. If the statement is false then the loop will be executed. It is also called entry control loop. In this condition the valuation is true and the statement for the loop will be executed. The statement will include updated value and the variable will process for next iteration. If the statement for the condition will be false then the loop will be terminated that will mark the end for life cycle. </a:t>
            </a:r>
          </a:p>
        </p:txBody>
      </p:sp>
      <p:sp>
        <p:nvSpPr>
          <p:cNvPr id="4" name="Slide Number Placeholder 3"/>
          <p:cNvSpPr>
            <a:spLocks noGrp="1"/>
          </p:cNvSpPr>
          <p:nvPr>
            <p:ph type="sldNum" sz="quarter" idx="10"/>
          </p:nvPr>
        </p:nvSpPr>
        <p:spPr/>
        <p:txBody>
          <a:bodyPr/>
          <a:lstStyle/>
          <a:p>
            <a:fld id="{86D92999-00BE-4E48-9919-99CAF0041499}" type="slidenum">
              <a:rPr lang="en-US" smtClean="0"/>
              <a:pPr/>
              <a:t>14</a:t>
            </a:fld>
            <a:endParaRPr lang="en-US"/>
          </a:p>
        </p:txBody>
      </p:sp>
    </p:spTree>
    <p:extLst>
      <p:ext uri="{BB962C8B-B14F-4D97-AF65-F5344CB8AC3E}">
        <p14:creationId xmlns:p14="http://schemas.microsoft.com/office/powerpoint/2010/main" val="17727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371599"/>
          </a:xfrm>
        </p:spPr>
        <p:txBody>
          <a:bodyPr>
            <a:normAutofit fontScale="90000"/>
          </a:bodyPr>
          <a:lstStyle/>
          <a:p>
            <a:br>
              <a:rPr lang="en-US" b="1" dirty="0"/>
            </a:br>
            <a:r>
              <a:rPr lang="en-US" b="1" dirty="0"/>
              <a:t>Java Project to check the BMI (Body Mass Index) and BMR (Basal Metabolic rate) in Humans and Animals</a:t>
            </a:r>
            <a:br>
              <a:rPr lang="en-CA" dirty="0"/>
            </a:br>
            <a:endParaRPr lang="en-US" sz="3600" b="1" dirty="0"/>
          </a:p>
        </p:txBody>
      </p:sp>
      <p:sp>
        <p:nvSpPr>
          <p:cNvPr id="3" name="Subtitle 2"/>
          <p:cNvSpPr>
            <a:spLocks noGrp="1"/>
          </p:cNvSpPr>
          <p:nvPr>
            <p:ph type="subTitle" idx="1"/>
          </p:nvPr>
        </p:nvSpPr>
        <p:spPr>
          <a:xfrm>
            <a:off x="457200" y="2971800"/>
            <a:ext cx="7315200" cy="3429000"/>
          </a:xfrm>
        </p:spPr>
        <p:txBody>
          <a:bodyPr/>
          <a:lstStyle/>
          <a:p>
            <a:endParaRPr lang="en-US" b="1" dirty="0"/>
          </a:p>
          <a:p>
            <a:r>
              <a:rPr lang="en-US" b="1" dirty="0">
                <a:solidFill>
                  <a:srgbClr val="C00000"/>
                </a:solidFill>
              </a:rPr>
              <a:t>      Sumanth Mohan   - c0752365</a:t>
            </a:r>
            <a:endParaRPr lang="en-CA" b="1" dirty="0">
              <a:solidFill>
                <a:srgbClr val="C00000"/>
              </a:solidFill>
            </a:endParaRPr>
          </a:p>
          <a:p>
            <a:r>
              <a:rPr lang="en-US" b="1" dirty="0">
                <a:solidFill>
                  <a:srgbClr val="C00000"/>
                </a:solidFill>
              </a:rPr>
              <a:t>    Abhishek Rangra - c0755154  </a:t>
            </a:r>
            <a:endParaRPr lang="en-CA" b="1" dirty="0">
              <a:solidFill>
                <a:srgbClr val="C00000"/>
              </a:solidFill>
            </a:endParaRPr>
          </a:p>
          <a:p>
            <a:r>
              <a:rPr lang="en-US" b="1" dirty="0">
                <a:solidFill>
                  <a:srgbClr val="C00000"/>
                </a:solidFill>
              </a:rPr>
              <a:t>Dhaval Kumar - c0752581</a:t>
            </a:r>
            <a:endParaRPr lang="en-CA" b="1" dirty="0">
              <a:solidFill>
                <a:srgbClr val="C00000"/>
              </a:solidFill>
            </a:endParaRPr>
          </a:p>
          <a:p>
            <a:r>
              <a:rPr lang="en-US" b="1" dirty="0">
                <a:solidFill>
                  <a:srgbClr val="C00000"/>
                </a:solidFill>
              </a:rPr>
              <a:t>  Shubham Nanda - c075900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D6E-8922-459C-91A9-ECD389836DB7}"/>
              </a:ext>
            </a:extLst>
          </p:cNvPr>
          <p:cNvSpPr>
            <a:spLocks noGrp="1"/>
          </p:cNvSpPr>
          <p:nvPr>
            <p:ph type="title"/>
          </p:nvPr>
        </p:nvSpPr>
        <p:spPr/>
        <p:txBody>
          <a:bodyPr/>
          <a:lstStyle/>
          <a:p>
            <a:r>
              <a:rPr lang="en-US" b="1" dirty="0"/>
              <a:t>Code Implementation - 1</a:t>
            </a:r>
            <a:endParaRPr lang="en-CA" dirty="0"/>
          </a:p>
        </p:txBody>
      </p:sp>
      <p:sp>
        <p:nvSpPr>
          <p:cNvPr id="3" name="Content Placeholder 2">
            <a:extLst>
              <a:ext uri="{FF2B5EF4-FFF2-40B4-BE49-F238E27FC236}">
                <a16:creationId xmlns:a16="http://schemas.microsoft.com/office/drawing/2014/main" id="{9592D446-182F-41CE-AD91-4823D4EE1ACA}"/>
              </a:ext>
            </a:extLst>
          </p:cNvPr>
          <p:cNvSpPr>
            <a:spLocks noGrp="1"/>
          </p:cNvSpPr>
          <p:nvPr>
            <p:ph idx="1"/>
          </p:nvPr>
        </p:nvSpPr>
        <p:spPr/>
        <p:txBody>
          <a:bodyPr>
            <a:normAutofit fontScale="85000" lnSpcReduction="20000"/>
          </a:bodyPr>
          <a:lstStyle/>
          <a:p>
            <a:pPr marL="0" indent="0">
              <a:spcBef>
                <a:spcPts val="0"/>
              </a:spcBef>
              <a:buNone/>
              <a:defRPr/>
            </a:pPr>
            <a:r>
              <a:rPr lang="en-US" dirty="0"/>
              <a:t>In this particular topic of discussion, the various methods of proper implementation of designed BMI/BMR checking program have been provided with specific detail to every single step involved. </a:t>
            </a:r>
          </a:p>
          <a:p>
            <a:pPr marL="0" indent="0">
              <a:spcBef>
                <a:spcPts val="0"/>
              </a:spcBef>
              <a:buNone/>
              <a:defRPr/>
            </a:pPr>
            <a:r>
              <a:rPr lang="en-US" dirty="0"/>
              <a:t>For the other options, the particular core java concepts like inheritance, polymorphism, and use of loops are to be defined with In this particular menu structure, "switch case" method has been implemented for provision of various options as required by the developer to be presented to the concerned user. This particular programming will help in separately assigning databases for humans and animals</a:t>
            </a:r>
            <a:endParaRPr lang="en-CA" dirty="0"/>
          </a:p>
        </p:txBody>
      </p:sp>
    </p:spTree>
    <p:extLst>
      <p:ext uri="{BB962C8B-B14F-4D97-AF65-F5344CB8AC3E}">
        <p14:creationId xmlns:p14="http://schemas.microsoft.com/office/powerpoint/2010/main" val="267310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600" b="1" dirty="0"/>
              <a:t>Code Implementation - 1</a:t>
            </a:r>
          </a:p>
        </p:txBody>
      </p:sp>
      <p:pic>
        <p:nvPicPr>
          <p:cNvPr id="5" name="image2.png">
            <a:extLst>
              <a:ext uri="{FF2B5EF4-FFF2-40B4-BE49-F238E27FC236}">
                <a16:creationId xmlns:a16="http://schemas.microsoft.com/office/drawing/2014/main" id="{8BC52D5B-7D91-4F12-ABF2-C893A9DFD288}"/>
              </a:ext>
            </a:extLst>
          </p:cNvPr>
          <p:cNvPicPr>
            <a:picLocks noGrp="1"/>
          </p:cNvPicPr>
          <p:nvPr>
            <p:ph idx="1"/>
          </p:nvPr>
        </p:nvPicPr>
        <p:blipFill>
          <a:blip r:embed="rId3"/>
          <a:stretch>
            <a:fillRect/>
          </a:stretch>
        </p:blipFill>
        <p:spPr>
          <a:xfrm>
            <a:off x="0" y="1066800"/>
            <a:ext cx="9372600" cy="609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Code Implementation - 2</a:t>
            </a:r>
          </a:p>
        </p:txBody>
      </p:sp>
      <p:sp>
        <p:nvSpPr>
          <p:cNvPr id="3" name="Content Placeholder 2"/>
          <p:cNvSpPr>
            <a:spLocks noGrp="1"/>
          </p:cNvSpPr>
          <p:nvPr>
            <p:ph idx="1"/>
          </p:nvPr>
        </p:nvSpPr>
        <p:spPr>
          <a:xfrm>
            <a:off x="457200" y="1600200"/>
            <a:ext cx="4114800" cy="4525963"/>
          </a:xfrm>
        </p:spPr>
        <p:txBody>
          <a:bodyPr/>
          <a:lstStyle/>
          <a:p>
            <a:pPr marL="0" indent="0">
              <a:buNone/>
            </a:pPr>
            <a:endParaRPr lang="en-US" dirty="0"/>
          </a:p>
        </p:txBody>
      </p:sp>
      <p:pic>
        <p:nvPicPr>
          <p:cNvPr id="4" name="image1.png"/>
          <p:cNvPicPr/>
          <p:nvPr/>
        </p:nvPicPr>
        <p:blipFill>
          <a:blip r:embed="rId3"/>
          <a:stretch>
            <a:fillRect/>
          </a:stretch>
        </p:blipFill>
        <p:spPr>
          <a:xfrm>
            <a:off x="76200" y="1066800"/>
            <a:ext cx="9220200" cy="563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6EF47-ECC2-47BE-A8E4-DC45F4978090}"/>
              </a:ext>
            </a:extLst>
          </p:cNvPr>
          <p:cNvSpPr>
            <a:spLocks noGrp="1"/>
          </p:cNvSpPr>
          <p:nvPr>
            <p:ph idx="1"/>
          </p:nvPr>
        </p:nvSpPr>
        <p:spPr/>
        <p:txBody>
          <a:bodyPr>
            <a:normAutofit fontScale="62500" lnSpcReduction="20000"/>
          </a:bodyPr>
          <a:lstStyle/>
          <a:p>
            <a:pPr marL="0" indent="0">
              <a:spcBef>
                <a:spcPts val="0"/>
              </a:spcBef>
              <a:buNone/>
              <a:defRPr/>
            </a:pPr>
            <a:r>
              <a:rPr lang="en-US" dirty="0"/>
              <a:t>The provision of inheritance and polymorphism has been observed within particular coded structure according to requirement. This particular structure designed provides a proper overview of how classes can be extended and objects can be derived from other classes according to specific requirement. This particular procedure also provides two separate functions for specific values taken not more than once where required. In order to check the Body Mass Index, the values of height and weight are required as input, while in case of Basal Metabolic Rate checking, age is also required to be initialized. This program takes the three inputs only once and presented the BMI first and then with the additionally provided age input and the previously provided height and weight input calculated the BMR. Core Java concepts of inheritance and polymorphism are thus served.</a:t>
            </a:r>
          </a:p>
          <a:p>
            <a:r>
              <a:rPr lang="en-US" dirty="0"/>
              <a:t>In this particular screenshot, the use of loops has been provided as a reference to the specific requirements. These loops have been initialized to consider the nature of the output of specific BMI/BMR calculations provided. Specific use of loops has been done to show the statuses ‘underweight', ‘overweight' and ‘normal'.</a:t>
            </a:r>
          </a:p>
          <a:p>
            <a:endParaRPr lang="en-CA" dirty="0"/>
          </a:p>
        </p:txBody>
      </p:sp>
      <p:sp>
        <p:nvSpPr>
          <p:cNvPr id="4" name="TextBox 3">
            <a:extLst>
              <a:ext uri="{FF2B5EF4-FFF2-40B4-BE49-F238E27FC236}">
                <a16:creationId xmlns:a16="http://schemas.microsoft.com/office/drawing/2014/main" id="{E8D54A9A-7CAB-470F-BEC8-FA27CC46C429}"/>
              </a:ext>
            </a:extLst>
          </p:cNvPr>
          <p:cNvSpPr txBox="1"/>
          <p:nvPr/>
        </p:nvSpPr>
        <p:spPr>
          <a:xfrm>
            <a:off x="2819400" y="457200"/>
            <a:ext cx="5105400" cy="584775"/>
          </a:xfrm>
          <a:prstGeom prst="rect">
            <a:avLst/>
          </a:prstGeom>
          <a:noFill/>
        </p:spPr>
        <p:txBody>
          <a:bodyPr wrap="square" rtlCol="0">
            <a:spAutoFit/>
          </a:bodyPr>
          <a:lstStyle/>
          <a:p>
            <a:r>
              <a:rPr lang="en-US" sz="3200" b="1" dirty="0"/>
              <a:t>Code Implementation - 2</a:t>
            </a:r>
            <a:endParaRPr lang="en-CA" sz="3200" dirty="0"/>
          </a:p>
        </p:txBody>
      </p:sp>
    </p:spTree>
    <p:extLst>
      <p:ext uri="{BB962C8B-B14F-4D97-AF65-F5344CB8AC3E}">
        <p14:creationId xmlns:p14="http://schemas.microsoft.com/office/powerpoint/2010/main" val="277283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Contd..</a:t>
            </a:r>
          </a:p>
        </p:txBody>
      </p:sp>
      <p:sp>
        <p:nvSpPr>
          <p:cNvPr id="3" name="Content Placeholder 2"/>
          <p:cNvSpPr>
            <a:spLocks noGrp="1"/>
          </p:cNvSpPr>
          <p:nvPr>
            <p:ph idx="1"/>
          </p:nvPr>
        </p:nvSpPr>
        <p:spPr>
          <a:xfrm>
            <a:off x="457200" y="1600200"/>
            <a:ext cx="4114800" cy="4525963"/>
          </a:xfrm>
        </p:spPr>
        <p:txBody>
          <a:bodyPr/>
          <a:lstStyle/>
          <a:p>
            <a:r>
              <a:rPr lang="en-US" dirty="0"/>
              <a:t>Execution of instruction </a:t>
            </a:r>
          </a:p>
          <a:p>
            <a:r>
              <a:rPr lang="en-US" dirty="0"/>
              <a:t>While loop statement </a:t>
            </a:r>
          </a:p>
          <a:p>
            <a:r>
              <a:rPr lang="en-US" dirty="0"/>
              <a:t>Reusability</a:t>
            </a:r>
          </a:p>
          <a:p>
            <a:r>
              <a:rPr lang="en-US" dirty="0"/>
              <a:t>Entry control loop</a:t>
            </a:r>
          </a:p>
        </p:txBody>
      </p:sp>
      <p:pic>
        <p:nvPicPr>
          <p:cNvPr id="3074" name="Picture 2"/>
          <p:cNvPicPr>
            <a:picLocks noChangeAspect="1" noChangeArrowheads="1"/>
          </p:cNvPicPr>
          <p:nvPr/>
        </p:nvPicPr>
        <p:blipFill>
          <a:blip r:embed="rId3"/>
          <a:srcRect/>
          <a:stretch>
            <a:fillRect/>
          </a:stretch>
        </p:blipFill>
        <p:spPr bwMode="auto">
          <a:xfrm>
            <a:off x="4800600" y="3124200"/>
            <a:ext cx="3716421" cy="2286000"/>
          </a:xfrm>
          <a:prstGeom prst="rect">
            <a:avLst/>
          </a:prstGeom>
          <a:noFill/>
          <a:ln w="9525">
            <a:noFill/>
            <a:miter lim="800000"/>
            <a:headEnd/>
            <a:tailEnd/>
          </a:ln>
          <a:effectLst/>
        </p:spPr>
      </p:pic>
    </p:spTree>
    <p:extLst>
      <p:ext uri="{BB962C8B-B14F-4D97-AF65-F5344CB8AC3E}">
        <p14:creationId xmlns:p14="http://schemas.microsoft.com/office/powerpoint/2010/main" val="325118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Implementation and Testing</a:t>
            </a:r>
          </a:p>
        </p:txBody>
      </p:sp>
      <p:sp>
        <p:nvSpPr>
          <p:cNvPr id="3" name="Content Placeholder 2"/>
          <p:cNvSpPr>
            <a:spLocks noGrp="1"/>
          </p:cNvSpPr>
          <p:nvPr>
            <p:ph idx="1"/>
          </p:nvPr>
        </p:nvSpPr>
        <p:spPr>
          <a:xfrm>
            <a:off x="457200" y="1600200"/>
            <a:ext cx="4114800" cy="4525963"/>
          </a:xfrm>
        </p:spPr>
        <p:txBody>
          <a:bodyPr/>
          <a:lstStyle/>
          <a:p>
            <a:r>
              <a:rPr lang="en-US" dirty="0"/>
              <a:t>Black box testing </a:t>
            </a:r>
          </a:p>
          <a:p>
            <a:r>
              <a:rPr lang="en-US" dirty="0"/>
              <a:t>White box testing </a:t>
            </a:r>
          </a:p>
          <a:p>
            <a:r>
              <a:rPr lang="en-US" dirty="0"/>
              <a:t>Use of graphical model</a:t>
            </a:r>
          </a:p>
        </p:txBody>
      </p:sp>
      <p:pic>
        <p:nvPicPr>
          <p:cNvPr id="4098" name="Picture 2"/>
          <p:cNvPicPr>
            <a:picLocks noChangeAspect="1" noChangeArrowheads="1"/>
          </p:cNvPicPr>
          <p:nvPr/>
        </p:nvPicPr>
        <p:blipFill>
          <a:blip r:embed="rId3"/>
          <a:srcRect/>
          <a:stretch>
            <a:fillRect/>
          </a:stretch>
        </p:blipFill>
        <p:spPr bwMode="auto">
          <a:xfrm>
            <a:off x="4038600" y="3990975"/>
            <a:ext cx="5105400" cy="28670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5856E4-405C-4689-9D20-D1E6A7387BB2}"/>
              </a:ext>
            </a:extLst>
          </p:cNvPr>
          <p:cNvPicPr>
            <a:picLocks noChangeAspect="1"/>
          </p:cNvPicPr>
          <p:nvPr/>
        </p:nvPicPr>
        <p:blipFill>
          <a:blip r:embed="rId2"/>
          <a:stretch>
            <a:fillRect/>
          </a:stretch>
        </p:blipFill>
        <p:spPr>
          <a:xfrm>
            <a:off x="300545" y="1436078"/>
            <a:ext cx="8542910" cy="5410199"/>
          </a:xfrm>
          <a:prstGeom prst="rect">
            <a:avLst/>
          </a:prstGeom>
        </p:spPr>
      </p:pic>
      <p:sp>
        <p:nvSpPr>
          <p:cNvPr id="2" name="TextBox 1">
            <a:extLst>
              <a:ext uri="{FF2B5EF4-FFF2-40B4-BE49-F238E27FC236}">
                <a16:creationId xmlns:a16="http://schemas.microsoft.com/office/drawing/2014/main" id="{43F144DD-1F98-435F-9E50-61DD51AB3F14}"/>
              </a:ext>
            </a:extLst>
          </p:cNvPr>
          <p:cNvSpPr txBox="1"/>
          <p:nvPr/>
        </p:nvSpPr>
        <p:spPr>
          <a:xfrm>
            <a:off x="1981200" y="304800"/>
            <a:ext cx="6324600" cy="707886"/>
          </a:xfrm>
          <a:prstGeom prst="rect">
            <a:avLst/>
          </a:prstGeom>
          <a:noFill/>
        </p:spPr>
        <p:txBody>
          <a:bodyPr wrap="square" rtlCol="0">
            <a:spAutoFit/>
          </a:bodyPr>
          <a:lstStyle/>
          <a:p>
            <a:r>
              <a:rPr lang="en-CA" sz="4000" b="1" u="sng" dirty="0"/>
              <a:t>Testing – Scenario 1</a:t>
            </a:r>
          </a:p>
        </p:txBody>
      </p:sp>
    </p:spTree>
    <p:extLst>
      <p:ext uri="{BB962C8B-B14F-4D97-AF65-F5344CB8AC3E}">
        <p14:creationId xmlns:p14="http://schemas.microsoft.com/office/powerpoint/2010/main" val="179252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27BCAF-485B-4006-8FE9-4433AEDA2249}"/>
              </a:ext>
            </a:extLst>
          </p:cNvPr>
          <p:cNvPicPr>
            <a:picLocks noChangeAspect="1"/>
          </p:cNvPicPr>
          <p:nvPr/>
        </p:nvPicPr>
        <p:blipFill>
          <a:blip r:embed="rId2"/>
          <a:stretch>
            <a:fillRect/>
          </a:stretch>
        </p:blipFill>
        <p:spPr>
          <a:xfrm>
            <a:off x="609600" y="1003578"/>
            <a:ext cx="8382000" cy="6063846"/>
          </a:xfrm>
          <a:prstGeom prst="rect">
            <a:avLst/>
          </a:prstGeom>
        </p:spPr>
      </p:pic>
      <p:sp>
        <p:nvSpPr>
          <p:cNvPr id="2" name="TextBox 1">
            <a:extLst>
              <a:ext uri="{FF2B5EF4-FFF2-40B4-BE49-F238E27FC236}">
                <a16:creationId xmlns:a16="http://schemas.microsoft.com/office/drawing/2014/main" id="{15F37BBB-7A16-4BE6-A259-EFC27D9405AD}"/>
              </a:ext>
            </a:extLst>
          </p:cNvPr>
          <p:cNvSpPr txBox="1"/>
          <p:nvPr/>
        </p:nvSpPr>
        <p:spPr>
          <a:xfrm>
            <a:off x="2286000" y="152400"/>
            <a:ext cx="5303519" cy="646331"/>
          </a:xfrm>
          <a:prstGeom prst="rect">
            <a:avLst/>
          </a:prstGeom>
          <a:noFill/>
        </p:spPr>
        <p:txBody>
          <a:bodyPr wrap="square" rtlCol="0">
            <a:spAutoFit/>
          </a:bodyPr>
          <a:lstStyle/>
          <a:p>
            <a:r>
              <a:rPr lang="en-CA" sz="3600" b="1" u="sng" dirty="0"/>
              <a:t>Testing – Scenario 2</a:t>
            </a:r>
          </a:p>
        </p:txBody>
      </p:sp>
    </p:spTree>
    <p:extLst>
      <p:ext uri="{BB962C8B-B14F-4D97-AF65-F5344CB8AC3E}">
        <p14:creationId xmlns:p14="http://schemas.microsoft.com/office/powerpoint/2010/main" val="368210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E704F-C8E2-4523-9B7D-BA2724399F21}"/>
              </a:ext>
            </a:extLst>
          </p:cNvPr>
          <p:cNvPicPr>
            <a:picLocks noChangeAspect="1"/>
          </p:cNvPicPr>
          <p:nvPr/>
        </p:nvPicPr>
        <p:blipFill>
          <a:blip r:embed="rId2"/>
          <a:stretch>
            <a:fillRect/>
          </a:stretch>
        </p:blipFill>
        <p:spPr>
          <a:xfrm>
            <a:off x="76200" y="1735932"/>
            <a:ext cx="9379286" cy="5045868"/>
          </a:xfrm>
          <a:prstGeom prst="rect">
            <a:avLst/>
          </a:prstGeom>
        </p:spPr>
      </p:pic>
      <p:sp>
        <p:nvSpPr>
          <p:cNvPr id="2" name="TextBox 1">
            <a:extLst>
              <a:ext uri="{FF2B5EF4-FFF2-40B4-BE49-F238E27FC236}">
                <a16:creationId xmlns:a16="http://schemas.microsoft.com/office/drawing/2014/main" id="{D04B288F-38B9-41B3-B791-9038699728A5}"/>
              </a:ext>
            </a:extLst>
          </p:cNvPr>
          <p:cNvSpPr txBox="1"/>
          <p:nvPr/>
        </p:nvSpPr>
        <p:spPr>
          <a:xfrm>
            <a:off x="3505200" y="609600"/>
            <a:ext cx="3530134" cy="861774"/>
          </a:xfrm>
          <a:prstGeom prst="rect">
            <a:avLst/>
          </a:prstGeom>
          <a:noFill/>
        </p:spPr>
        <p:txBody>
          <a:bodyPr wrap="none" rtlCol="0">
            <a:spAutoFit/>
          </a:bodyPr>
          <a:lstStyle/>
          <a:p>
            <a:r>
              <a:rPr lang="en-CA" sz="3200" b="1" u="sng" dirty="0"/>
              <a:t>Testing – Scenario 3</a:t>
            </a:r>
          </a:p>
          <a:p>
            <a:endParaRPr lang="en-CA" dirty="0"/>
          </a:p>
        </p:txBody>
      </p:sp>
    </p:spTree>
    <p:extLst>
      <p:ext uri="{BB962C8B-B14F-4D97-AF65-F5344CB8AC3E}">
        <p14:creationId xmlns:p14="http://schemas.microsoft.com/office/powerpoint/2010/main" val="139267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D582-F155-41AA-ABEF-0344389A6124}"/>
              </a:ext>
            </a:extLst>
          </p:cNvPr>
          <p:cNvSpPr>
            <a:spLocks noGrp="1"/>
          </p:cNvSpPr>
          <p:nvPr>
            <p:ph type="title"/>
          </p:nvPr>
        </p:nvSpPr>
        <p:spPr/>
        <p:txBody>
          <a:bodyPr/>
          <a:lstStyle/>
          <a:p>
            <a:r>
              <a:rPr lang="en-CA" b="1" u="sng" dirty="0"/>
              <a:t>Graphical Model</a:t>
            </a:r>
          </a:p>
        </p:txBody>
      </p:sp>
      <p:pic>
        <p:nvPicPr>
          <p:cNvPr id="4" name="Picture 3">
            <a:extLst>
              <a:ext uri="{FF2B5EF4-FFF2-40B4-BE49-F238E27FC236}">
                <a16:creationId xmlns:a16="http://schemas.microsoft.com/office/drawing/2014/main" id="{ED996688-C135-4182-AA82-D9A42569D1F7}"/>
              </a:ext>
            </a:extLst>
          </p:cNvPr>
          <p:cNvPicPr/>
          <p:nvPr/>
        </p:nvPicPr>
        <p:blipFill>
          <a:blip r:embed="rId3"/>
          <a:srcRect/>
          <a:stretch>
            <a:fillRect/>
          </a:stretch>
        </p:blipFill>
        <p:spPr bwMode="auto">
          <a:xfrm>
            <a:off x="609600" y="1295400"/>
            <a:ext cx="7620000" cy="5181600"/>
          </a:xfrm>
          <a:prstGeom prst="rect">
            <a:avLst/>
          </a:prstGeom>
          <a:noFill/>
          <a:ln w="9525">
            <a:noFill/>
            <a:miter lim="800000"/>
            <a:headEnd/>
            <a:tailEnd/>
          </a:ln>
        </p:spPr>
      </p:pic>
    </p:spTree>
    <p:extLst>
      <p:ext uri="{BB962C8B-B14F-4D97-AF65-F5344CB8AC3E}">
        <p14:creationId xmlns:p14="http://schemas.microsoft.com/office/powerpoint/2010/main" val="145587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a:xfrm>
            <a:off x="457200" y="1600200"/>
            <a:ext cx="4114800" cy="4525963"/>
          </a:xfrm>
        </p:spPr>
        <p:txBody>
          <a:bodyPr/>
          <a:lstStyle/>
          <a:p>
            <a:pPr>
              <a:lnSpc>
                <a:spcPct val="200000"/>
              </a:lnSpc>
            </a:pPr>
            <a:r>
              <a:rPr lang="en-US" dirty="0"/>
              <a:t>BMI/BMR Checking</a:t>
            </a:r>
          </a:p>
          <a:p>
            <a:pPr>
              <a:lnSpc>
                <a:spcPct val="200000"/>
              </a:lnSpc>
            </a:pPr>
            <a:r>
              <a:rPr lang="en-US" dirty="0"/>
              <a:t>Animals and Humans</a:t>
            </a:r>
          </a:p>
          <a:p>
            <a:pPr>
              <a:lnSpc>
                <a:spcPct val="200000"/>
              </a:lnSpc>
            </a:pPr>
            <a:r>
              <a:rPr lang="en-US" dirty="0"/>
              <a:t>Database system</a:t>
            </a:r>
          </a:p>
          <a:p>
            <a:pPr>
              <a:lnSpc>
                <a:spcPct val="200000"/>
              </a:lnSpc>
            </a:pPr>
            <a:r>
              <a:rPr lang="en-US" dirty="0"/>
              <a:t>JDBC connection</a:t>
            </a:r>
          </a:p>
        </p:txBody>
      </p:sp>
      <p:pic>
        <p:nvPicPr>
          <p:cNvPr id="1026" name="Picture 2" descr="D:\Monojit Saha\August\12\Job1\bmi.gif"/>
          <p:cNvPicPr>
            <a:picLocks noChangeAspect="1" noChangeArrowheads="1"/>
          </p:cNvPicPr>
          <p:nvPr/>
        </p:nvPicPr>
        <p:blipFill>
          <a:blip r:embed="rId3"/>
          <a:srcRect/>
          <a:stretch>
            <a:fillRect/>
          </a:stretch>
        </p:blipFill>
        <p:spPr bwMode="auto">
          <a:xfrm>
            <a:off x="4724400" y="1981200"/>
            <a:ext cx="4229100" cy="381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B46F27-392A-40EB-9303-A9C76EA2ACD6}"/>
              </a:ext>
            </a:extLst>
          </p:cNvPr>
          <p:cNvPicPr>
            <a:picLocks noGrp="1"/>
          </p:cNvPicPr>
          <p:nvPr>
            <p:ph idx="1"/>
          </p:nvPr>
        </p:nvPicPr>
        <p:blipFill>
          <a:blip r:embed="rId3"/>
          <a:srcRect/>
          <a:stretch>
            <a:fillRect/>
          </a:stretch>
        </p:blipFill>
        <p:spPr bwMode="auto">
          <a:xfrm>
            <a:off x="304800" y="1600200"/>
            <a:ext cx="8686800" cy="4876800"/>
          </a:xfrm>
          <a:prstGeom prst="rect">
            <a:avLst/>
          </a:prstGeom>
          <a:noFill/>
          <a:ln w="9525">
            <a:noFill/>
            <a:miter lim="800000"/>
            <a:headEnd/>
            <a:tailEnd/>
          </a:ln>
        </p:spPr>
      </p:pic>
      <p:sp>
        <p:nvSpPr>
          <p:cNvPr id="5" name="TextBox 4">
            <a:extLst>
              <a:ext uri="{FF2B5EF4-FFF2-40B4-BE49-F238E27FC236}">
                <a16:creationId xmlns:a16="http://schemas.microsoft.com/office/drawing/2014/main" id="{0A90FACF-807D-4833-B205-3F83D7FA38C9}"/>
              </a:ext>
            </a:extLst>
          </p:cNvPr>
          <p:cNvSpPr txBox="1"/>
          <p:nvPr/>
        </p:nvSpPr>
        <p:spPr>
          <a:xfrm>
            <a:off x="2514600" y="762000"/>
            <a:ext cx="3962400" cy="584775"/>
          </a:xfrm>
          <a:prstGeom prst="rect">
            <a:avLst/>
          </a:prstGeom>
          <a:noFill/>
        </p:spPr>
        <p:txBody>
          <a:bodyPr wrap="square" rtlCol="0">
            <a:spAutoFit/>
          </a:bodyPr>
          <a:lstStyle/>
          <a:p>
            <a:r>
              <a:rPr lang="en-CA" sz="3200" b="1" u="sng" dirty="0"/>
              <a:t>Graphical Model</a:t>
            </a:r>
            <a:endParaRPr lang="en-CA" sz="3200" dirty="0"/>
          </a:p>
        </p:txBody>
      </p:sp>
    </p:spTree>
    <p:extLst>
      <p:ext uri="{BB962C8B-B14F-4D97-AF65-F5344CB8AC3E}">
        <p14:creationId xmlns:p14="http://schemas.microsoft.com/office/powerpoint/2010/main" val="197423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Conclusion</a:t>
            </a:r>
          </a:p>
        </p:txBody>
      </p:sp>
      <p:sp>
        <p:nvSpPr>
          <p:cNvPr id="3" name="Content Placeholder 2"/>
          <p:cNvSpPr>
            <a:spLocks noGrp="1"/>
          </p:cNvSpPr>
          <p:nvPr>
            <p:ph idx="1"/>
          </p:nvPr>
        </p:nvSpPr>
        <p:spPr>
          <a:xfrm>
            <a:off x="457200" y="1600200"/>
            <a:ext cx="4114800" cy="4525963"/>
          </a:xfrm>
        </p:spPr>
        <p:txBody>
          <a:bodyPr/>
          <a:lstStyle/>
          <a:p>
            <a:r>
              <a:rPr lang="en-US" dirty="0"/>
              <a:t>BMI and BMR of animal and human</a:t>
            </a:r>
          </a:p>
          <a:p>
            <a:r>
              <a:rPr lang="en-US" dirty="0"/>
              <a:t>Development and designing </a:t>
            </a:r>
          </a:p>
          <a:p>
            <a:r>
              <a:rPr lang="en-US" dirty="0"/>
              <a:t>Inheritance, loop and polymorphism</a:t>
            </a:r>
          </a:p>
          <a:p>
            <a:r>
              <a:rPr lang="en-US" dirty="0"/>
              <a:t>White and Black box testing </a:t>
            </a:r>
          </a:p>
        </p:txBody>
      </p:sp>
      <p:pic>
        <p:nvPicPr>
          <p:cNvPr id="5122" name="Picture 2"/>
          <p:cNvPicPr>
            <a:picLocks noChangeAspect="1" noChangeArrowheads="1"/>
          </p:cNvPicPr>
          <p:nvPr/>
        </p:nvPicPr>
        <p:blipFill>
          <a:blip r:embed="rId3"/>
          <a:srcRect/>
          <a:stretch>
            <a:fillRect/>
          </a:stretch>
        </p:blipFill>
        <p:spPr bwMode="auto">
          <a:xfrm>
            <a:off x="4540966" y="2362201"/>
            <a:ext cx="4603034" cy="4114799"/>
          </a:xfrm>
          <a:prstGeom prst="rect">
            <a:avLst/>
          </a:prstGeom>
          <a:noFill/>
          <a:ln w="9525">
            <a:noFill/>
            <a:miter lim="800000"/>
            <a:headEnd/>
            <a:tailEnd/>
          </a:ln>
          <a:effectLst/>
        </p:spPr>
      </p:pic>
    </p:spTree>
    <p:extLst>
      <p:ext uri="{BB962C8B-B14F-4D97-AF65-F5344CB8AC3E}">
        <p14:creationId xmlns:p14="http://schemas.microsoft.com/office/powerpoint/2010/main" val="624358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0" y="0"/>
            <a:ext cx="9191625" cy="6857999"/>
          </a:xfrm>
          <a:prstGeom prst="rect">
            <a:avLst/>
          </a:prstGeom>
          <a:noFill/>
          <a:ln w="9525">
            <a:noFill/>
            <a:miter lim="800000"/>
            <a:headEnd/>
            <a:tailEnd/>
          </a:ln>
          <a:effectLst/>
        </p:spPr>
      </p:pic>
    </p:spTree>
    <p:extLst>
      <p:ext uri="{BB962C8B-B14F-4D97-AF65-F5344CB8AC3E}">
        <p14:creationId xmlns:p14="http://schemas.microsoft.com/office/powerpoint/2010/main" val="158047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Aim and Objectives</a:t>
            </a:r>
          </a:p>
        </p:txBody>
      </p:sp>
      <p:sp>
        <p:nvSpPr>
          <p:cNvPr id="3" name="Content Placeholder 2"/>
          <p:cNvSpPr>
            <a:spLocks noGrp="1"/>
          </p:cNvSpPr>
          <p:nvPr>
            <p:ph idx="1"/>
          </p:nvPr>
        </p:nvSpPr>
        <p:spPr>
          <a:xfrm>
            <a:off x="457200" y="1295400"/>
            <a:ext cx="4191000" cy="4191001"/>
          </a:xfrm>
        </p:spPr>
        <p:txBody>
          <a:bodyPr>
            <a:noAutofit/>
          </a:bodyPr>
          <a:lstStyle/>
          <a:p>
            <a:r>
              <a:rPr lang="en-US" dirty="0"/>
              <a:t>Body Mass Index</a:t>
            </a:r>
          </a:p>
          <a:p>
            <a:r>
              <a:rPr lang="en-US" dirty="0"/>
              <a:t>Basal Metabolic Rate</a:t>
            </a:r>
          </a:p>
          <a:p>
            <a:r>
              <a:rPr lang="en-US" dirty="0"/>
              <a:t>Weight, Height and Age </a:t>
            </a:r>
          </a:p>
          <a:p>
            <a:r>
              <a:rPr lang="en-US" dirty="0"/>
              <a:t>Software development life cycle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4572000" y="1676399"/>
            <a:ext cx="4343400" cy="40671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Software Development Life Cycle</a:t>
            </a:r>
          </a:p>
        </p:txBody>
      </p:sp>
      <p:sp>
        <p:nvSpPr>
          <p:cNvPr id="3" name="Content Placeholder 2"/>
          <p:cNvSpPr>
            <a:spLocks noGrp="1"/>
          </p:cNvSpPr>
          <p:nvPr>
            <p:ph idx="1"/>
          </p:nvPr>
        </p:nvSpPr>
        <p:spPr>
          <a:xfrm>
            <a:off x="457200" y="1295400"/>
            <a:ext cx="4114800" cy="5105400"/>
          </a:xfrm>
        </p:spPr>
        <p:txBody>
          <a:bodyPr>
            <a:normAutofit lnSpcReduction="10000"/>
          </a:bodyPr>
          <a:lstStyle/>
          <a:p>
            <a:r>
              <a:rPr lang="en-US" dirty="0"/>
              <a:t>SDLC models </a:t>
            </a:r>
          </a:p>
          <a:p>
            <a:r>
              <a:rPr lang="en-US" dirty="0"/>
              <a:t>Waterfall model</a:t>
            </a:r>
          </a:p>
          <a:p>
            <a:r>
              <a:rPr lang="en-US" dirty="0"/>
              <a:t>Spiral model </a:t>
            </a:r>
          </a:p>
          <a:p>
            <a:r>
              <a:rPr lang="en-US" dirty="0"/>
              <a:t>Planning</a:t>
            </a:r>
          </a:p>
          <a:p>
            <a:r>
              <a:rPr lang="en-US" dirty="0"/>
              <a:t>Requirement Analysis </a:t>
            </a:r>
          </a:p>
          <a:p>
            <a:r>
              <a:rPr lang="en-US" dirty="0"/>
              <a:t>Designing and implementation</a:t>
            </a:r>
          </a:p>
          <a:p>
            <a:r>
              <a:rPr lang="en-US" dirty="0"/>
              <a:t>  Testing</a:t>
            </a:r>
          </a:p>
          <a:p>
            <a:r>
              <a:rPr lang="en-US" dirty="0"/>
              <a:t>Maintenance</a:t>
            </a:r>
          </a:p>
          <a:p>
            <a:endParaRPr lang="en-US" dirty="0"/>
          </a:p>
        </p:txBody>
      </p:sp>
      <p:pic>
        <p:nvPicPr>
          <p:cNvPr id="4" name="image2.png"/>
          <p:cNvPicPr/>
          <p:nvPr/>
        </p:nvPicPr>
        <p:blipFill>
          <a:blip r:embed="rId3"/>
          <a:stretch>
            <a:fillRect/>
          </a:stretch>
        </p:blipFill>
        <p:spPr>
          <a:xfrm>
            <a:off x="4495800" y="1600200"/>
            <a:ext cx="4419600" cy="4330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2EE35-4A79-42D3-B32F-F7A75D96AB47}"/>
              </a:ext>
            </a:extLst>
          </p:cNvPr>
          <p:cNvSpPr>
            <a:spLocks noGrp="1"/>
          </p:cNvSpPr>
          <p:nvPr>
            <p:ph idx="1"/>
          </p:nvPr>
        </p:nvSpPr>
        <p:spPr>
          <a:xfrm>
            <a:off x="304800" y="457200"/>
            <a:ext cx="8229600" cy="6172200"/>
          </a:xfrm>
        </p:spPr>
        <p:txBody>
          <a:bodyPr>
            <a:normAutofit fontScale="70000" lnSpcReduction="20000"/>
          </a:bodyPr>
          <a:lstStyle/>
          <a:p>
            <a:r>
              <a:rPr lang="en-US" dirty="0"/>
              <a:t>Software Development life cycle is an important part of the software design and implementation. Along with the help of various SDLC models like the waterfall model or the spiral model, this particular methodology provides an overview of the various requirements of a software developer in order to create a software application for their concerned clients.. These particular steps are mentioned below:</a:t>
            </a:r>
          </a:p>
          <a:p>
            <a:pPr lvl="0"/>
            <a:r>
              <a:rPr lang="en-US" b="1" i="1" dirty="0"/>
              <a:t>Planning </a:t>
            </a:r>
            <a:r>
              <a:rPr lang="en-US" dirty="0"/>
              <a:t>is the initial part of an SDLC. Planning requires that the development professional assess various immediate requirements for gathering of knowledge regarding the actual need for development of the software and work accordingly.</a:t>
            </a:r>
          </a:p>
          <a:p>
            <a:pPr lvl="0"/>
            <a:r>
              <a:rPr lang="en-US" b="1" i="1" dirty="0"/>
              <a:t>Requirement Analysis </a:t>
            </a:r>
            <a:r>
              <a:rPr lang="en-US" dirty="0"/>
              <a:t>is part of SDLC where developer is required to analyze the various requirements specifically gathered for serving the exact need for software development.</a:t>
            </a:r>
          </a:p>
          <a:p>
            <a:pPr lvl="0"/>
            <a:r>
              <a:rPr lang="en-US" dirty="0"/>
              <a:t>We wanted to make sure that we use of all core java concepts in the coding and implementation. The core java concepts we required to get the correct results are:-</a:t>
            </a:r>
          </a:p>
          <a:p>
            <a:pPr lvl="1"/>
            <a:r>
              <a:rPr lang="en-US" dirty="0"/>
              <a:t>Inheritance 	-Classes</a:t>
            </a:r>
          </a:p>
          <a:p>
            <a:pPr lvl="1"/>
            <a:r>
              <a:rPr lang="en-US" dirty="0"/>
              <a:t>Polymorphism	-loops</a:t>
            </a:r>
          </a:p>
          <a:p>
            <a:pPr lvl="1"/>
            <a:r>
              <a:rPr lang="en-US" dirty="0"/>
              <a:t>Methods		-JDBC(Java Database Connectivity)</a:t>
            </a:r>
          </a:p>
          <a:p>
            <a:pPr lvl="1"/>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15385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Contd</a:t>
            </a:r>
            <a:r>
              <a:rPr lang="en-US" sz="3600" b="1" dirty="0"/>
              <a:t>…</a:t>
            </a:r>
            <a:endParaRPr lang="en-US" sz="3600" dirty="0"/>
          </a:p>
        </p:txBody>
      </p:sp>
      <p:sp>
        <p:nvSpPr>
          <p:cNvPr id="3" name="Content Placeholder 2"/>
          <p:cNvSpPr>
            <a:spLocks noGrp="1"/>
          </p:cNvSpPr>
          <p:nvPr>
            <p:ph idx="1"/>
          </p:nvPr>
        </p:nvSpPr>
        <p:spPr>
          <a:xfrm>
            <a:off x="457200" y="1600200"/>
            <a:ext cx="4114800" cy="4525963"/>
          </a:xfrm>
        </p:spPr>
        <p:txBody>
          <a:bodyPr/>
          <a:lstStyle/>
          <a:p>
            <a:r>
              <a:rPr lang="en-US" dirty="0"/>
              <a:t>Design and Implementation </a:t>
            </a:r>
          </a:p>
          <a:p>
            <a:r>
              <a:rPr lang="en-US" dirty="0"/>
              <a:t>Testing</a:t>
            </a:r>
          </a:p>
          <a:p>
            <a:r>
              <a:rPr lang="en-US" dirty="0"/>
              <a:t>Release and Maintenance </a:t>
            </a:r>
          </a:p>
          <a:p>
            <a:r>
              <a:rPr lang="en-US" dirty="0"/>
              <a:t>BMI/BMR calculation program</a:t>
            </a:r>
          </a:p>
        </p:txBody>
      </p:sp>
      <p:pic>
        <p:nvPicPr>
          <p:cNvPr id="4" name="Picture 3"/>
          <p:cNvPicPr/>
          <p:nvPr/>
        </p:nvPicPr>
        <p:blipFill>
          <a:blip r:embed="rId3"/>
          <a:srcRect/>
          <a:stretch>
            <a:fillRect/>
          </a:stretch>
        </p:blipFill>
        <p:spPr bwMode="auto">
          <a:xfrm>
            <a:off x="4572000" y="1447800"/>
            <a:ext cx="4267200" cy="4648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4CBB1-6C58-42B2-8F85-18668F7875CC}"/>
              </a:ext>
            </a:extLst>
          </p:cNvPr>
          <p:cNvSpPr>
            <a:spLocks noGrp="1"/>
          </p:cNvSpPr>
          <p:nvPr>
            <p:ph idx="1"/>
          </p:nvPr>
        </p:nvSpPr>
        <p:spPr/>
        <p:txBody>
          <a:bodyPr>
            <a:normAutofit fontScale="55000" lnSpcReduction="20000"/>
          </a:bodyPr>
          <a:lstStyle/>
          <a:p>
            <a:pPr lvl="0"/>
            <a:r>
              <a:rPr lang="en-US" b="1" i="1" dirty="0"/>
              <a:t>Design and Implementation </a:t>
            </a:r>
            <a:r>
              <a:rPr lang="en-US" dirty="0"/>
              <a:t>is the most necessary part of SDLC. This is a process where developers need to design the actual source code of the proposed software application in order to implement the various methods needed to serve specific software requirements with the help of programming languages and the use of Integrated Development Environment</a:t>
            </a:r>
          </a:p>
          <a:p>
            <a:pPr lvl="0"/>
            <a:r>
              <a:rPr lang="en-US" b="1" i="1" dirty="0"/>
              <a:t>Testing </a:t>
            </a:r>
            <a:r>
              <a:rPr lang="en-US" dirty="0"/>
              <a:t>is the final procedure of software observation and assessment before it is released for actual use. In this particular process software application and its various functionalities are thoroughly tested for the checking of usability, efficiency, and integrity of developed application serving its purpose</a:t>
            </a:r>
          </a:p>
          <a:p>
            <a:pPr lvl="0"/>
            <a:r>
              <a:rPr lang="en-US" b="1" i="1" dirty="0"/>
              <a:t>Release and Maintenance </a:t>
            </a:r>
            <a:r>
              <a:rPr lang="en-US" dirty="0"/>
              <a:t>is the final procedure of SDLC. This procedure witnesses the release of the actual software into the real world for practical use. In order to ensure the continuous efficiency of purpose served, developed application needs to be maintained and upgraded according to requirement</a:t>
            </a:r>
          </a:p>
          <a:p>
            <a:r>
              <a:rPr lang="en-US" dirty="0"/>
              <a:t>The development of these particular BMI/BMR calculation program-specific steps of SDLC has been followed for proper efficiency of the product designed.</a:t>
            </a:r>
          </a:p>
          <a:p>
            <a:endParaRPr lang="en-US" dirty="0"/>
          </a:p>
        </p:txBody>
      </p:sp>
    </p:spTree>
    <p:extLst>
      <p:ext uri="{BB962C8B-B14F-4D97-AF65-F5344CB8AC3E}">
        <p14:creationId xmlns:p14="http://schemas.microsoft.com/office/powerpoint/2010/main" val="148955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Requirement Analysis</a:t>
            </a:r>
          </a:p>
        </p:txBody>
      </p:sp>
      <p:sp>
        <p:nvSpPr>
          <p:cNvPr id="3" name="Content Placeholder 2"/>
          <p:cNvSpPr>
            <a:spLocks noGrp="1"/>
          </p:cNvSpPr>
          <p:nvPr>
            <p:ph idx="1"/>
          </p:nvPr>
        </p:nvSpPr>
        <p:spPr>
          <a:xfrm>
            <a:off x="457200" y="1600200"/>
            <a:ext cx="4114800" cy="4525963"/>
          </a:xfrm>
        </p:spPr>
        <p:txBody>
          <a:bodyPr/>
          <a:lstStyle/>
          <a:p>
            <a:r>
              <a:rPr lang="en-US" dirty="0"/>
              <a:t>BMR and BMI </a:t>
            </a:r>
          </a:p>
          <a:p>
            <a:r>
              <a:rPr lang="en-US" dirty="0"/>
              <a:t>Error message </a:t>
            </a:r>
          </a:p>
          <a:p>
            <a:r>
              <a:rPr lang="en-US" dirty="0"/>
              <a:t>Value less than 18.5 </a:t>
            </a:r>
          </a:p>
          <a:p>
            <a:r>
              <a:rPr lang="en-US" dirty="0"/>
              <a:t>Value greater than 25.5 </a:t>
            </a:r>
          </a:p>
        </p:txBody>
      </p:sp>
      <p:pic>
        <p:nvPicPr>
          <p:cNvPr id="1026" name="Picture 2"/>
          <p:cNvPicPr>
            <a:picLocks noChangeAspect="1" noChangeArrowheads="1"/>
          </p:cNvPicPr>
          <p:nvPr/>
        </p:nvPicPr>
        <p:blipFill>
          <a:blip r:embed="rId3"/>
          <a:srcRect/>
          <a:stretch>
            <a:fillRect/>
          </a:stretch>
        </p:blipFill>
        <p:spPr bwMode="auto">
          <a:xfrm>
            <a:off x="3733193" y="3581400"/>
            <a:ext cx="5410807" cy="2971800"/>
          </a:xfrm>
          <a:prstGeom prst="rect">
            <a:avLst/>
          </a:prstGeom>
          <a:noFill/>
          <a:ln w="9525">
            <a:noFill/>
            <a:miter lim="800000"/>
            <a:headEnd/>
            <a:tailEnd/>
          </a:ln>
          <a:effectLst/>
        </p:spPr>
      </p:pic>
    </p:spTree>
    <p:extLst>
      <p:ext uri="{BB962C8B-B14F-4D97-AF65-F5344CB8AC3E}">
        <p14:creationId xmlns:p14="http://schemas.microsoft.com/office/powerpoint/2010/main" val="127247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EFBD-B358-4B01-AA6A-1C932D82C4DF}"/>
              </a:ext>
            </a:extLst>
          </p:cNvPr>
          <p:cNvSpPr>
            <a:spLocks noGrp="1"/>
          </p:cNvSpPr>
          <p:nvPr>
            <p:ph type="title"/>
          </p:nvPr>
        </p:nvSpPr>
        <p:spPr/>
        <p:txBody>
          <a:bodyPr/>
          <a:lstStyle/>
          <a:p>
            <a:r>
              <a:rPr lang="en-CA" b="1" dirty="0"/>
              <a:t>Core Java Concepts</a:t>
            </a:r>
          </a:p>
        </p:txBody>
      </p:sp>
      <p:sp>
        <p:nvSpPr>
          <p:cNvPr id="3" name="Content Placeholder 2">
            <a:extLst>
              <a:ext uri="{FF2B5EF4-FFF2-40B4-BE49-F238E27FC236}">
                <a16:creationId xmlns:a16="http://schemas.microsoft.com/office/drawing/2014/main" id="{C7DB540D-8A72-4E83-B262-820D6FB50888}"/>
              </a:ext>
            </a:extLst>
          </p:cNvPr>
          <p:cNvSpPr>
            <a:spLocks noGrp="1"/>
          </p:cNvSpPr>
          <p:nvPr>
            <p:ph idx="1"/>
          </p:nvPr>
        </p:nvSpPr>
        <p:spPr/>
        <p:txBody>
          <a:bodyPr/>
          <a:lstStyle/>
          <a:p>
            <a:r>
              <a:rPr lang="en-US" dirty="0"/>
              <a:t>Use of Loops</a:t>
            </a:r>
          </a:p>
          <a:p>
            <a:r>
              <a:rPr lang="en-US" dirty="0"/>
              <a:t>Inheritance and polymorphism</a:t>
            </a:r>
          </a:p>
          <a:p>
            <a:r>
              <a:rPr lang="en-US" dirty="0"/>
              <a:t>Core Java Concepts </a:t>
            </a:r>
          </a:p>
          <a:p>
            <a:r>
              <a:rPr lang="en-US" dirty="0"/>
              <a:t>Underweight, Overweight </a:t>
            </a:r>
          </a:p>
          <a:p>
            <a:r>
              <a:rPr lang="en-US" dirty="0"/>
              <a:t>Loops have been initialized </a:t>
            </a:r>
          </a:p>
          <a:p>
            <a:r>
              <a:rPr lang="en-US" dirty="0"/>
              <a:t>Using switch construct to view BMI/BMR </a:t>
            </a:r>
          </a:p>
          <a:p>
            <a:pPr marL="0" indent="0">
              <a:buNone/>
            </a:pPr>
            <a:endParaRPr lang="en-CA" dirty="0"/>
          </a:p>
        </p:txBody>
      </p:sp>
    </p:spTree>
    <p:extLst>
      <p:ext uri="{BB962C8B-B14F-4D97-AF65-F5344CB8AC3E}">
        <p14:creationId xmlns:p14="http://schemas.microsoft.com/office/powerpoint/2010/main" val="1174253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2074</Words>
  <Application>Microsoft Office PowerPoint</Application>
  <PresentationFormat>On-screen Show (4:3)</PresentationFormat>
  <Paragraphs>112</Paragraphs>
  <Slides>22</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 Java Project to check the BMI (Body Mass Index) and BMR (Basal Metabolic rate) in Humans and Animals </vt:lpstr>
      <vt:lpstr>Introduction</vt:lpstr>
      <vt:lpstr>Aim and Objectives</vt:lpstr>
      <vt:lpstr>Software Development Life Cycle</vt:lpstr>
      <vt:lpstr>PowerPoint Presentation</vt:lpstr>
      <vt:lpstr>Contd…</vt:lpstr>
      <vt:lpstr>PowerPoint Presentation</vt:lpstr>
      <vt:lpstr>Requirement Analysis</vt:lpstr>
      <vt:lpstr>Core Java Concepts</vt:lpstr>
      <vt:lpstr>Code Implementation - 1</vt:lpstr>
      <vt:lpstr>Code Implementation - 1</vt:lpstr>
      <vt:lpstr>Code Implementation - 2</vt:lpstr>
      <vt:lpstr>PowerPoint Presentation</vt:lpstr>
      <vt:lpstr>Contd..</vt:lpstr>
      <vt:lpstr>Implementation and Testing</vt:lpstr>
      <vt:lpstr>PowerPoint Presentation</vt:lpstr>
      <vt:lpstr>PowerPoint Presentation</vt:lpstr>
      <vt:lpstr>PowerPoint Presentation</vt:lpstr>
      <vt:lpstr>Graphical Model</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RR-User</dc:creator>
  <cp:lastModifiedBy>Sumanth Mohan</cp:lastModifiedBy>
  <cp:revision>39</cp:revision>
  <dcterms:created xsi:type="dcterms:W3CDTF">2006-08-16T00:00:00Z</dcterms:created>
  <dcterms:modified xsi:type="dcterms:W3CDTF">2019-08-15T01:38:34Z</dcterms:modified>
</cp:coreProperties>
</file>